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320" r:id="rId4"/>
    <p:sldId id="287" r:id="rId5"/>
    <p:sldId id="288" r:id="rId6"/>
    <p:sldId id="289" r:id="rId7"/>
    <p:sldId id="291" r:id="rId8"/>
    <p:sldId id="295" r:id="rId9"/>
    <p:sldId id="296" r:id="rId10"/>
    <p:sldId id="297" r:id="rId11"/>
    <p:sldId id="290" r:id="rId12"/>
    <p:sldId id="292" r:id="rId13"/>
    <p:sldId id="294" r:id="rId14"/>
    <p:sldId id="284" r:id="rId15"/>
    <p:sldId id="293" r:id="rId16"/>
    <p:sldId id="310" r:id="rId17"/>
    <p:sldId id="317" r:id="rId18"/>
    <p:sldId id="319" r:id="rId19"/>
    <p:sldId id="283" r:id="rId20"/>
    <p:sldId id="300" r:id="rId21"/>
    <p:sldId id="312" r:id="rId22"/>
    <p:sldId id="308" r:id="rId23"/>
    <p:sldId id="304" r:id="rId24"/>
    <p:sldId id="305" r:id="rId25"/>
    <p:sldId id="298" r:id="rId26"/>
    <p:sldId id="313" r:id="rId27"/>
    <p:sldId id="306" r:id="rId28"/>
    <p:sldId id="315" r:id="rId29"/>
    <p:sldId id="316" r:id="rId30"/>
    <p:sldId id="322" r:id="rId31"/>
    <p:sldId id="285" r:id="rId32"/>
    <p:sldId id="303" r:id="rId33"/>
    <p:sldId id="309" r:id="rId34"/>
    <p:sldId id="321" r:id="rId35"/>
    <p:sldId id="318" r:id="rId3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HV. Valente" initials="HHV" lastIdx="2" clrIdx="0">
    <p:extLst>
      <p:ext uri="{19B8F6BF-5375-455C-9EA6-DF929625EA0E}">
        <p15:presenceInfo xmlns:p15="http://schemas.microsoft.com/office/powerpoint/2012/main" userId="S-1-5-21-817694931-3093999364-475197653-1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6633"/>
    <a:srgbClr val="FF6600"/>
    <a:srgbClr val="FF5050"/>
    <a:srgbClr val="FF0066"/>
    <a:srgbClr val="B2B2B2"/>
    <a:srgbClr val="FFC5C5"/>
    <a:srgbClr val="DDF0C8"/>
    <a:srgbClr val="FFFFBD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87328" autoAdjust="0"/>
  </p:normalViewPr>
  <p:slideViewPr>
    <p:cSldViewPr snapToGrid="0">
      <p:cViewPr varScale="1">
        <p:scale>
          <a:sx n="75" d="100"/>
          <a:sy n="75" d="100"/>
        </p:scale>
        <p:origin x="16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v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v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no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lenaValente\Desktop\Mexico%20APPC\Outras%20vers&#245;es\grafic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lenaValente\Desktop\Mexico%20APPC\Outras%20vers&#245;es\grafic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lenaValente\Downloads\imf-dm-export-20191017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80-401E-82CE-234A364945B4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80-401E-82CE-234A364945B4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080-401E-82CE-234A364945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1F-401A-B9AA-790122567BF4}"/>
              </c:ext>
            </c:extLst>
          </c:dPt>
          <c:cat>
            <c:strRef>
              <c:f>Folha1!$A$2:$A$5</c:f>
              <c:strCache>
                <c:ptCount val="4"/>
                <c:pt idx="0">
                  <c:v>Setor terciário</c:v>
                </c:pt>
                <c:pt idx="1">
                  <c:v>Setor secundário</c:v>
                </c:pt>
                <c:pt idx="2">
                  <c:v>Setor primário</c:v>
                </c:pt>
                <c:pt idx="3">
                  <c:v>Outros (impostos líquidos)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63.1</c:v>
                </c:pt>
                <c:pt idx="1">
                  <c:v>29.3</c:v>
                </c:pt>
                <c:pt idx="2">
                  <c:v>3.2</c:v>
                </c:pt>
                <c:pt idx="3">
                  <c:v>4.3999999999999977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80-401E-82CE-234A36494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513-4719-AB0A-7280F21216D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513-4719-AB0A-7280F21216D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513-4719-AB0A-7280F21216D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513-4719-AB0A-7280F21216D7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513-4719-AB0A-7280F21216D7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513-4719-AB0A-7280F21216D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513-4719-AB0A-7280F21216D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513-4719-AB0A-7280F21216D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513-4719-AB0A-7280F21216D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513-4719-AB0A-7280F21216D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513-4719-AB0A-7280F21216D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513-4719-AB0A-7280F21216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'Comercio Serviços'!$B$12:$B$17</c:f>
              <c:strCache>
                <c:ptCount val="6"/>
                <c:pt idx="0">
                  <c:v>Transporte</c:v>
                </c:pt>
                <c:pt idx="1">
                  <c:v>Viagens</c:v>
                </c:pt>
                <c:pt idx="2">
                  <c:v>Seguros e serviços de pensões</c:v>
                </c:pt>
                <c:pt idx="3">
                  <c:v>Outros serviços empresariais</c:v>
                </c:pt>
                <c:pt idx="4">
                  <c:v>Serviços financeiros</c:v>
                </c:pt>
                <c:pt idx="5">
                  <c:v>Outros  </c:v>
                </c:pt>
              </c:strCache>
            </c:strRef>
          </c:cat>
          <c:val>
            <c:numRef>
              <c:f>'Comercio Serviços'!$C$12:$C$17</c:f>
              <c:numCache>
                <c:formatCode>General</c:formatCode>
                <c:ptCount val="6"/>
                <c:pt idx="0">
                  <c:v>15481623</c:v>
                </c:pt>
                <c:pt idx="1">
                  <c:v>11288178</c:v>
                </c:pt>
                <c:pt idx="2">
                  <c:v>4365659</c:v>
                </c:pt>
                <c:pt idx="3">
                  <c:v>2897787</c:v>
                </c:pt>
                <c:pt idx="4">
                  <c:v>2252060</c:v>
                </c:pt>
                <c:pt idx="5">
                  <c:v>958947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513-4719-AB0A-7280F21216D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ACC-458D-AC83-E5B39AEAD05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ACC-458D-AC83-E5B39AEAD05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ACC-458D-AC83-E5B39AEAD058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ACC-458D-AC83-E5B39AEAD05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ACC-458D-AC83-E5B39AEAD05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ACC-458D-AC83-E5B39AEAD05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ACC-458D-AC83-E5B39AEAD05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ACC-458D-AC83-E5B39AEAD0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'Comercio Serviços'!$B$4:$B$7</c:f>
              <c:strCache>
                <c:ptCount val="4"/>
                <c:pt idx="0">
                  <c:v>Viagens</c:v>
                </c:pt>
                <c:pt idx="1">
                  <c:v>Seguros e serviços de pensões</c:v>
                </c:pt>
                <c:pt idx="2">
                  <c:v>Transporte</c:v>
                </c:pt>
                <c:pt idx="3">
                  <c:v>Outros </c:v>
                </c:pt>
              </c:strCache>
            </c:strRef>
          </c:cat>
          <c:val>
            <c:numRef>
              <c:f>'Comercio Serviços'!$C$4:$C$7</c:f>
              <c:numCache>
                <c:formatCode>General</c:formatCode>
                <c:ptCount val="4"/>
                <c:pt idx="0">
                  <c:v>22506102</c:v>
                </c:pt>
                <c:pt idx="1">
                  <c:v>3106893</c:v>
                </c:pt>
                <c:pt idx="2">
                  <c:v>2182552</c:v>
                </c:pt>
                <c:pt idx="3">
                  <c:v>766676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CC-458D-AC83-E5B39AEAD05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89860128243463"/>
          <c:y val="0.11342592592592593"/>
          <c:w val="0.56371308016877641"/>
          <c:h val="0.77314814814814814"/>
        </c:manualLayout>
      </c:layout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pt-P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ACE-483A-BAC8-AC68A530CDA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ACE-483A-BAC8-AC68A530CDA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ACE-483A-BAC8-AC68A530CDAF}"/>
              </c:ext>
            </c:extLst>
          </c:dPt>
          <c:dPt>
            <c:idx val="3"/>
            <c:bubble3D val="0"/>
            <c:spPr>
              <a:solidFill>
                <a:srgbClr val="008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ACE-483A-BAC8-AC68A530CDAF}"/>
              </c:ext>
            </c:extLst>
          </c:dPt>
          <c:dPt>
            <c:idx val="4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ACE-483A-BAC8-AC68A530CDAF}"/>
              </c:ext>
            </c:extLst>
          </c:dPt>
          <c:dPt>
            <c:idx val="5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ACE-483A-BAC8-AC68A530CDAF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ACE-483A-BAC8-AC68A530CDAF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ACE-483A-BAC8-AC68A530CDAF}"/>
              </c:ext>
            </c:extLst>
          </c:dPt>
          <c:dPt>
            <c:idx val="8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ACE-483A-BAC8-AC68A530CDAF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ACE-483A-BAC8-AC68A530CDAF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ACE-483A-BAC8-AC68A530CDA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ACE-483A-BAC8-AC68A530CDAF}"/>
                </c:ext>
              </c:extLst>
            </c:dLbl>
            <c:dLbl>
              <c:idx val="1"/>
              <c:layout>
                <c:manualLayout>
                  <c:x val="8.8024472872731865E-2"/>
                  <c:y val="-8.82971512001807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5694392852126"/>
                      <c:h val="0.112181530599829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CE-483A-BAC8-AC68A530CDA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ACE-483A-BAC8-AC68A530CDA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ACE-483A-BAC8-AC68A530CDA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ACE-483A-BAC8-AC68A530CDAF}"/>
                </c:ext>
              </c:extLst>
            </c:dLbl>
            <c:dLbl>
              <c:idx val="5"/>
              <c:layout>
                <c:manualLayout>
                  <c:x val="8.3333333333333332E-3"/>
                  <c:y val="3.10087048471458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0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1111111111111"/>
                      <c:h val="0.137878736380973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ACE-483A-BAC8-AC68A530CDAF}"/>
                </c:ext>
              </c:extLst>
            </c:dLbl>
            <c:dLbl>
              <c:idx val="6"/>
              <c:layout>
                <c:manualLayout>
                  <c:x val="-0.14246906084929001"/>
                  <c:y val="2.25039542523421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CE-483A-BAC8-AC68A530CDAF}"/>
                </c:ext>
              </c:extLst>
            </c:dLbl>
            <c:dLbl>
              <c:idx val="7"/>
              <c:layout>
                <c:manualLayout>
                  <c:x val="2.7777777777777779E-3"/>
                  <c:y val="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r">
                    <a:defRPr sz="10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ACE-483A-BAC8-AC68A530CDAF}"/>
                </c:ext>
              </c:extLst>
            </c:dLbl>
            <c:dLbl>
              <c:idx val="8"/>
              <c:layout>
                <c:manualLayout>
                  <c:x val="-0.10000000000000002"/>
                  <c:y val="-6.0185185185185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CE-483A-BAC8-AC68A530CDAF}"/>
                </c:ext>
              </c:extLst>
            </c:dLbl>
            <c:dLbl>
              <c:idx val="9"/>
              <c:layout>
                <c:manualLayout>
                  <c:x val="-2.7777777777778286E-3"/>
                  <c:y val="-8.33333333333333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ACE-483A-BAC8-AC68A530CDAF}"/>
                </c:ext>
              </c:extLst>
            </c:dLbl>
            <c:dLbl>
              <c:idx val="10"/>
              <c:layout>
                <c:manualLayout>
                  <c:x val="7.3991585893020892E-2"/>
                  <c:y val="-5.058632516422523E-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ACE-483A-BAC8-AC68A530CDA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IDE!$B$6:$B$16</c:f>
              <c:strCache>
                <c:ptCount val="11"/>
                <c:pt idx="0">
                  <c:v>Indústria transformadora</c:v>
                </c:pt>
                <c:pt idx="1">
                  <c:v>Serviços financeiros</c:v>
                </c:pt>
                <c:pt idx="2">
                  <c:v>Indústria extrativa</c:v>
                </c:pt>
                <c:pt idx="3">
                  <c:v>Serviços comerciais</c:v>
                </c:pt>
                <c:pt idx="4">
                  <c:v>Construção</c:v>
                </c:pt>
                <c:pt idx="5">
                  <c:v>Serviços imobiliários</c:v>
                </c:pt>
                <c:pt idx="6">
                  <c:v>Serviços de alojamento</c:v>
                </c:pt>
                <c:pt idx="7">
                  <c:v>Tecnologias de informação</c:v>
                </c:pt>
                <c:pt idx="8">
                  <c:v>Serviços profissionais</c:v>
                </c:pt>
                <c:pt idx="9">
                  <c:v>Transportes</c:v>
                </c:pt>
                <c:pt idx="10">
                  <c:v>Outros</c:v>
                </c:pt>
              </c:strCache>
            </c:strRef>
          </c:cat>
          <c:val>
            <c:numRef>
              <c:f>IDE!$C$6:$C$16</c:f>
              <c:numCache>
                <c:formatCode>General</c:formatCode>
                <c:ptCount val="11"/>
                <c:pt idx="0">
                  <c:v>128999.9</c:v>
                </c:pt>
                <c:pt idx="1">
                  <c:v>31786.9</c:v>
                </c:pt>
                <c:pt idx="2">
                  <c:v>21752.7</c:v>
                </c:pt>
                <c:pt idx="3">
                  <c:v>21281.3</c:v>
                </c:pt>
                <c:pt idx="4">
                  <c:v>12660.1</c:v>
                </c:pt>
                <c:pt idx="5">
                  <c:v>10341.700000000001</c:v>
                </c:pt>
                <c:pt idx="6">
                  <c:v>9292.2000000000007</c:v>
                </c:pt>
                <c:pt idx="7">
                  <c:v>7811.3</c:v>
                </c:pt>
                <c:pt idx="8">
                  <c:v>7670.3</c:v>
                </c:pt>
                <c:pt idx="9">
                  <c:v>6559.7</c:v>
                </c:pt>
                <c:pt idx="10">
                  <c:v>23710.9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ACE-483A-BAC8-AC68A530CDA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0">
          <a:solidFill>
            <a:sysClr val="windowText" lastClr="000000"/>
          </a:solidFill>
        </a:defRPr>
      </a:pPr>
      <a:endParaRPr lang="pt-P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361-4E22-97DC-78D7DC445A0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361-4E22-97DC-78D7DC445A04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361-4E22-97DC-78D7DC445A0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361-4E22-97DC-78D7DC445A04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361-4E22-97DC-78D7DC445A04}"/>
              </c:ext>
            </c:extLst>
          </c:dPt>
          <c:dPt>
            <c:idx val="5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361-4E22-97DC-78D7DC445A04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361-4E22-97DC-78D7DC445A04}"/>
              </c:ext>
            </c:extLst>
          </c:dPt>
          <c:dPt>
            <c:idx val="7"/>
            <c:bubble3D val="0"/>
            <c:spPr>
              <a:solidFill>
                <a:srgbClr val="FF006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361-4E22-97DC-78D7DC445A04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361-4E22-97DC-78D7DC445A04}"/>
              </c:ext>
            </c:extLst>
          </c:dPt>
          <c:dPt>
            <c:idx val="9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9361-4E22-97DC-78D7DC445A04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9361-4E22-97DC-78D7DC445A0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361-4E22-97DC-78D7DC445A04}"/>
                </c:ext>
              </c:extLst>
            </c:dLbl>
            <c:dLbl>
              <c:idx val="1"/>
              <c:layout>
                <c:manualLayout>
                  <c:x val="-1.0448809267682451E-2"/>
                  <c:y val="-8.60223793654679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61-4E22-97DC-78D7DC445A0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361-4E22-97DC-78D7DC445A0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361-4E22-97DC-78D7DC445A0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361-4E22-97DC-78D7DC445A0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361-4E22-97DC-78D7DC445A0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361-4E22-97DC-78D7DC445A0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361-4E22-97DC-78D7DC445A0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9361-4E22-97DC-78D7DC445A0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9361-4E22-97DC-78D7DC445A0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9361-4E22-97DC-78D7DC445A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IDE!$B$20:$B$30</c:f>
              <c:strCache>
                <c:ptCount val="11"/>
                <c:pt idx="0">
                  <c:v>EUA</c:v>
                </c:pt>
                <c:pt idx="1">
                  <c:v>Espanha</c:v>
                </c:pt>
                <c:pt idx="2">
                  <c:v>Canadá</c:v>
                </c:pt>
                <c:pt idx="3">
                  <c:v>Bélgica</c:v>
                </c:pt>
                <c:pt idx="4">
                  <c:v>Japão</c:v>
                </c:pt>
                <c:pt idx="5">
                  <c:v>Alemanha</c:v>
                </c:pt>
                <c:pt idx="6">
                  <c:v>Holanda</c:v>
                </c:pt>
                <c:pt idx="7">
                  <c:v>França</c:v>
                </c:pt>
                <c:pt idx="8">
                  <c:v>Reino Unido</c:v>
                </c:pt>
                <c:pt idx="9">
                  <c:v>Brasil</c:v>
                </c:pt>
                <c:pt idx="10">
                  <c:v>Outros</c:v>
                </c:pt>
              </c:strCache>
            </c:strRef>
          </c:cat>
          <c:val>
            <c:numRef>
              <c:f>IDE!$C$20:$C$30</c:f>
              <c:numCache>
                <c:formatCode>General</c:formatCode>
                <c:ptCount val="11"/>
                <c:pt idx="0">
                  <c:v>139743</c:v>
                </c:pt>
                <c:pt idx="1">
                  <c:v>35193</c:v>
                </c:pt>
                <c:pt idx="2">
                  <c:v>30007</c:v>
                </c:pt>
                <c:pt idx="3">
                  <c:v>18769</c:v>
                </c:pt>
                <c:pt idx="4">
                  <c:v>18761</c:v>
                </c:pt>
                <c:pt idx="5">
                  <c:v>15682</c:v>
                </c:pt>
                <c:pt idx="6">
                  <c:v>11131</c:v>
                </c:pt>
                <c:pt idx="7">
                  <c:v>7484</c:v>
                </c:pt>
                <c:pt idx="8">
                  <c:v>6905</c:v>
                </c:pt>
                <c:pt idx="9">
                  <c:v>4419</c:v>
                </c:pt>
                <c:pt idx="10">
                  <c:v>42734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361-4E22-97DC-78D7DC445A0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P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52-490D-9179-E8CE0B4E62AA}"/>
                </c:ext>
              </c:extLst>
            </c:dLbl>
            <c:dLbl>
              <c:idx val="1"/>
              <c:layout>
                <c:manualLayout>
                  <c:x val="-2.2222112860892387E-2"/>
                  <c:y val="-2.7777595508894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999999999999992E-2"/>
                      <c:h val="0.101782589676290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A52-490D-9179-E8CE0B4E62AA}"/>
                </c:ext>
              </c:extLst>
            </c:dLbl>
            <c:dLbl>
              <c:idx val="4"/>
              <c:layout>
                <c:manualLayout>
                  <c:x val="-1.6666666666666666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52-490D-9179-E8CE0B4E62AA}"/>
                </c:ext>
              </c:extLst>
            </c:dLbl>
            <c:dLbl>
              <c:idx val="5"/>
              <c:layout>
                <c:manualLayout>
                  <c:x val="-8.3333333333334356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52-490D-9179-E8CE0B4E62AA}"/>
                </c:ext>
              </c:extLst>
            </c:dLbl>
            <c:dLbl>
              <c:idx val="6"/>
              <c:layout>
                <c:manualLayout>
                  <c:x val="-5.5555555555554534E-3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52-490D-9179-E8CE0B4E62AA}"/>
                </c:ext>
              </c:extLst>
            </c:dLbl>
            <c:dLbl>
              <c:idx val="7"/>
              <c:layout>
                <c:manualLayout>
                  <c:x val="-2.7777777777777776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52-490D-9179-E8CE0B4E6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NGDP_RPCH!$AM$1:$AT$1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NGDP_RPCH!$AM$3:$AT$3</c:f>
              <c:numCache>
                <c:formatCode>General</c:formatCode>
                <c:ptCount val="8"/>
                <c:pt idx="0">
                  <c:v>2.1</c:v>
                </c:pt>
                <c:pt idx="1">
                  <c:v>2</c:v>
                </c:pt>
                <c:pt idx="2">
                  <c:v>0.4</c:v>
                </c:pt>
                <c:pt idx="3">
                  <c:v>1.3</c:v>
                </c:pt>
                <c:pt idx="4">
                  <c:v>1.9</c:v>
                </c:pt>
                <c:pt idx="5">
                  <c:v>2.1</c:v>
                </c:pt>
                <c:pt idx="6">
                  <c:v>2.2999999999999998</c:v>
                </c:pt>
                <c:pt idx="7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A52-490D-9179-E8CE0B4E6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1393352"/>
        <c:axId val="42139433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NGDP_RPCH!$AM$1:$AT$1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  <c:pt idx="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NGDP_RPCH!$AM$2:$AT$2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1A52-490D-9179-E8CE0B4E62AA}"/>
                  </c:ext>
                </c:extLst>
              </c15:ser>
            </c15:filteredLineSeries>
          </c:ext>
        </c:extLst>
      </c:lineChart>
      <c:catAx>
        <c:axId val="42139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21394336"/>
        <c:crosses val="autoZero"/>
        <c:auto val="1"/>
        <c:lblAlgn val="ctr"/>
        <c:lblOffset val="100"/>
        <c:noMultiLvlLbl val="0"/>
      </c:catAx>
      <c:valAx>
        <c:axId val="42139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21393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9732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3745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2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77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9010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457200" y="936625"/>
            <a:ext cx="8229600" cy="155575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0" name="Nível um…"/>
          <p:cNvSpPr txBox="1">
            <a:spLocks noGrp="1"/>
          </p:cNvSpPr>
          <p:nvPr>
            <p:ph type="body" idx="1"/>
          </p:nvPr>
        </p:nvSpPr>
        <p:spPr>
          <a:xfrm>
            <a:off x="457200" y="2492375"/>
            <a:ext cx="8229600" cy="4365625"/>
          </a:xfrm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1pPr>
      <a:lvl2pPr marL="786911" marR="0" indent="-32971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2pPr>
      <a:lvl3pPr marL="1200150" marR="0" indent="-28575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3pPr>
      <a:lvl4pPr marL="17145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4pPr>
      <a:lvl5pPr marL="2209800" marR="0" indent="-3810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5pPr>
      <a:lvl6pPr marL="2667000" marR="0" indent="-3810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6pPr>
      <a:lvl7pPr marL="3124200" marR="0" indent="-3810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7pPr>
      <a:lvl8pPr marL="3581400" marR="0" indent="-3810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8pPr>
      <a:lvl9pPr marL="4038600" marR="0" indent="-3810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52F3C25-B5F4-4F3F-AB4D-C4092783E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546"/>
            <a:ext cx="9144000" cy="450206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ED6C627-6856-42E9-99AC-4976442AB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213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indent="261938"/>
            <a:r>
              <a:rPr lang="pt-PT" sz="2000" dirty="0">
                <a:latin typeface="Arial Nova Light" panose="020B0304020202020204" pitchFamily="34" charset="0"/>
              </a:rPr>
              <a:t>Enquadramento Económico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48A11B7C-9BBA-4875-9744-41455D2FAAB7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BABAA694-FD4F-454B-B783-5C6C217D0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50C07321-D0CF-4A2C-ACF1-9ABC85642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1F6A3492-085B-4EB3-A42F-6692A3973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D7BB9322-FC3A-4883-8A1A-56EC87DA3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F8668157-AFA6-4885-B98F-0D18A46B5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ED806C6F-CD76-4DE5-A156-A6F0864EC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89BAE59B-8608-48F6-B1CA-C4BF90EDC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56E1533E-FB5D-41D8-AAD0-24DAAEE6B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803D155C-C5BF-4C7D-83ED-E73A8F7A2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7BFF0CA7-98F7-4851-A0FD-624D0FDD0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15B51D96-9E7C-49EB-87BB-1A46874AB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688402CE-0795-4A0B-9BA6-610ECE98C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EF6660A1-2156-4B5F-87E2-937E2BB69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21206A3E-0D3E-49FE-BE04-6E7A29CE1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DE78F90A-A282-4B2A-8DE1-13EC18163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BF47D968-96B2-4EE9-9351-3EB841EF2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4F6C110F-579F-4FC5-ACCE-A689F23BB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7CD456D5-5A08-437E-A279-77A9CC233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8D13E193-3CDA-413B-A164-15141162E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C3F69174-519C-4C78-9C07-66A4FA61E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F4B5A3DA-E6DE-4ED8-A818-3CDD6F480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E8B1B82F-1444-40AA-B943-0FB830BA3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3CBA7F96-6BF2-4A7E-90FE-B9A815F3B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EAEA0882-B297-4550-AE1D-B9B001878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DA9954C3-0D0E-4446-BF86-C989C9214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id="{D075D1D1-EB66-4A0B-B7BC-AB508ACCE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40">
              <a:extLst>
                <a:ext uri="{FF2B5EF4-FFF2-40B4-BE49-F238E27FC236}">
                  <a16:creationId xmlns:a16="http://schemas.microsoft.com/office/drawing/2014/main" id="{EC2225CB-5A08-461A-BC33-6D318690A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49">
              <a:extLst>
                <a:ext uri="{FF2B5EF4-FFF2-40B4-BE49-F238E27FC236}">
                  <a16:creationId xmlns:a16="http://schemas.microsoft.com/office/drawing/2014/main" id="{1A6DB649-1ED7-429D-94F2-B6A61AB57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50">
              <a:extLst>
                <a:ext uri="{FF2B5EF4-FFF2-40B4-BE49-F238E27FC236}">
                  <a16:creationId xmlns:a16="http://schemas.microsoft.com/office/drawing/2014/main" id="{7EF453C4-DDA8-4E20-A650-64008B7EE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51">
              <a:extLst>
                <a:ext uri="{FF2B5EF4-FFF2-40B4-BE49-F238E27FC236}">
                  <a16:creationId xmlns:a16="http://schemas.microsoft.com/office/drawing/2014/main" id="{98C1CB8A-AA98-4EC0-A450-B80404486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E2A917CB-295E-4DF9-86A6-971E4EA2E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0EE8C53A-B42B-445C-B0E9-D70BE264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48E65C04-6325-4B46-882B-DFF30067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C46CBF82-18F5-4047-B3C8-68B044BDD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B6170F7A-8922-430D-B437-48E1062D3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E5B0F5CC-6336-460B-AE5A-71E8382A3E7C}"/>
              </a:ext>
            </a:extLst>
          </p:cNvPr>
          <p:cNvSpPr txBox="1"/>
          <p:nvPr/>
        </p:nvSpPr>
        <p:spPr>
          <a:xfrm>
            <a:off x="454093" y="1498521"/>
            <a:ext cx="4436272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Infraestruturas disponíveis</a:t>
            </a:r>
            <a:endParaRPr lang="pt-PT" dirty="0">
              <a:latin typeface="Arial Nova Light" panose="020B03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EB69903-0391-46A0-9A2B-8A11345497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1310" y="1862349"/>
            <a:ext cx="5029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1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indent="261938"/>
            <a:r>
              <a:rPr lang="pt-PT" sz="2000" dirty="0">
                <a:latin typeface="Arial Nova Light" panose="020B0304020202020204" pitchFamily="34" charset="0"/>
              </a:rPr>
              <a:t>Enquadramento Económico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48A11B7C-9BBA-4875-9744-41455D2FAAB7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BABAA694-FD4F-454B-B783-5C6C217D0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50C07321-D0CF-4A2C-ACF1-9ABC85642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1F6A3492-085B-4EB3-A42F-6692A3973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D7BB9322-FC3A-4883-8A1A-56EC87DA3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F8668157-AFA6-4885-B98F-0D18A46B5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ED806C6F-CD76-4DE5-A156-A6F0864EC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89BAE59B-8608-48F6-B1CA-C4BF90EDC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56E1533E-FB5D-41D8-AAD0-24DAAEE6B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803D155C-C5BF-4C7D-83ED-E73A8F7A2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7BFF0CA7-98F7-4851-A0FD-624D0FDD0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15B51D96-9E7C-49EB-87BB-1A46874AB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688402CE-0795-4A0B-9BA6-610ECE98C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EF6660A1-2156-4B5F-87E2-937E2BB69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21206A3E-0D3E-49FE-BE04-6E7A29CE1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DE78F90A-A282-4B2A-8DE1-13EC18163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BF47D968-96B2-4EE9-9351-3EB841EF2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4F6C110F-579F-4FC5-ACCE-A689F23BB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7CD456D5-5A08-437E-A279-77A9CC233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8D13E193-3CDA-413B-A164-15141162E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C3F69174-519C-4C78-9C07-66A4FA61E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F4B5A3DA-E6DE-4ED8-A818-3CDD6F480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E8B1B82F-1444-40AA-B943-0FB830BA3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3CBA7F96-6BF2-4A7E-90FE-B9A815F3B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EAEA0882-B297-4550-AE1D-B9B001878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DA9954C3-0D0E-4446-BF86-C989C9214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id="{D075D1D1-EB66-4A0B-B7BC-AB508ACCE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40">
              <a:extLst>
                <a:ext uri="{FF2B5EF4-FFF2-40B4-BE49-F238E27FC236}">
                  <a16:creationId xmlns:a16="http://schemas.microsoft.com/office/drawing/2014/main" id="{EC2225CB-5A08-461A-BC33-6D318690A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49">
              <a:extLst>
                <a:ext uri="{FF2B5EF4-FFF2-40B4-BE49-F238E27FC236}">
                  <a16:creationId xmlns:a16="http://schemas.microsoft.com/office/drawing/2014/main" id="{1A6DB649-1ED7-429D-94F2-B6A61AB57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50">
              <a:extLst>
                <a:ext uri="{FF2B5EF4-FFF2-40B4-BE49-F238E27FC236}">
                  <a16:creationId xmlns:a16="http://schemas.microsoft.com/office/drawing/2014/main" id="{7EF453C4-DDA8-4E20-A650-64008B7EE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51">
              <a:extLst>
                <a:ext uri="{FF2B5EF4-FFF2-40B4-BE49-F238E27FC236}">
                  <a16:creationId xmlns:a16="http://schemas.microsoft.com/office/drawing/2014/main" id="{98C1CB8A-AA98-4EC0-A450-B80404486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E2A917CB-295E-4DF9-86A6-971E4EA2E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0EE8C53A-B42B-445C-B0E9-D70BE264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48E65C04-6325-4B46-882B-DFF30067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C46CBF82-18F5-4047-B3C8-68B044BDD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B6170F7A-8922-430D-B437-48E1062D3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730586C5-1944-43B4-8D4D-0AA26DB28AF2}"/>
              </a:ext>
            </a:extLst>
          </p:cNvPr>
          <p:cNvSpPr txBox="1"/>
          <p:nvPr/>
        </p:nvSpPr>
        <p:spPr>
          <a:xfrm>
            <a:off x="7281083" y="5867190"/>
            <a:ext cx="92396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"/>
              <a:ea typeface="Gotham Rounded"/>
              <a:cs typeface="Gotham Rounded"/>
              <a:sym typeface="Gotham Rounded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E5B0F5CC-6336-460B-AE5A-71E8382A3E7C}"/>
              </a:ext>
            </a:extLst>
          </p:cNvPr>
          <p:cNvSpPr txBox="1"/>
          <p:nvPr/>
        </p:nvSpPr>
        <p:spPr>
          <a:xfrm>
            <a:off x="1022506" y="1498521"/>
            <a:ext cx="570481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000" dirty="0">
                <a:latin typeface="Arial Nova Light" panose="020B0304020202020204" pitchFamily="34" charset="0"/>
              </a:rPr>
              <a:t>Exportações: 450.532 MUSD (</a:t>
            </a:r>
            <a:r>
              <a:rPr lang="pt-PT" sz="2000" dirty="0">
                <a:latin typeface="Arial Nova Light" panose="020B0304020202020204" pitchFamily="34" charset="0"/>
                <a:sym typeface="Wingdings 3" panose="05040102010807070707" pitchFamily="18" charset="2"/>
              </a:rPr>
              <a:t>10%)</a:t>
            </a:r>
            <a:r>
              <a:rPr lang="pt-PT" sz="1600" dirty="0">
                <a:latin typeface="Arial Nova Light" panose="020B0304020202020204" pitchFamily="34" charset="0"/>
              </a:rPr>
              <a:t>	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4EA8A9C0-C648-4C7F-A7F2-6BB06FD55DDD}"/>
              </a:ext>
            </a:extLst>
          </p:cNvPr>
          <p:cNvSpPr txBox="1"/>
          <p:nvPr/>
        </p:nvSpPr>
        <p:spPr>
          <a:xfrm>
            <a:off x="1014690" y="4342732"/>
            <a:ext cx="774702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Fornecedores</a:t>
            </a:r>
            <a:r>
              <a:rPr lang="pt-PT" sz="2000" dirty="0">
                <a:latin typeface="Arial Nova Light" panose="020B0304020202020204" pitchFamily="34" charset="0"/>
              </a:rPr>
              <a:t>: </a:t>
            </a:r>
            <a:r>
              <a:rPr lang="pt-PT" sz="1400" dirty="0">
                <a:latin typeface="Arial Nova Light" panose="020B0304020202020204" pitchFamily="34" charset="0"/>
              </a:rPr>
              <a:t>EUA (47%), China (18%), Japão (4%), Alemanha (4%)… </a:t>
            </a:r>
            <a:r>
              <a:rPr lang="pt-PT" sz="1600" dirty="0">
                <a:latin typeface="Arial Nova Light" panose="020B0304020202020204" pitchFamily="34" charset="0"/>
              </a:rPr>
              <a:t>(Espanha surge em 12.º e Portugal em 37.º)</a:t>
            </a:r>
            <a:r>
              <a:rPr lang="pt-PT" sz="2000" dirty="0">
                <a:latin typeface="Arial Nova Light" panose="020B0304020202020204" pitchFamily="34" charset="0"/>
              </a:rPr>
              <a:t>     </a:t>
            </a:r>
            <a:endParaRPr kumimoji="0" lang="pt-P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B4ED293A-121F-455F-9D9A-AC9C97FB8AA6}"/>
              </a:ext>
            </a:extLst>
          </p:cNvPr>
          <p:cNvSpPr txBox="1"/>
          <p:nvPr/>
        </p:nvSpPr>
        <p:spPr>
          <a:xfrm>
            <a:off x="1021005" y="3952056"/>
            <a:ext cx="514922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000" dirty="0">
                <a:latin typeface="Arial Nova Light" panose="020B0304020202020204" pitchFamily="34" charset="0"/>
              </a:rPr>
              <a:t>Importações: 464.268 MUSD</a:t>
            </a:r>
            <a:r>
              <a:rPr lang="pt-PT" sz="1600" dirty="0">
                <a:latin typeface="Arial Nova Light" panose="020B0304020202020204" pitchFamily="34" charset="0"/>
              </a:rPr>
              <a:t>(</a:t>
            </a:r>
            <a:r>
              <a:rPr lang="pt-PT" sz="1600" dirty="0">
                <a:latin typeface="Arial Nova Light" panose="020B0304020202020204" pitchFamily="34" charset="0"/>
                <a:sym typeface="Wingdings 3" panose="05040102010807070707" pitchFamily="18" charset="2"/>
              </a:rPr>
              <a:t>10%)</a:t>
            </a:r>
            <a:r>
              <a:rPr lang="pt-PT" sz="1200" dirty="0">
                <a:latin typeface="Arial Nova Light" panose="020B0304020202020204" pitchFamily="34" charset="0"/>
              </a:rPr>
              <a:t>	</a:t>
            </a:r>
            <a:r>
              <a:rPr lang="pt-PT" sz="1600" dirty="0">
                <a:latin typeface="Arial Nova Light" panose="020B0304020202020204" pitchFamily="34" charset="0"/>
              </a:rPr>
              <a:t>       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D5BED7DE-DDDB-4E57-B954-64DAB15E1649}"/>
              </a:ext>
            </a:extLst>
          </p:cNvPr>
          <p:cNvSpPr txBox="1"/>
          <p:nvPr/>
        </p:nvSpPr>
        <p:spPr>
          <a:xfrm>
            <a:off x="557588" y="934945"/>
            <a:ext cx="737720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buClr>
                <a:srgbClr val="FF0000"/>
              </a:buClr>
            </a:pPr>
            <a:r>
              <a:rPr lang="pt-PT" sz="2000" cap="all" dirty="0">
                <a:latin typeface="Arial Nova Light" panose="020B0304020202020204" pitchFamily="34" charset="0"/>
                <a:sym typeface="Gotham Rounded Light"/>
              </a:rPr>
              <a:t>Comércio</a:t>
            </a:r>
            <a:r>
              <a:rPr lang="pt-PT" sz="2000" cap="all" dirty="0">
                <a:latin typeface="Arial Nova Light" panose="020B0304020202020204" pitchFamily="34" charset="0"/>
              </a:rPr>
              <a:t> Internacional </a:t>
            </a:r>
            <a:r>
              <a:rPr lang="pt-PT" sz="2000" dirty="0">
                <a:latin typeface="Arial Nova Light" panose="020B0304020202020204" pitchFamily="34" charset="0"/>
              </a:rPr>
              <a:t>(2018, UN COMTRADE</a:t>
            </a:r>
            <a:r>
              <a:rPr lang="pt-PT" sz="2000" dirty="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Arial Nova Light" panose="020B0304020202020204" pitchFamily="34" charset="0"/>
              </a:rPr>
              <a:t>)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D927AF43-3E1E-4C7E-BB9E-0C5F26C97E18}"/>
              </a:ext>
            </a:extLst>
          </p:cNvPr>
          <p:cNvSpPr txBox="1"/>
          <p:nvPr/>
        </p:nvSpPr>
        <p:spPr>
          <a:xfrm>
            <a:off x="1020069" y="1867424"/>
            <a:ext cx="737720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000" dirty="0">
                <a:latin typeface="Arial Nova Light" panose="020B0304020202020204" pitchFamily="34" charset="0"/>
              </a:rPr>
              <a:t>Clientes: </a:t>
            </a:r>
            <a:r>
              <a:rPr lang="pt-PT" sz="1400" dirty="0">
                <a:latin typeface="Arial Nova Light" panose="020B0304020202020204" pitchFamily="34" charset="0"/>
              </a:rPr>
              <a:t>EUA (77%), Canadá (3%), Alemanha (2%), China (2%), Brasil (1%), Espanha (0,4%)</a:t>
            </a:r>
            <a:r>
              <a:rPr lang="pt-PT" sz="2000" dirty="0">
                <a:latin typeface="Arial Nova Light" panose="020B0304020202020204" pitchFamily="34" charset="0"/>
              </a:rPr>
              <a:t> </a:t>
            </a:r>
            <a:r>
              <a:rPr lang="pt-PT" sz="1600" dirty="0">
                <a:latin typeface="Arial Nova Light" panose="020B0304020202020204" pitchFamily="34" charset="0"/>
              </a:rPr>
              <a:t>(Portugal surge em 60.º)   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AF396B9C-F659-4E1B-B227-4C4D652ED2EA}"/>
              </a:ext>
            </a:extLst>
          </p:cNvPr>
          <p:cNvSpPr txBox="1"/>
          <p:nvPr/>
        </p:nvSpPr>
        <p:spPr>
          <a:xfrm>
            <a:off x="1014691" y="2578824"/>
            <a:ext cx="7747024" cy="1046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000" dirty="0">
                <a:latin typeface="Arial Nova Light" panose="020B0304020202020204" pitchFamily="34" charset="0"/>
              </a:rPr>
              <a:t>Principais Produtos Exportados: </a:t>
            </a:r>
            <a:r>
              <a:rPr lang="pt-PT" sz="1400" dirty="0">
                <a:latin typeface="Arial Nova Light" panose="020B0304020202020204" pitchFamily="34" charset="0"/>
              </a:rPr>
              <a:t>Veículos (26%), Máquinas, aparelhos e materiais elétricos (18%), Reatores nucleares, caldeiras, máquinas, aparelhos e instrumentos mecânicos (17%), Combustíveis minerais e óleos minerais (7%), Instrumentos e aparelhos de ótica, de fotografia, de precisão (4%), Móveis, colchões, mobiliário médico-cirúrgico (2%), Plásticos (2%)</a:t>
            </a: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79A12F05-45D0-4B22-8BE6-0E23744933AD}"/>
              </a:ext>
            </a:extLst>
          </p:cNvPr>
          <p:cNvSpPr txBox="1"/>
          <p:nvPr/>
        </p:nvSpPr>
        <p:spPr>
          <a:xfrm>
            <a:off x="1026978" y="5077710"/>
            <a:ext cx="7606534" cy="1046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000" dirty="0">
                <a:latin typeface="Arial Nova Light" panose="020B0304020202020204" pitchFamily="34" charset="0"/>
              </a:rPr>
              <a:t>Principais Produtos Importados: </a:t>
            </a:r>
            <a:r>
              <a:rPr lang="pt-PT" sz="1400" dirty="0">
                <a:latin typeface="Arial Nova Light" panose="020B0304020202020204" pitchFamily="34" charset="0"/>
              </a:rPr>
              <a:t>Máquinas, aparelhos e materiais elétricos (20%), Reatores nucleares, caldeiras, máquinas, aparelhos e instrumentos mecânicos (17%) Combustíveis minerais e óleos minerais (10%), Veículos (9%), Plásticos (5%), Instrumentos e aparelhos de ótica, de fotografia, de precisão (3%)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4548A4B-B4F1-462B-B0AF-42DC28BDC43B}"/>
              </a:ext>
            </a:extLst>
          </p:cNvPr>
          <p:cNvSpPr/>
          <p:nvPr/>
        </p:nvSpPr>
        <p:spPr>
          <a:xfrm>
            <a:off x="1014690" y="1542362"/>
            <a:ext cx="7747024" cy="238043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"/>
              <a:ea typeface="Gotham Rounded"/>
              <a:cs typeface="Gotham Rounded"/>
              <a:sym typeface="Gotham Rounded"/>
            </a:endParaRPr>
          </a:p>
        </p:txBody>
      </p:sp>
      <p:sp>
        <p:nvSpPr>
          <p:cNvPr id="86" name="Retângulo 85">
            <a:extLst>
              <a:ext uri="{FF2B5EF4-FFF2-40B4-BE49-F238E27FC236}">
                <a16:creationId xmlns:a16="http://schemas.microsoft.com/office/drawing/2014/main" id="{1BAA501B-0B8F-45F9-9A33-D32E4D4AD9F2}"/>
              </a:ext>
            </a:extLst>
          </p:cNvPr>
          <p:cNvSpPr/>
          <p:nvPr/>
        </p:nvSpPr>
        <p:spPr>
          <a:xfrm>
            <a:off x="1014690" y="3964457"/>
            <a:ext cx="7747024" cy="2380430"/>
          </a:xfrm>
          <a:prstGeom prst="rect">
            <a:avLst/>
          </a:prstGeom>
          <a:noFill/>
          <a:ln w="25400" cap="flat">
            <a:solidFill>
              <a:srgbClr val="008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"/>
              <a:ea typeface="Gotham Rounded"/>
              <a:cs typeface="Gotham Rounded"/>
              <a:sym typeface="Gotham Rounded"/>
            </a:endParaRPr>
          </a:p>
        </p:txBody>
      </p:sp>
    </p:spTree>
    <p:extLst>
      <p:ext uri="{BB962C8B-B14F-4D97-AF65-F5344CB8AC3E}">
        <p14:creationId xmlns:p14="http://schemas.microsoft.com/office/powerpoint/2010/main" val="53559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48" grpId="0"/>
      <p:bldP spid="93" grpId="0"/>
      <p:bldP spid="95" grpId="0"/>
      <p:bldP spid="96" grpId="0"/>
      <p:bldP spid="97" grpId="0"/>
      <p:bldP spid="2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indent="261938"/>
            <a:r>
              <a:rPr lang="pt-PT" sz="2000" dirty="0">
                <a:latin typeface="Arial Nova Light" panose="020B0304020202020204" pitchFamily="34" charset="0"/>
              </a:rPr>
              <a:t>Enquadramento Económico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48A11B7C-9BBA-4875-9744-41455D2FAAB7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BABAA694-FD4F-454B-B783-5C6C217D0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50C07321-D0CF-4A2C-ACF1-9ABC85642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1F6A3492-085B-4EB3-A42F-6692A3973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D7BB9322-FC3A-4883-8A1A-56EC87DA3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F8668157-AFA6-4885-B98F-0D18A46B5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ED806C6F-CD76-4DE5-A156-A6F0864EC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89BAE59B-8608-48F6-B1CA-C4BF90EDC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56E1533E-FB5D-41D8-AAD0-24DAAEE6B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803D155C-C5BF-4C7D-83ED-E73A8F7A2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7BFF0CA7-98F7-4851-A0FD-624D0FDD0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15B51D96-9E7C-49EB-87BB-1A46874AB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688402CE-0795-4A0B-9BA6-610ECE98C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EF6660A1-2156-4B5F-87E2-937E2BB69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21206A3E-0D3E-49FE-BE04-6E7A29CE1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DE78F90A-A282-4B2A-8DE1-13EC18163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BF47D968-96B2-4EE9-9351-3EB841EF2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4F6C110F-579F-4FC5-ACCE-A689F23BB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7CD456D5-5A08-437E-A279-77A9CC233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8D13E193-3CDA-413B-A164-15141162E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C3F69174-519C-4C78-9C07-66A4FA61E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F4B5A3DA-E6DE-4ED8-A818-3CDD6F480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E8B1B82F-1444-40AA-B943-0FB830BA3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3CBA7F96-6BF2-4A7E-90FE-B9A815F3B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EAEA0882-B297-4550-AE1D-B9B001878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DA9954C3-0D0E-4446-BF86-C989C9214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id="{D075D1D1-EB66-4A0B-B7BC-AB508ACCE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40">
              <a:extLst>
                <a:ext uri="{FF2B5EF4-FFF2-40B4-BE49-F238E27FC236}">
                  <a16:creationId xmlns:a16="http://schemas.microsoft.com/office/drawing/2014/main" id="{EC2225CB-5A08-461A-BC33-6D318690A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49">
              <a:extLst>
                <a:ext uri="{FF2B5EF4-FFF2-40B4-BE49-F238E27FC236}">
                  <a16:creationId xmlns:a16="http://schemas.microsoft.com/office/drawing/2014/main" id="{1A6DB649-1ED7-429D-94F2-B6A61AB57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50">
              <a:extLst>
                <a:ext uri="{FF2B5EF4-FFF2-40B4-BE49-F238E27FC236}">
                  <a16:creationId xmlns:a16="http://schemas.microsoft.com/office/drawing/2014/main" id="{7EF453C4-DDA8-4E20-A650-64008B7EE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51">
              <a:extLst>
                <a:ext uri="{FF2B5EF4-FFF2-40B4-BE49-F238E27FC236}">
                  <a16:creationId xmlns:a16="http://schemas.microsoft.com/office/drawing/2014/main" id="{98C1CB8A-AA98-4EC0-A450-B80404486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E2A917CB-295E-4DF9-86A6-971E4EA2E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0EE8C53A-B42B-445C-B0E9-D70BE264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48E65C04-6325-4B46-882B-DFF30067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C46CBF82-18F5-4047-B3C8-68B044BDD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B6170F7A-8922-430D-B437-48E1062D3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730586C5-1944-43B4-8D4D-0AA26DB28AF2}"/>
              </a:ext>
            </a:extLst>
          </p:cNvPr>
          <p:cNvSpPr txBox="1"/>
          <p:nvPr/>
        </p:nvSpPr>
        <p:spPr>
          <a:xfrm>
            <a:off x="7281083" y="5867190"/>
            <a:ext cx="92396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"/>
              <a:ea typeface="Gotham Rounded"/>
              <a:cs typeface="Gotham Rounded"/>
              <a:sym typeface="Gotham Rounded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E5B0F5CC-6336-460B-AE5A-71E8382A3E7C}"/>
              </a:ext>
            </a:extLst>
          </p:cNvPr>
          <p:cNvSpPr txBox="1"/>
          <p:nvPr/>
        </p:nvSpPr>
        <p:spPr>
          <a:xfrm>
            <a:off x="5484027" y="1628813"/>
            <a:ext cx="342048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000" dirty="0">
                <a:latin typeface="Arial Nova Light" panose="020B0304020202020204" pitchFamily="34" charset="0"/>
              </a:rPr>
              <a:t>Importação de Serviços: 37.244 MUSD (</a:t>
            </a:r>
            <a:r>
              <a:rPr lang="pt-PT" sz="2000" dirty="0">
                <a:latin typeface="Arial Nova Light" panose="020B0304020202020204" pitchFamily="34" charset="0"/>
                <a:sym typeface="Wingdings 3" panose="05040102010807070707" pitchFamily="18" charset="2"/>
              </a:rPr>
              <a:t>1</a:t>
            </a:r>
            <a:r>
              <a:rPr lang="pt-PT" sz="2000" dirty="0">
                <a:latin typeface="Arial Nova Light" panose="020B0304020202020204" pitchFamily="34" charset="0"/>
              </a:rPr>
              <a:t>%) 	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D5BED7DE-DDDB-4E57-B954-64DAB15E1649}"/>
              </a:ext>
            </a:extLst>
          </p:cNvPr>
          <p:cNvSpPr txBox="1"/>
          <p:nvPr/>
        </p:nvSpPr>
        <p:spPr>
          <a:xfrm>
            <a:off x="557588" y="934945"/>
            <a:ext cx="697532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buClr>
                <a:srgbClr val="FF0000"/>
              </a:buClr>
            </a:pPr>
            <a:r>
              <a:rPr lang="pt-PT" sz="2000" cap="all" dirty="0">
                <a:latin typeface="Arial Nova Light" panose="020B0304020202020204" pitchFamily="34" charset="0"/>
                <a:sym typeface="Gotham Rounded Light"/>
              </a:rPr>
              <a:t>COMÉRCIO DE SERVIÇOS </a:t>
            </a:r>
            <a:r>
              <a:rPr lang="pt-PT" sz="2000" dirty="0">
                <a:latin typeface="Arial Nova Light" panose="020B0304020202020204" pitchFamily="34" charset="0"/>
              </a:rPr>
              <a:t>(2018, UN COMTRADE</a:t>
            </a:r>
            <a:r>
              <a:rPr lang="pt-PT" sz="2000" dirty="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Arial Nova Light" panose="020B0304020202020204" pitchFamily="34" charset="0"/>
              </a:rPr>
              <a:t>)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A99AE10B-D9FC-494A-A9BC-346B44BE7C7B}"/>
              </a:ext>
            </a:extLst>
          </p:cNvPr>
          <p:cNvSpPr txBox="1"/>
          <p:nvPr/>
        </p:nvSpPr>
        <p:spPr>
          <a:xfrm>
            <a:off x="378802" y="1639763"/>
            <a:ext cx="375406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000" dirty="0">
                <a:latin typeface="Arial Nova Light" panose="020B0304020202020204" pitchFamily="34" charset="0"/>
              </a:rPr>
              <a:t>Exportação de Serviços: 28.562 MUSD (</a:t>
            </a:r>
            <a:r>
              <a:rPr lang="pt-PT" sz="2000" dirty="0">
                <a:latin typeface="Arial Nova Light" panose="020B0304020202020204" pitchFamily="34" charset="0"/>
                <a:sym typeface="Wingdings 3" panose="05040102010807070707" pitchFamily="18" charset="2"/>
              </a:rPr>
              <a:t>5</a:t>
            </a:r>
            <a:r>
              <a:rPr lang="pt-PT" sz="2000" dirty="0">
                <a:latin typeface="Arial Nova Light" panose="020B0304020202020204" pitchFamily="34" charset="0"/>
              </a:rPr>
              <a:t>%)</a:t>
            </a:r>
          </a:p>
        </p:txBody>
      </p:sp>
      <p:cxnSp>
        <p:nvCxnSpPr>
          <p:cNvPr id="9" name="Conexão: Ângulo Reto 8">
            <a:extLst>
              <a:ext uri="{FF2B5EF4-FFF2-40B4-BE49-F238E27FC236}">
                <a16:creationId xmlns:a16="http://schemas.microsoft.com/office/drawing/2014/main" id="{4CC524B6-FBE1-4F66-AA35-991728839F1E}"/>
              </a:ext>
            </a:extLst>
          </p:cNvPr>
          <p:cNvCxnSpPr>
            <a:cxnSpLocks/>
          </p:cNvCxnSpPr>
          <p:nvPr/>
        </p:nvCxnSpPr>
        <p:spPr>
          <a:xfrm rot="5400000">
            <a:off x="4287306" y="3711541"/>
            <a:ext cx="2163706" cy="1356321"/>
          </a:xfrm>
          <a:prstGeom prst="bentConnector3">
            <a:avLst>
              <a:gd name="adj1" fmla="val 102"/>
            </a:avLst>
          </a:prstGeom>
          <a:noFill/>
          <a:ln w="3175" cap="flat">
            <a:solidFill>
              <a:schemeClr val="bg2"/>
            </a:solidFill>
            <a:prstDash val="sysDot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85172BEB-5D0C-4DFA-87B3-562ED31CFF2C}"/>
              </a:ext>
            </a:extLst>
          </p:cNvPr>
          <p:cNvSpPr txBox="1"/>
          <p:nvPr/>
        </p:nvSpPr>
        <p:spPr>
          <a:xfrm>
            <a:off x="4174284" y="5471552"/>
            <a:ext cx="4807180" cy="707884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buClr>
                <a:srgbClr val="FF0000"/>
              </a:buClr>
            </a:pPr>
            <a:r>
              <a:rPr lang="pt-PT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Dos quais Serviços Profissionais e de Consultoria de Gestão: 138,3 MUSD</a:t>
            </a:r>
            <a:r>
              <a:rPr lang="pt-PT" dirty="0">
                <a:solidFill>
                  <a:schemeClr val="bg1"/>
                </a:solidFill>
                <a:latin typeface="Arial Nova Light" panose="020B0304020202020204" pitchFamily="34" charset="0"/>
              </a:rPr>
              <a:t>	</a:t>
            </a:r>
          </a:p>
        </p:txBody>
      </p:sp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468FD1BE-BB24-40A5-95F9-984B8E852D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714660"/>
              </p:ext>
            </p:extLst>
          </p:nvPr>
        </p:nvGraphicFramePr>
        <p:xfrm>
          <a:off x="4597641" y="25546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8" name="Gráfico 47">
            <a:extLst>
              <a:ext uri="{FF2B5EF4-FFF2-40B4-BE49-F238E27FC236}">
                <a16:creationId xmlns:a16="http://schemas.microsoft.com/office/drawing/2014/main" id="{D24E5819-5960-4C1D-8B9D-9A5324B5B5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607544"/>
              </p:ext>
            </p:extLst>
          </p:nvPr>
        </p:nvGraphicFramePr>
        <p:xfrm>
          <a:off x="-57043" y="25829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49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86" grpId="0"/>
      <p:bldP spid="89" grpId="0" animBg="1"/>
      <p:bldGraphic spid="47" grpId="0">
        <p:bldAsOne/>
      </p:bldGraphic>
      <p:bldGraphic spid="4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indent="261938"/>
            <a:r>
              <a:rPr lang="pt-PT" sz="2000" dirty="0">
                <a:latin typeface="Arial Nova Light" panose="020B0304020202020204" pitchFamily="34" charset="0"/>
              </a:rPr>
              <a:t>Enquadramento Económico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48A11B7C-9BBA-4875-9744-41455D2FAAB7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BABAA694-FD4F-454B-B783-5C6C217D0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50C07321-D0CF-4A2C-ACF1-9ABC85642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1F6A3492-085B-4EB3-A42F-6692A3973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D7BB9322-FC3A-4883-8A1A-56EC87DA3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F8668157-AFA6-4885-B98F-0D18A46B5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ED806C6F-CD76-4DE5-A156-A6F0864EC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89BAE59B-8608-48F6-B1CA-C4BF90EDC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56E1533E-FB5D-41D8-AAD0-24DAAEE6B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803D155C-C5BF-4C7D-83ED-E73A8F7A2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7BFF0CA7-98F7-4851-A0FD-624D0FDD0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15B51D96-9E7C-49EB-87BB-1A46874AB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688402CE-0795-4A0B-9BA6-610ECE98C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EF6660A1-2156-4B5F-87E2-937E2BB69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21206A3E-0D3E-49FE-BE04-6E7A29CE1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DE78F90A-A282-4B2A-8DE1-13EC18163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BF47D968-96B2-4EE9-9351-3EB841EF2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4F6C110F-579F-4FC5-ACCE-A689F23BB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7CD456D5-5A08-437E-A279-77A9CC233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8D13E193-3CDA-413B-A164-15141162E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C3F69174-519C-4C78-9C07-66A4FA61E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F4B5A3DA-E6DE-4ED8-A818-3CDD6F480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E8B1B82F-1444-40AA-B943-0FB830BA3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3CBA7F96-6BF2-4A7E-90FE-B9A815F3B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EAEA0882-B297-4550-AE1D-B9B001878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DA9954C3-0D0E-4446-BF86-C989C9214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id="{D075D1D1-EB66-4A0B-B7BC-AB508ACCE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40">
              <a:extLst>
                <a:ext uri="{FF2B5EF4-FFF2-40B4-BE49-F238E27FC236}">
                  <a16:creationId xmlns:a16="http://schemas.microsoft.com/office/drawing/2014/main" id="{EC2225CB-5A08-461A-BC33-6D318690A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49">
              <a:extLst>
                <a:ext uri="{FF2B5EF4-FFF2-40B4-BE49-F238E27FC236}">
                  <a16:creationId xmlns:a16="http://schemas.microsoft.com/office/drawing/2014/main" id="{1A6DB649-1ED7-429D-94F2-B6A61AB57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50">
              <a:extLst>
                <a:ext uri="{FF2B5EF4-FFF2-40B4-BE49-F238E27FC236}">
                  <a16:creationId xmlns:a16="http://schemas.microsoft.com/office/drawing/2014/main" id="{7EF453C4-DDA8-4E20-A650-64008B7EE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51">
              <a:extLst>
                <a:ext uri="{FF2B5EF4-FFF2-40B4-BE49-F238E27FC236}">
                  <a16:creationId xmlns:a16="http://schemas.microsoft.com/office/drawing/2014/main" id="{98C1CB8A-AA98-4EC0-A450-B80404486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E2A917CB-295E-4DF9-86A6-971E4EA2E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0EE8C53A-B42B-445C-B0E9-D70BE264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48E65C04-6325-4B46-882B-DFF30067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C46CBF82-18F5-4047-B3C8-68B044BDD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B6170F7A-8922-430D-B437-48E1062D3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730586C5-1944-43B4-8D4D-0AA26DB28AF2}"/>
              </a:ext>
            </a:extLst>
          </p:cNvPr>
          <p:cNvSpPr txBox="1"/>
          <p:nvPr/>
        </p:nvSpPr>
        <p:spPr>
          <a:xfrm>
            <a:off x="7281083" y="5867190"/>
            <a:ext cx="92396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"/>
              <a:ea typeface="Gotham Rounded"/>
              <a:cs typeface="Gotham Rounded"/>
              <a:sym typeface="Gotham Rounded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E5B0F5CC-6336-460B-AE5A-71E8382A3E7C}"/>
              </a:ext>
            </a:extLst>
          </p:cNvPr>
          <p:cNvSpPr txBox="1"/>
          <p:nvPr/>
        </p:nvSpPr>
        <p:spPr>
          <a:xfrm>
            <a:off x="1022505" y="1674793"/>
            <a:ext cx="679817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000" dirty="0">
                <a:latin typeface="Arial Nova Light" panose="020B0304020202020204" pitchFamily="34" charset="0"/>
              </a:rPr>
              <a:t>Entradas (fluxo): 32.003 MUSD (média 2014-2018)	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D5BED7DE-DDDB-4E57-B954-64DAB15E1649}"/>
              </a:ext>
            </a:extLst>
          </p:cNvPr>
          <p:cNvSpPr txBox="1"/>
          <p:nvPr/>
        </p:nvSpPr>
        <p:spPr>
          <a:xfrm>
            <a:off x="557588" y="934945"/>
            <a:ext cx="764245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buClr>
                <a:srgbClr val="FF0000"/>
              </a:buClr>
            </a:pPr>
            <a:r>
              <a:rPr lang="pt-PT" sz="2000" cap="all" dirty="0">
                <a:latin typeface="Arial Nova Light" panose="020B0304020202020204" pitchFamily="34" charset="0"/>
                <a:sym typeface="Gotham Rounded Light"/>
              </a:rPr>
              <a:t>INVESTIMENTO DIRETO ESTRANGEIRO NO MÉXICO </a:t>
            </a:r>
          </a:p>
          <a:p>
            <a:pPr>
              <a:buClr>
                <a:srgbClr val="FF0000"/>
              </a:buClr>
            </a:pPr>
            <a:r>
              <a:rPr lang="pt-PT" sz="2000" dirty="0">
                <a:latin typeface="Arial Nova Light" panose="020B0304020202020204" pitchFamily="34" charset="0"/>
              </a:rPr>
              <a:t>(2018, CNUCED e </a:t>
            </a:r>
            <a:r>
              <a:rPr lang="pt-PT" sz="2000" dirty="0" err="1">
                <a:latin typeface="Arial Nova Light" panose="020B0304020202020204" pitchFamily="34" charset="0"/>
              </a:rPr>
              <a:t>Secretaría</a:t>
            </a:r>
            <a:r>
              <a:rPr lang="pt-PT" sz="2000" dirty="0">
                <a:latin typeface="Arial Nova Light" panose="020B0304020202020204" pitchFamily="34" charset="0"/>
              </a:rPr>
              <a:t> de Economia</a:t>
            </a:r>
            <a:r>
              <a:rPr lang="pt-PT" sz="2000" dirty="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Arial Nova Light" panose="020B0304020202020204" pitchFamily="34" charset="0"/>
              </a:rPr>
              <a:t>)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D927AF43-3E1E-4C7E-BB9E-0C5F26C97E18}"/>
              </a:ext>
            </a:extLst>
          </p:cNvPr>
          <p:cNvSpPr txBox="1"/>
          <p:nvPr/>
        </p:nvSpPr>
        <p:spPr>
          <a:xfrm>
            <a:off x="1020069" y="2134512"/>
            <a:ext cx="737720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000" dirty="0">
                <a:latin typeface="Arial Nova Light" panose="020B0304020202020204" pitchFamily="34" charset="0"/>
              </a:rPr>
              <a:t>Entradas (stock): 485.807 MUSD (2018)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DF5434BC-7F7D-4350-AA41-0B66DAFC60A7}"/>
              </a:ext>
            </a:extLst>
          </p:cNvPr>
          <p:cNvSpPr txBox="1"/>
          <p:nvPr/>
        </p:nvSpPr>
        <p:spPr>
          <a:xfrm>
            <a:off x="1020069" y="2970726"/>
            <a:ext cx="413912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000" dirty="0">
                <a:latin typeface="Arial Nova Light" panose="020B0304020202020204" pitchFamily="34" charset="0"/>
              </a:rPr>
              <a:t>IDE acumulado 2008-2018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3B69B31F-66BD-4953-9ACC-DB9C16160D30}"/>
              </a:ext>
            </a:extLst>
          </p:cNvPr>
          <p:cNvSpPr txBox="1"/>
          <p:nvPr/>
        </p:nvSpPr>
        <p:spPr>
          <a:xfrm>
            <a:off x="5981879" y="3345973"/>
            <a:ext cx="737720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buClr>
                <a:srgbClr val="FF0000"/>
              </a:buClr>
            </a:pPr>
            <a:r>
              <a:rPr lang="pt-PT" sz="2000" dirty="0">
                <a:latin typeface="Arial Nova Light" panose="020B0304020202020204" pitchFamily="34" charset="0"/>
              </a:rPr>
              <a:t>…por país de origem:</a:t>
            </a:r>
            <a:endParaRPr lang="pt-PT" sz="1600" dirty="0">
              <a:latin typeface="Arial Nova Light" panose="020B0304020202020204" pitchFamily="34" charset="0"/>
            </a:endParaRPr>
          </a:p>
        </p:txBody>
      </p:sp>
      <p:graphicFrame>
        <p:nvGraphicFramePr>
          <p:cNvPr id="46" name="Gráfico 45">
            <a:extLst>
              <a:ext uri="{FF2B5EF4-FFF2-40B4-BE49-F238E27FC236}">
                <a16:creationId xmlns:a16="http://schemas.microsoft.com/office/drawing/2014/main" id="{C2238AFB-54A9-4AC8-968D-1D919E5765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570708"/>
              </p:ext>
            </p:extLst>
          </p:nvPr>
        </p:nvGraphicFramePr>
        <p:xfrm>
          <a:off x="303364" y="3418799"/>
          <a:ext cx="4291353" cy="301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6" name="CaixaDeTexto 85">
            <a:extLst>
              <a:ext uri="{FF2B5EF4-FFF2-40B4-BE49-F238E27FC236}">
                <a16:creationId xmlns:a16="http://schemas.microsoft.com/office/drawing/2014/main" id="{3BC5CB3A-47FF-4CF0-A984-5196C27EFDAE}"/>
              </a:ext>
            </a:extLst>
          </p:cNvPr>
          <p:cNvSpPr txBox="1"/>
          <p:nvPr/>
        </p:nvSpPr>
        <p:spPr>
          <a:xfrm>
            <a:off x="1020069" y="2551773"/>
            <a:ext cx="737720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000" dirty="0">
                <a:latin typeface="Arial Nova Light" panose="020B0304020202020204" pitchFamily="34" charset="0"/>
              </a:rPr>
              <a:t>15.º recetor de IDE a nível mundial (2018)</a:t>
            </a:r>
          </a:p>
        </p:txBody>
      </p:sp>
      <p:graphicFrame>
        <p:nvGraphicFramePr>
          <p:cNvPr id="48" name="Gráfico 47">
            <a:extLst>
              <a:ext uri="{FF2B5EF4-FFF2-40B4-BE49-F238E27FC236}">
                <a16:creationId xmlns:a16="http://schemas.microsoft.com/office/drawing/2014/main" id="{6B99AA4F-0EB8-4494-A612-473EAAFF3F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142532"/>
              </p:ext>
            </p:extLst>
          </p:nvPr>
        </p:nvGraphicFramePr>
        <p:xfrm>
          <a:off x="443139" y="3614397"/>
          <a:ext cx="4977593" cy="28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9" name="Gráfico 88">
            <a:extLst>
              <a:ext uri="{FF2B5EF4-FFF2-40B4-BE49-F238E27FC236}">
                <a16:creationId xmlns:a16="http://schemas.microsoft.com/office/drawing/2014/main" id="{8E93837C-C0DF-49A4-952B-B832716D66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412868"/>
              </p:ext>
            </p:extLst>
          </p:nvPr>
        </p:nvGraphicFramePr>
        <p:xfrm>
          <a:off x="4837886" y="3579193"/>
          <a:ext cx="4861798" cy="295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0" name="CaixaDeTexto 89">
            <a:extLst>
              <a:ext uri="{FF2B5EF4-FFF2-40B4-BE49-F238E27FC236}">
                <a16:creationId xmlns:a16="http://schemas.microsoft.com/office/drawing/2014/main" id="{6BE3125C-05A2-43D2-94EC-23AC166A03BA}"/>
              </a:ext>
            </a:extLst>
          </p:cNvPr>
          <p:cNvSpPr txBox="1"/>
          <p:nvPr/>
        </p:nvSpPr>
        <p:spPr>
          <a:xfrm>
            <a:off x="1396789" y="3345973"/>
            <a:ext cx="737720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buClr>
                <a:srgbClr val="FF0000"/>
              </a:buClr>
            </a:pPr>
            <a:r>
              <a:rPr lang="pt-PT" sz="2000" dirty="0">
                <a:latin typeface="Arial Nova Light" panose="020B0304020202020204" pitchFamily="34" charset="0"/>
              </a:rPr>
              <a:t>…por setor de destino:</a:t>
            </a:r>
          </a:p>
        </p:txBody>
      </p:sp>
    </p:spTree>
    <p:extLst>
      <p:ext uri="{BB962C8B-B14F-4D97-AF65-F5344CB8AC3E}">
        <p14:creationId xmlns:p14="http://schemas.microsoft.com/office/powerpoint/2010/main" val="18895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5" grpId="0"/>
      <p:bldP spid="44" grpId="0"/>
      <p:bldP spid="45" grpId="0"/>
      <p:bldGraphic spid="46" grpId="0">
        <p:bldAsOne/>
      </p:bldGraphic>
      <p:bldP spid="86" grpId="0"/>
      <p:bldGraphic spid="48" grpId="0">
        <p:bldAsOne/>
      </p:bldGraphic>
      <p:bldGraphic spid="89" grpId="0">
        <p:bldAsOne/>
      </p:bldGraphic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32F509D8-C297-4BAB-B5ED-F6E2AC218FA4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A55130D-5457-441C-94CF-988544A10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92DA0B7-FEB0-40E6-B7E4-6D7634562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CF7A993-322D-4DB5-B59A-2BEDDA00C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F4EE3D3-6D3D-4F6A-9B86-BE0FDF584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A00CFD6-2C47-44B7-9E4C-7402FE414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5A5A4BE-CB62-47DB-A327-824F44F50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BADF85F6-3D4E-4C68-BFE7-207536D6D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0FF673F8-9C0E-4B1F-8797-ED59B26DC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3FC9E1D4-F4D5-4146-AB01-3B1203118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FD706734-E703-4BA9-A708-329F499A5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B7199B8B-12D0-4BA2-896D-C59B1E15F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B345B4A7-61FA-4B64-AE7F-231D1458B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AC5BE84F-5326-4EDC-8FD4-D28493197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AB00F467-B5CD-49DA-A204-F817C4AEF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6D7FC0EB-0053-4455-B61F-D95982FF0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137C6345-0BD1-4C44-B5CA-2C1A1B908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3C241E56-C660-4D62-8366-6E958A395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F40732E2-CF88-4723-84D5-8DBDD7DD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FCA23EAC-7C6F-4391-B9AC-1FB5727C7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7CCEB232-DD9A-4896-B8A1-81B94D375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AA10C0B9-D9BA-4A1D-AB24-039405119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D5148FAF-5142-4DB8-AEA4-4125035E5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50F33B91-369C-4D4B-8311-B02E4115F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5C9624A7-AD07-4258-B89E-74FAC486E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7ECF09A6-1A29-4A0E-B136-228A7B70D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39">
              <a:extLst>
                <a:ext uri="{FF2B5EF4-FFF2-40B4-BE49-F238E27FC236}">
                  <a16:creationId xmlns:a16="http://schemas.microsoft.com/office/drawing/2014/main" id="{AFE87D54-6040-4F47-B97B-A7E24E1F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40">
              <a:extLst>
                <a:ext uri="{FF2B5EF4-FFF2-40B4-BE49-F238E27FC236}">
                  <a16:creationId xmlns:a16="http://schemas.microsoft.com/office/drawing/2014/main" id="{FE3383F3-CABD-468D-827B-47D7A1431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49">
              <a:extLst>
                <a:ext uri="{FF2B5EF4-FFF2-40B4-BE49-F238E27FC236}">
                  <a16:creationId xmlns:a16="http://schemas.microsoft.com/office/drawing/2014/main" id="{FFAEBF6D-A805-4511-8128-8960CFE97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50">
              <a:extLst>
                <a:ext uri="{FF2B5EF4-FFF2-40B4-BE49-F238E27FC236}">
                  <a16:creationId xmlns:a16="http://schemas.microsoft.com/office/drawing/2014/main" id="{044CBC56-36C0-48AE-977C-6A2CF5376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51">
              <a:extLst>
                <a:ext uri="{FF2B5EF4-FFF2-40B4-BE49-F238E27FC236}">
                  <a16:creationId xmlns:a16="http://schemas.microsoft.com/office/drawing/2014/main" id="{AF1EC5B3-49EC-42DC-A26B-84A62E16D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54">
              <a:extLst>
                <a:ext uri="{FF2B5EF4-FFF2-40B4-BE49-F238E27FC236}">
                  <a16:creationId xmlns:a16="http://schemas.microsoft.com/office/drawing/2014/main" id="{4322BB90-0A89-4271-AC24-B07B89057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55">
              <a:extLst>
                <a:ext uri="{FF2B5EF4-FFF2-40B4-BE49-F238E27FC236}">
                  <a16:creationId xmlns:a16="http://schemas.microsoft.com/office/drawing/2014/main" id="{5E678211-FEA2-49DD-9E6E-66743860C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6">
              <a:extLst>
                <a:ext uri="{FF2B5EF4-FFF2-40B4-BE49-F238E27FC236}">
                  <a16:creationId xmlns:a16="http://schemas.microsoft.com/office/drawing/2014/main" id="{2525D25A-6309-45F2-A22A-9B616540F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1AED14D-20C9-4D9E-8ABA-1DA62E3F3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CA5D454D-C6BC-4610-964B-A66CE43C5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6" name="CENSO"/>
          <p:cNvSpPr txBox="1"/>
          <p:nvPr/>
        </p:nvSpPr>
        <p:spPr>
          <a:xfrm>
            <a:off x="0" y="-98772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indent="261938"/>
            <a:r>
              <a:rPr lang="pt-PT" sz="2000" dirty="0">
                <a:latin typeface="Arial Nova Light" panose="020B0304020202020204" pitchFamily="34" charset="0"/>
              </a:rPr>
              <a:t>Posição em rankings internacionais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FE2323-6AA3-48CF-B6F9-DF6F8742415D}"/>
              </a:ext>
            </a:extLst>
          </p:cNvPr>
          <p:cNvSpPr txBox="1"/>
          <p:nvPr/>
        </p:nvSpPr>
        <p:spPr>
          <a:xfrm>
            <a:off x="848330" y="1217592"/>
            <a:ext cx="7864278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i="1" dirty="0" err="1">
                <a:latin typeface="Arial Nova Light" panose="020B0304020202020204" pitchFamily="34" charset="0"/>
              </a:rPr>
              <a:t>Doing</a:t>
            </a:r>
            <a:r>
              <a:rPr lang="pt-PT" sz="2200" i="1" dirty="0">
                <a:latin typeface="Arial Nova Light" panose="020B0304020202020204" pitchFamily="34" charset="0"/>
              </a:rPr>
              <a:t> Business </a:t>
            </a:r>
            <a:r>
              <a:rPr lang="pt-PT" sz="2200" dirty="0">
                <a:latin typeface="Arial Nova Light" panose="020B0304020202020204" pitchFamily="34" charset="0"/>
              </a:rPr>
              <a:t>(2019, Banco Mundial): 54.º (</a:t>
            </a:r>
            <a:r>
              <a:rPr lang="pt-PT" sz="2200" dirty="0">
                <a:latin typeface="Arial Nova Light" panose="020B0304020202020204" pitchFamily="34" charset="0"/>
                <a:cs typeface="Times New Roman" panose="02020603050405020304" pitchFamily="18" charset="0"/>
              </a:rPr>
              <a:t>▼</a:t>
            </a:r>
            <a:r>
              <a:rPr lang="pt-PT" sz="2200" dirty="0">
                <a:latin typeface="Arial Nova Light" panose="020B0304020202020204" pitchFamily="34" charset="0"/>
              </a:rPr>
              <a:t> 5 posições)         =&gt; PTG 34.º</a:t>
            </a:r>
          </a:p>
          <a:p>
            <a:pPr marL="265113" lvl="1" indent="-265113">
              <a:buClr>
                <a:srgbClr val="FF0000"/>
              </a:buClr>
              <a:tabLst>
                <a:tab pos="180975" algn="l"/>
                <a:tab pos="361950" algn="l"/>
              </a:tabLst>
            </a:pPr>
            <a:r>
              <a:rPr lang="pt-PT" dirty="0">
                <a:latin typeface="Arial Nova Light" panose="020B0304020202020204" pitchFamily="34" charset="0"/>
              </a:rPr>
              <a:t>			(+) Obtenção de crédito, resolução de insolvências, execução de contratos</a:t>
            </a:r>
          </a:p>
          <a:p>
            <a:pPr marL="542925" lvl="1" indent="-542925">
              <a:buClr>
                <a:srgbClr val="FF0000"/>
              </a:buClr>
              <a:tabLst>
                <a:tab pos="361950" algn="l"/>
              </a:tabLst>
            </a:pPr>
            <a:r>
              <a:rPr lang="pt-PT" dirty="0">
                <a:latin typeface="Arial Nova Light" panose="020B0304020202020204" pitchFamily="34" charset="0"/>
              </a:rPr>
              <a:t>	(-) Pagamento de impostos, registo de propriedade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5601D6-0683-4883-BFBB-7652328AE29C}"/>
              </a:ext>
            </a:extLst>
          </p:cNvPr>
          <p:cNvSpPr txBox="1"/>
          <p:nvPr/>
        </p:nvSpPr>
        <p:spPr>
          <a:xfrm>
            <a:off x="845893" y="2783104"/>
            <a:ext cx="7864279" cy="1600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Índice de Desempenho Logístico (2018, Banco Mundial): 51.º (3,05</a:t>
            </a:r>
            <a:r>
              <a:rPr lang="pt-PT" sz="2200" dirty="0">
                <a:latin typeface="Arial Nova Light" panose="020B0304020202020204" pitchFamily="34" charset="0"/>
                <a:cs typeface="Times New Roman" panose="02020603050405020304" pitchFamily="18" charset="0"/>
              </a:rPr>
              <a:t> ▲</a:t>
            </a:r>
            <a:r>
              <a:rPr lang="pt-PT" sz="2200" dirty="0">
                <a:latin typeface="Arial Nova Light" panose="020B0304020202020204" pitchFamily="34" charset="0"/>
              </a:rPr>
              <a:t> 3 posições) =&gt; PTG 23.º</a:t>
            </a:r>
          </a:p>
          <a:p>
            <a:pPr lvl="1" indent="0">
              <a:buClr>
                <a:srgbClr val="FF0000"/>
              </a:buClr>
            </a:pPr>
            <a:r>
              <a:rPr lang="pt-PT" dirty="0">
                <a:latin typeface="Arial Nova Light" panose="020B0304020202020204" pitchFamily="34" charset="0"/>
              </a:rPr>
              <a:t>       (-) Alfândegas, infraestruturas</a:t>
            </a:r>
          </a:p>
          <a:p>
            <a:pPr marL="627063" lvl="1" indent="-627063">
              <a:buClr>
                <a:srgbClr val="FF0000"/>
              </a:buClr>
            </a:pPr>
            <a:r>
              <a:rPr lang="pt-PT" dirty="0">
                <a:latin typeface="Arial Nova Light" panose="020B0304020202020204" pitchFamily="34" charset="0"/>
              </a:rPr>
              <a:t>       (+) Prazo da chegada de carregamentos ao destino, Facilidade em encontrar transporte competitivo de mercadorias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D3D34B6-AD4B-409B-BB4A-893DDB3C6C82}"/>
              </a:ext>
            </a:extLst>
          </p:cNvPr>
          <p:cNvSpPr txBox="1"/>
          <p:nvPr/>
        </p:nvSpPr>
        <p:spPr>
          <a:xfrm>
            <a:off x="845894" y="4476272"/>
            <a:ext cx="8123931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Índice de Restrições ao Comércio de Serviços (2018, OCDE): </a:t>
            </a:r>
            <a:r>
              <a:rPr lang="pt-PT" sz="2200" dirty="0" err="1">
                <a:latin typeface="Arial Nova Light" panose="020B0304020202020204" pitchFamily="34" charset="0"/>
              </a:rPr>
              <a:t>Arquitectura</a:t>
            </a:r>
            <a:r>
              <a:rPr lang="pt-PT" sz="2200" dirty="0">
                <a:latin typeface="Arial Nova Light" panose="020B0304020202020204" pitchFamily="34" charset="0"/>
              </a:rPr>
              <a:t> 0,28 (PTG 0,38); Engenharia 0,27 (PTG 0,39)</a:t>
            </a:r>
            <a:endParaRPr lang="pt-PT" dirty="0">
              <a:latin typeface="Arial Nova Light" panose="020B03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29F940-791F-45FA-9E91-279A0E06A4B2}"/>
              </a:ext>
            </a:extLst>
          </p:cNvPr>
          <p:cNvSpPr txBox="1"/>
          <p:nvPr/>
        </p:nvSpPr>
        <p:spPr>
          <a:xfrm>
            <a:off x="845895" y="5382456"/>
            <a:ext cx="8123931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i="1" dirty="0">
                <a:latin typeface="Arial Nova Light" panose="020B0304020202020204" pitchFamily="34" charset="0"/>
              </a:rPr>
              <a:t>Ranking de Corrupção </a:t>
            </a:r>
            <a:r>
              <a:rPr lang="pt-PT" sz="2200" dirty="0">
                <a:latin typeface="Arial Nova Light" panose="020B0304020202020204" pitchFamily="34" charset="0"/>
              </a:rPr>
              <a:t>(2018, </a:t>
            </a:r>
            <a:r>
              <a:rPr lang="pt-PT" sz="2200" i="1" dirty="0" err="1">
                <a:latin typeface="Arial Nova Light" panose="020B0304020202020204" pitchFamily="34" charset="0"/>
              </a:rPr>
              <a:t>Transparency</a:t>
            </a:r>
            <a:r>
              <a:rPr lang="pt-PT" sz="2200" i="1" dirty="0">
                <a:latin typeface="Arial Nova Light" panose="020B0304020202020204" pitchFamily="34" charset="0"/>
              </a:rPr>
              <a:t> </a:t>
            </a:r>
            <a:r>
              <a:rPr lang="pt-PT" sz="2200" i="1" dirty="0" err="1">
                <a:latin typeface="Arial Nova Light" panose="020B0304020202020204" pitchFamily="34" charset="0"/>
              </a:rPr>
              <a:t>International</a:t>
            </a:r>
            <a:r>
              <a:rPr lang="pt-PT" sz="2200" dirty="0">
                <a:latin typeface="Arial Nova Light" panose="020B0304020202020204" pitchFamily="34" charset="0"/>
              </a:rPr>
              <a:t>):    </a:t>
            </a:r>
          </a:p>
          <a:p>
            <a:pPr>
              <a:buClr>
                <a:srgbClr val="FF0000"/>
              </a:buClr>
            </a:pPr>
            <a:r>
              <a:rPr lang="pt-PT" sz="2200" dirty="0">
                <a:latin typeface="Arial Nova Light" panose="020B0304020202020204" pitchFamily="34" charset="0"/>
              </a:rPr>
              <a:t>       138 (</a:t>
            </a:r>
            <a:r>
              <a:rPr lang="pt-PT" sz="2200" dirty="0">
                <a:latin typeface="Arial Nova Light" panose="020B0304020202020204" pitchFamily="34" charset="0"/>
                <a:cs typeface="Times New Roman" panose="02020603050405020304" pitchFamily="18" charset="0"/>
              </a:rPr>
              <a:t>▼</a:t>
            </a:r>
            <a:r>
              <a:rPr lang="pt-PT" sz="2200" dirty="0">
                <a:latin typeface="Arial Nova Light" panose="020B0304020202020204" pitchFamily="34" charset="0"/>
                <a:sym typeface="Wingdings" panose="05000000000000000000" pitchFamily="2" charset="2"/>
              </a:rPr>
              <a:t>3</a:t>
            </a:r>
            <a:r>
              <a:rPr lang="pt-PT" sz="2200" dirty="0">
                <a:latin typeface="Arial Nova Light" panose="020B0304020202020204" pitchFamily="34" charset="0"/>
              </a:rPr>
              <a:t>)=&gt; PTG 30</a:t>
            </a:r>
            <a:endParaRPr lang="pt-PT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0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F3A0238-9B08-42E7-BCD7-3003629EA43A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260F8EF-C6E3-4A66-B1D7-01DB57939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0AC6B2B-C765-42B8-B2EF-04C29995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C0DAEF5-CB47-46A6-B90B-23FF44B4E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E9A0686-1B8D-47DE-950B-DE118692E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31773C9-749D-40C2-8644-7E45D2D28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5F74DEC4-5620-4585-9C0C-D03AEFEA4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97116187-BDBA-469F-BB33-EFBCAEE34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D0BA31-6FB4-428F-A329-0B6005B45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E3DFC0E-F4C1-461A-8521-13DC9B6C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2C920086-BCC4-4CB3-92C5-F36ADAD3D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0749C157-B539-4039-AF23-8E4EF1A80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1C6529F5-3143-49D6-913A-8DCDD4CCF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8D225C3E-AFB5-4CAC-8DDA-DA0E4786E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E3BABBFF-0E42-485B-9870-EC3AB2B92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4AA238E-36E3-447B-A51B-3437A4FCD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5080F47C-12F0-4448-911B-CC9806ACD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6DCE3D81-99D4-41D3-A323-9B47CCB80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34E7CF0A-593A-48CA-964D-FDFBC1B45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9A8BFC70-4741-42AD-81AA-BF2593FEA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CDD959E6-B59A-4C4E-9C1C-F095278AD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B3429700-0889-4D83-B70F-995F513E6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0AB309EE-447A-426E-9D21-54CEC7438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E531CA3A-C7FF-4C50-99C4-C439A94B7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3991A11D-B9BA-4C01-98EE-B80AE736B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E66136E0-586C-4FE1-8C8B-30128847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30EC3B57-139D-410C-9C11-C6BC9A10F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C019B279-570C-4E8C-BFD7-8D25E94B1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84E02D34-19CB-44CA-B698-9975269BC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84D26127-E17F-4597-BE26-10E1B0F8D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F14CC42E-C650-4259-9317-160172D71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3EF1F9E0-3EDA-42D9-8CE3-9E3927055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D4D9A9DB-BD82-4ED6-AD8E-CF9D0DCF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297E1256-41E3-42AF-BBE6-CF5F7B013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92DD0F06-E227-4A3B-9143-6737D56B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F17CCCE-A2B5-42BB-990C-9F1AAA60F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</p:grpSp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marL="263525"/>
            <a:r>
              <a:rPr lang="pt-PT" sz="2000" dirty="0">
                <a:latin typeface="Arial Nova Light" panose="020B0304020202020204" pitchFamily="34" charset="0"/>
              </a:rPr>
              <a:t>Políticas públicas para o desenvolvimento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D2BC50BF-9DCF-43E2-B459-4B18CE67A7B8}"/>
              </a:ext>
            </a:extLst>
          </p:cNvPr>
          <p:cNvSpPr/>
          <p:nvPr/>
        </p:nvSpPr>
        <p:spPr>
          <a:xfrm>
            <a:off x="329609" y="1391623"/>
            <a:ext cx="2328531" cy="1200327"/>
          </a:xfrm>
          <a:prstGeom prst="rightArrow">
            <a:avLst>
              <a:gd name="adj1" fmla="val 82000"/>
              <a:gd name="adj2" fmla="val 35531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0">
            <a:noAutofit/>
          </a:bodyPr>
          <a:lstStyle/>
          <a:p>
            <a:r>
              <a:rPr lang="pt-PT" sz="1600" dirty="0">
                <a:latin typeface="Arial Nova Light" panose="020B0304020202020204" pitchFamily="34" charset="0"/>
              </a:rPr>
              <a:t>Plano Nacional de Desenvolvimento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0EAFE7B-A8B6-4C16-8557-F59E64AAAB0C}"/>
              </a:ext>
            </a:extLst>
          </p:cNvPr>
          <p:cNvSpPr/>
          <p:nvPr/>
        </p:nvSpPr>
        <p:spPr>
          <a:xfrm>
            <a:off x="2658140" y="1392862"/>
            <a:ext cx="5206138" cy="1200327"/>
          </a:xfrm>
          <a:prstGeom prst="rect">
            <a:avLst/>
          </a:prstGeom>
          <a:solidFill>
            <a:srgbClr val="FFC5C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Principal instrumento de planeamento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pt-PT" dirty="0">
                <a:latin typeface="Arial Nova Light" panose="020B0304020202020204" pitchFamily="34" charset="0"/>
              </a:rPr>
              <a:t>Especifica as prioridades nacionais que se pretende alcançar com as </a:t>
            </a:r>
            <a:r>
              <a:rPr lang="pt-PT" dirty="0" err="1">
                <a:latin typeface="Arial Nova Light" panose="020B0304020202020204" pitchFamily="34" charset="0"/>
              </a:rPr>
              <a:t>acções</a:t>
            </a:r>
            <a:r>
              <a:rPr lang="pt-PT" dirty="0">
                <a:latin typeface="Arial Nova Light" panose="020B0304020202020204" pitchFamily="34" charset="0"/>
              </a:rPr>
              <a:t> do governo, através de objetivos, estratégias e linhas de ação</a:t>
            </a:r>
            <a:endParaRPr kumimoji="0" lang="pt-P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72689AA6-ABD2-433E-90AB-9A1A2DFFF6A6}"/>
              </a:ext>
            </a:extLst>
          </p:cNvPr>
          <p:cNvSpPr/>
          <p:nvPr/>
        </p:nvSpPr>
        <p:spPr>
          <a:xfrm>
            <a:off x="329609" y="3064486"/>
            <a:ext cx="2328531" cy="1200327"/>
          </a:xfrm>
          <a:prstGeom prst="rightArrow">
            <a:avLst>
              <a:gd name="adj1" fmla="val 82000"/>
              <a:gd name="adj2" fmla="val 34931"/>
            </a:avLst>
          </a:prstGeom>
          <a:noFill/>
          <a:ln w="25400" cap="flat">
            <a:solidFill>
              <a:srgbClr val="008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0">
            <a:noAutofit/>
          </a:bodyPr>
          <a:lstStyle/>
          <a:p>
            <a:r>
              <a:rPr lang="pt-PT" sz="1600" dirty="0">
                <a:latin typeface="Arial Nova Light" panose="020B0304020202020204" pitchFamily="34" charset="0"/>
              </a:rPr>
              <a:t>Programas setoriais, especiais, regionais e institucionais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ABC4A6C-43ED-41C6-AD9F-8DF4AA6DC108}"/>
              </a:ext>
            </a:extLst>
          </p:cNvPr>
          <p:cNvSpPr/>
          <p:nvPr/>
        </p:nvSpPr>
        <p:spPr>
          <a:xfrm>
            <a:off x="2661684" y="3065724"/>
            <a:ext cx="5206138" cy="1199088"/>
          </a:xfrm>
          <a:prstGeom prst="rect">
            <a:avLst/>
          </a:prstGeom>
          <a:solidFill>
            <a:srgbClr val="DDF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>
                <a:latin typeface="Arial Nova Light" panose="020B0304020202020204" pitchFamily="34" charset="0"/>
              </a:rPr>
              <a:t>Possuem</a:t>
            </a:r>
            <a:r>
              <a:rPr lang="es-ES" dirty="0">
                <a:latin typeface="Arial Nova Light" panose="020B0304020202020204" pitchFamily="34" charset="0"/>
              </a:rPr>
              <a:t> objetivos específicos que </a:t>
            </a:r>
            <a:r>
              <a:rPr lang="es-ES" dirty="0" err="1">
                <a:latin typeface="Arial Nova Light" panose="020B0304020202020204" pitchFamily="34" charset="0"/>
              </a:rPr>
              <a:t>definem</a:t>
            </a:r>
            <a:r>
              <a:rPr lang="es-ES" dirty="0">
                <a:latin typeface="Arial Nova Light" panose="020B0304020202020204" pitchFamily="34" charset="0"/>
              </a:rPr>
              <a:t> a </a:t>
            </a:r>
            <a:r>
              <a:rPr lang="es-ES" dirty="0" err="1">
                <a:latin typeface="Arial Nova Light" panose="020B0304020202020204" pitchFamily="34" charset="0"/>
              </a:rPr>
              <a:t>ação</a:t>
            </a:r>
            <a:r>
              <a:rPr lang="es-ES" dirty="0">
                <a:latin typeface="Arial Nova Light" panose="020B0304020202020204" pitchFamily="34" charset="0"/>
              </a:rPr>
              <a:t> </a:t>
            </a:r>
            <a:r>
              <a:rPr lang="es-ES" dirty="0" err="1">
                <a:latin typeface="Arial Nova Light" panose="020B0304020202020204" pitchFamily="34" charset="0"/>
              </a:rPr>
              <a:t>governativa</a:t>
            </a:r>
            <a:endParaRPr kumimoji="0" lang="pt-P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47" name="Seta: Para a Direita 46">
            <a:extLst>
              <a:ext uri="{FF2B5EF4-FFF2-40B4-BE49-F238E27FC236}">
                <a16:creationId xmlns:a16="http://schemas.microsoft.com/office/drawing/2014/main" id="{677DB8BB-1137-4C95-A1B3-5BA8BAE799A0}"/>
              </a:ext>
            </a:extLst>
          </p:cNvPr>
          <p:cNvSpPr/>
          <p:nvPr/>
        </p:nvSpPr>
        <p:spPr>
          <a:xfrm>
            <a:off x="333150" y="4769240"/>
            <a:ext cx="2328531" cy="1200327"/>
          </a:xfrm>
          <a:prstGeom prst="rightArrow">
            <a:avLst>
              <a:gd name="adj1" fmla="val 82000"/>
              <a:gd name="adj2" fmla="val 36535"/>
            </a:avLst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r>
              <a:rPr lang="pt-PT" sz="1600" dirty="0">
                <a:latin typeface="Arial Nova Light" panose="020B0304020202020204" pitchFamily="34" charset="0"/>
              </a:rPr>
              <a:t>Programas orçamentais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BB0BD1B-9913-4832-A854-2F6C8FF66D8A}"/>
              </a:ext>
            </a:extLst>
          </p:cNvPr>
          <p:cNvSpPr/>
          <p:nvPr/>
        </p:nvSpPr>
        <p:spPr>
          <a:xfrm>
            <a:off x="2665225" y="4770478"/>
            <a:ext cx="5206138" cy="119908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>
                <a:latin typeface="Arial Nova Light" panose="020B0304020202020204" pitchFamily="34" charset="0"/>
              </a:rPr>
              <a:t>Organizam</a:t>
            </a:r>
            <a:r>
              <a:rPr lang="es-ES" dirty="0">
                <a:latin typeface="Arial Nova Light" panose="020B0304020202020204" pitchFamily="34" charset="0"/>
              </a:rPr>
              <a:t> a </a:t>
            </a:r>
            <a:r>
              <a:rPr lang="es-ES" dirty="0" err="1">
                <a:latin typeface="Arial Nova Light" panose="020B0304020202020204" pitchFamily="34" charset="0"/>
              </a:rPr>
              <a:t>atribuição</a:t>
            </a:r>
            <a:r>
              <a:rPr lang="es-ES" dirty="0">
                <a:latin typeface="Arial Nova Light" panose="020B0304020202020204" pitchFamily="34" charset="0"/>
              </a:rPr>
              <a:t> de recursos</a:t>
            </a:r>
            <a:endParaRPr kumimoji="0" lang="pt-P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</p:spTree>
    <p:extLst>
      <p:ext uri="{BB962C8B-B14F-4D97-AF65-F5344CB8AC3E}">
        <p14:creationId xmlns:p14="http://schemas.microsoft.com/office/powerpoint/2010/main" val="31356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F3A0238-9B08-42E7-BCD7-3003629EA43A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260F8EF-C6E3-4A66-B1D7-01DB57939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0AC6B2B-C765-42B8-B2EF-04C29995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C0DAEF5-CB47-46A6-B90B-23FF44B4E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E9A0686-1B8D-47DE-950B-DE118692E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31773C9-749D-40C2-8644-7E45D2D28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5F74DEC4-5620-4585-9C0C-D03AEFEA4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97116187-BDBA-469F-BB33-EFBCAEE34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D0BA31-6FB4-428F-A329-0B6005B45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E3DFC0E-F4C1-461A-8521-13DC9B6C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2C920086-BCC4-4CB3-92C5-F36ADAD3D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0749C157-B539-4039-AF23-8E4EF1A80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1C6529F5-3143-49D6-913A-8DCDD4CCF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8D225C3E-AFB5-4CAC-8DDA-DA0E4786E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E3BABBFF-0E42-485B-9870-EC3AB2B92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4AA238E-36E3-447B-A51B-3437A4FCD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5080F47C-12F0-4448-911B-CC9806ACD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6DCE3D81-99D4-41D3-A323-9B47CCB80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34E7CF0A-593A-48CA-964D-FDFBC1B45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9A8BFC70-4741-42AD-81AA-BF2593FEA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CDD959E6-B59A-4C4E-9C1C-F095278AD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B3429700-0889-4D83-B70F-995F513E6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0AB309EE-447A-426E-9D21-54CEC7438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E531CA3A-C7FF-4C50-99C4-C439A94B7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3991A11D-B9BA-4C01-98EE-B80AE736B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E66136E0-586C-4FE1-8C8B-30128847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30EC3B57-139D-410C-9C11-C6BC9A10F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C019B279-570C-4E8C-BFD7-8D25E94B1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84E02D34-19CB-44CA-B698-9975269BC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84D26127-E17F-4597-BE26-10E1B0F8D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F14CC42E-C650-4259-9317-160172D71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3EF1F9E0-3EDA-42D9-8CE3-9E3927055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D4D9A9DB-BD82-4ED6-AD8E-CF9D0DCF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297E1256-41E3-42AF-BBE6-CF5F7B013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92DD0F06-E227-4A3B-9143-6737D56B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F17CCCE-A2B5-42BB-990C-9F1AAA60F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marL="263525"/>
            <a:r>
              <a:rPr lang="pt-PT" sz="2000" dirty="0">
                <a:latin typeface="Arial Nova Light" panose="020B0304020202020204" pitchFamily="34" charset="0"/>
              </a:rPr>
              <a:t>Políticas públicas para o desenvolvimento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D9343F04-9A11-4A6A-A677-23AD867B58B5}"/>
              </a:ext>
            </a:extLst>
          </p:cNvPr>
          <p:cNvSpPr txBox="1"/>
          <p:nvPr/>
        </p:nvSpPr>
        <p:spPr>
          <a:xfrm>
            <a:off x="425450" y="764215"/>
            <a:ext cx="8280400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000" dirty="0">
                <a:latin typeface="Arial Nova Light" panose="020B0304020202020204" pitchFamily="34" charset="0"/>
              </a:rPr>
              <a:t>Um dos principais objetivos do PND anterior (2013-2018) era contribuir para o desenvolvimento económico inclusivo, através do investimento em infraestrutura adequada, que fomentasse a competitividade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2E5FB2D0-85DE-4F74-9653-F0672DFBC2B2}"/>
              </a:ext>
            </a:extLst>
          </p:cNvPr>
          <p:cNvSpPr txBox="1"/>
          <p:nvPr/>
        </p:nvSpPr>
        <p:spPr>
          <a:xfrm>
            <a:off x="816429" y="1953762"/>
            <a:ext cx="5563542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 3" panose="05040102010807070707" pitchFamily="18" charset="2"/>
              <a:buChar char=""/>
            </a:pPr>
            <a:r>
              <a:rPr lang="pt-PT" sz="1900" dirty="0">
                <a:latin typeface="Arial Nova Light" panose="020B0304020202020204" pitchFamily="34" charset="0"/>
              </a:rPr>
              <a:t>Neste contexto, o </a:t>
            </a:r>
            <a:r>
              <a:rPr lang="pt-PT" sz="1900" b="1" dirty="0">
                <a:latin typeface="Arial Nova Light" panose="020B0304020202020204" pitchFamily="34" charset="0"/>
              </a:rPr>
              <a:t>Programa Nacional de Infraestrutura (PNI) 2014-2018 </a:t>
            </a:r>
            <a:r>
              <a:rPr lang="pt-PT" sz="1900" dirty="0">
                <a:latin typeface="Arial Nova Light" panose="020B0304020202020204" pitchFamily="34" charset="0"/>
              </a:rPr>
              <a:t>visava consolidar o México como um grande centro logístico global de alto valor acrescentado 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47AE153-82B0-491E-993D-D8126AACBEA2}"/>
              </a:ext>
            </a:extLst>
          </p:cNvPr>
          <p:cNvSpPr txBox="1"/>
          <p:nvPr/>
        </p:nvSpPr>
        <p:spPr>
          <a:xfrm>
            <a:off x="816429" y="3224882"/>
            <a:ext cx="5563542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 3" panose="05040102010807070707" pitchFamily="18" charset="2"/>
              <a:buChar char=""/>
            </a:pPr>
            <a:r>
              <a:rPr lang="pt-PT" sz="1900" dirty="0">
                <a:latin typeface="Arial Nova Light" panose="020B0304020202020204" pitchFamily="34" charset="0"/>
              </a:rPr>
              <a:t>O PNI 2014-2018 compreendia </a:t>
            </a:r>
            <a:r>
              <a:rPr lang="pt-PT" sz="1900" b="1" dirty="0">
                <a:latin typeface="Arial Nova Light" panose="020B0304020202020204" pitchFamily="34" charset="0"/>
              </a:rPr>
              <a:t>743 projetos em 6 setores</a:t>
            </a:r>
            <a:r>
              <a:rPr lang="pt-PT" sz="1900" dirty="0">
                <a:latin typeface="Arial Nova Light" panose="020B0304020202020204" pitchFamily="34" charset="0"/>
              </a:rPr>
              <a:t>: Energia - Desenvolvimento Urbano e Habitação – Comunicações e Transportes – Hidráulica – Turismo – Saúde.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695CB392-B56E-4EC0-BBF5-E8FEDEFBBFC0}"/>
              </a:ext>
            </a:extLst>
          </p:cNvPr>
          <p:cNvSpPr txBox="1"/>
          <p:nvPr/>
        </p:nvSpPr>
        <p:spPr>
          <a:xfrm>
            <a:off x="816429" y="4517378"/>
            <a:ext cx="5563542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 3" panose="05040102010807070707" pitchFamily="18" charset="2"/>
              <a:buChar char=""/>
            </a:pPr>
            <a:r>
              <a:rPr lang="pt-PT" sz="1900" dirty="0">
                <a:latin typeface="Arial Nova Light" panose="020B0304020202020204" pitchFamily="34" charset="0"/>
              </a:rPr>
              <a:t>O investimento total do PNI 2014-2018 ascendia a </a:t>
            </a:r>
            <a:r>
              <a:rPr lang="pt-PT" sz="1900" b="1" dirty="0">
                <a:latin typeface="Arial Nova Light" panose="020B0304020202020204" pitchFamily="34" charset="0"/>
              </a:rPr>
              <a:t>400.000 MEUR</a:t>
            </a:r>
            <a:r>
              <a:rPr lang="pt-PT" sz="1900" dirty="0">
                <a:latin typeface="Arial Nova Light" panose="020B0304020202020204" pitchFamily="34" charset="0"/>
              </a:rPr>
              <a:t>, dos quais 63% relativos a investimento público e 37% a investimento privado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0CFCE50-B6BE-4956-A7A1-8523879F6DCE}"/>
              </a:ext>
            </a:extLst>
          </p:cNvPr>
          <p:cNvSpPr/>
          <p:nvPr/>
        </p:nvSpPr>
        <p:spPr>
          <a:xfrm>
            <a:off x="6369958" y="2120323"/>
            <a:ext cx="2474535" cy="3450649"/>
          </a:xfrm>
          <a:prstGeom prst="roundRect">
            <a:avLst>
              <a:gd name="adj" fmla="val 2275"/>
            </a:avLst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Estima</a:t>
            </a:r>
            <a:r>
              <a:rPr lang="en-US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-se que a </a:t>
            </a:r>
            <a:r>
              <a:rPr lang="en-US" sz="24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execução</a:t>
            </a:r>
            <a:r>
              <a:rPr lang="en-US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financeira</a:t>
            </a:r>
            <a:r>
              <a:rPr lang="en-US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 do PNI 2013-2018 </a:t>
            </a:r>
            <a:r>
              <a:rPr lang="en-US" sz="24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não</a:t>
            </a:r>
            <a:r>
              <a:rPr lang="en-US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terá</a:t>
            </a:r>
            <a:r>
              <a:rPr lang="en-US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ultrapassado</a:t>
            </a:r>
            <a:r>
              <a:rPr lang="en-US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 73%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</p:spTree>
    <p:extLst>
      <p:ext uri="{BB962C8B-B14F-4D97-AF65-F5344CB8AC3E}">
        <p14:creationId xmlns:p14="http://schemas.microsoft.com/office/powerpoint/2010/main" val="22362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8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F3A0238-9B08-42E7-BCD7-3003629EA43A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260F8EF-C6E3-4A66-B1D7-01DB57939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0AC6B2B-C765-42B8-B2EF-04C29995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C0DAEF5-CB47-46A6-B90B-23FF44B4E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E9A0686-1B8D-47DE-950B-DE118692E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31773C9-749D-40C2-8644-7E45D2D28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5F74DEC4-5620-4585-9C0C-D03AEFEA4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97116187-BDBA-469F-BB33-EFBCAEE34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D0BA31-6FB4-428F-A329-0B6005B45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E3DFC0E-F4C1-461A-8521-13DC9B6C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2C920086-BCC4-4CB3-92C5-F36ADAD3D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0749C157-B539-4039-AF23-8E4EF1A80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1C6529F5-3143-49D6-913A-8DCDD4CCF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8D225C3E-AFB5-4CAC-8DDA-DA0E4786E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E3BABBFF-0E42-485B-9870-EC3AB2B92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4AA238E-36E3-447B-A51B-3437A4FCD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5080F47C-12F0-4448-911B-CC9806ACD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6DCE3D81-99D4-41D3-A323-9B47CCB80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34E7CF0A-593A-48CA-964D-FDFBC1B45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9A8BFC70-4741-42AD-81AA-BF2593FEA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CDD959E6-B59A-4C4E-9C1C-F095278AD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B3429700-0889-4D83-B70F-995F513E6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0AB309EE-447A-426E-9D21-54CEC7438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E531CA3A-C7FF-4C50-99C4-C439A94B7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3991A11D-B9BA-4C01-98EE-B80AE736B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E66136E0-586C-4FE1-8C8B-30128847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30EC3B57-139D-410C-9C11-C6BC9A10F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C019B279-570C-4E8C-BFD7-8D25E94B1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84E02D34-19CB-44CA-B698-9975269BC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84D26127-E17F-4597-BE26-10E1B0F8D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F14CC42E-C650-4259-9317-160172D71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3EF1F9E0-3EDA-42D9-8CE3-9E3927055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D4D9A9DB-BD82-4ED6-AD8E-CF9D0DCF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297E1256-41E3-42AF-BBE6-CF5F7B013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92DD0F06-E227-4A3B-9143-6737D56B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F17CCCE-A2B5-42BB-990C-9F1AAA60F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marL="263525"/>
            <a:r>
              <a:rPr lang="pt-PT" sz="2000" dirty="0">
                <a:latin typeface="Arial Nova Light" panose="020B0304020202020204" pitchFamily="34" charset="0"/>
              </a:rPr>
              <a:t>Políticas públicas para o desenvolvimento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D9343F04-9A11-4A6A-A677-23AD867B58B5}"/>
              </a:ext>
            </a:extLst>
          </p:cNvPr>
          <p:cNvSpPr txBox="1"/>
          <p:nvPr/>
        </p:nvSpPr>
        <p:spPr>
          <a:xfrm>
            <a:off x="425450" y="764215"/>
            <a:ext cx="828040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O modelo económico do novo Presidente do México, </a:t>
            </a:r>
            <a:r>
              <a:rPr lang="pt-PT" sz="2200" dirty="0" err="1">
                <a:latin typeface="Arial Nova Light" panose="020B0304020202020204" pitchFamily="34" charset="0"/>
              </a:rPr>
              <a:t>López</a:t>
            </a:r>
            <a:r>
              <a:rPr lang="pt-PT" sz="2200" dirty="0">
                <a:latin typeface="Arial Nova Light" panose="020B0304020202020204" pitchFamily="34" charset="0"/>
              </a:rPr>
              <a:t> Obrador (AMLO) baseia-se em: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4FB88E1F-C5FD-4200-8B25-03DE103BA95B}"/>
              </a:ext>
            </a:extLst>
          </p:cNvPr>
          <p:cNvSpPr txBox="1"/>
          <p:nvPr/>
        </p:nvSpPr>
        <p:spPr>
          <a:xfrm>
            <a:off x="797876" y="1674641"/>
            <a:ext cx="7506304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 3" panose="05040102010807070707" pitchFamily="18" charset="2"/>
              <a:buChar char=""/>
            </a:pPr>
            <a:r>
              <a:rPr lang="pt-PT" sz="1900" dirty="0">
                <a:latin typeface="Arial Nova Light" panose="020B0304020202020204" pitchFamily="34" charset="0"/>
              </a:rPr>
              <a:t>Expansão do Estado-Providência, para resolver os problemas de corrupção e desigualdade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1A24A5C5-79B3-4792-A4F0-8A8297710DC3}"/>
              </a:ext>
            </a:extLst>
          </p:cNvPr>
          <p:cNvSpPr txBox="1"/>
          <p:nvPr/>
        </p:nvSpPr>
        <p:spPr>
          <a:xfrm>
            <a:off x="832612" y="4840956"/>
            <a:ext cx="7506304" cy="969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 3" panose="05040102010807070707" pitchFamily="18" charset="2"/>
              <a:buChar char=""/>
            </a:pPr>
            <a:r>
              <a:rPr lang="pt-PT" sz="1900" dirty="0">
                <a:latin typeface="Arial Nova Light" panose="020B0304020202020204" pitchFamily="34" charset="0"/>
              </a:rPr>
              <a:t>Cortes no investimento público (13%), com o cancelamento de projetos de infraestruturas (NAIM) e orientação para projetos de energia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5E7F60AB-8047-40BF-A494-C017D0DE4B92}"/>
              </a:ext>
            </a:extLst>
          </p:cNvPr>
          <p:cNvSpPr txBox="1"/>
          <p:nvPr/>
        </p:nvSpPr>
        <p:spPr>
          <a:xfrm>
            <a:off x="1137213" y="2501492"/>
            <a:ext cx="7506304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PT" sz="1900" dirty="0">
                <a:latin typeface="Arial Nova Light" panose="020B0304020202020204" pitchFamily="34" charset="0"/>
              </a:rPr>
              <a:t>Aumento do salário mínimo (16% a nível nacional | 100% junto à fronteira com os EUA)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D35B2CEA-2613-454D-AA31-B846F115C154}"/>
              </a:ext>
            </a:extLst>
          </p:cNvPr>
          <p:cNvSpPr txBox="1"/>
          <p:nvPr/>
        </p:nvSpPr>
        <p:spPr>
          <a:xfrm>
            <a:off x="1132545" y="3252952"/>
            <a:ext cx="7506304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PT" sz="1900" dirty="0">
                <a:latin typeface="Arial Nova Light" panose="020B0304020202020204" pitchFamily="34" charset="0"/>
              </a:rPr>
              <a:t>Programa de formação profissional remunerado para 2,3 milhões de jovens (18-29 anos)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08F05A91-2D26-4D69-B810-766DE3981E21}"/>
              </a:ext>
            </a:extLst>
          </p:cNvPr>
          <p:cNvSpPr txBox="1"/>
          <p:nvPr/>
        </p:nvSpPr>
        <p:spPr>
          <a:xfrm>
            <a:off x="1122591" y="4036464"/>
            <a:ext cx="7506304" cy="384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PT" sz="1900" dirty="0">
                <a:latin typeface="Arial Nova Light" panose="020B0304020202020204" pitchFamily="34" charset="0"/>
              </a:rPr>
              <a:t>Aumento de pensões para pessoas idosas e com deficiência</a:t>
            </a:r>
          </a:p>
        </p:txBody>
      </p:sp>
    </p:spTree>
    <p:extLst>
      <p:ext uri="{BB962C8B-B14F-4D97-AF65-F5344CB8AC3E}">
        <p14:creationId xmlns:p14="http://schemas.microsoft.com/office/powerpoint/2010/main" val="6734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F3A0238-9B08-42E7-BCD7-3003629EA43A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260F8EF-C6E3-4A66-B1D7-01DB57939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0AC6B2B-C765-42B8-B2EF-04C29995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C0DAEF5-CB47-46A6-B90B-23FF44B4E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E9A0686-1B8D-47DE-950B-DE118692E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31773C9-749D-40C2-8644-7E45D2D28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5F74DEC4-5620-4585-9C0C-D03AEFEA4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97116187-BDBA-469F-BB33-EFBCAEE34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D0BA31-6FB4-428F-A329-0B6005B45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E3DFC0E-F4C1-461A-8521-13DC9B6C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2C920086-BCC4-4CB3-92C5-F36ADAD3D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0749C157-B539-4039-AF23-8E4EF1A80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1C6529F5-3143-49D6-913A-8DCDD4CCF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8D225C3E-AFB5-4CAC-8DDA-DA0E4786E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E3BABBFF-0E42-485B-9870-EC3AB2B92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4AA238E-36E3-447B-A51B-3437A4FCD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5080F47C-12F0-4448-911B-CC9806ACD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6DCE3D81-99D4-41D3-A323-9B47CCB80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34E7CF0A-593A-48CA-964D-FDFBC1B45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9A8BFC70-4741-42AD-81AA-BF2593FEA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CDD959E6-B59A-4C4E-9C1C-F095278AD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B3429700-0889-4D83-B70F-995F513E6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0AB309EE-447A-426E-9D21-54CEC7438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E531CA3A-C7FF-4C50-99C4-C439A94B7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3991A11D-B9BA-4C01-98EE-B80AE736B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E66136E0-586C-4FE1-8C8B-30128847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30EC3B57-139D-410C-9C11-C6BC9A10F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C019B279-570C-4E8C-BFD7-8D25E94B1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84E02D34-19CB-44CA-B698-9975269BC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84D26127-E17F-4597-BE26-10E1B0F8D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F14CC42E-C650-4259-9317-160172D71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3EF1F9E0-3EDA-42D9-8CE3-9E3927055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D4D9A9DB-BD82-4ED6-AD8E-CF9D0DCF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297E1256-41E3-42AF-BBE6-CF5F7B013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92DD0F06-E227-4A3B-9143-6737D56B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F17CCCE-A2B5-42BB-990C-9F1AAA60F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marL="263525"/>
            <a:r>
              <a:rPr lang="pt-PT" sz="2000" dirty="0">
                <a:latin typeface="Arial Nova Light" panose="020B0304020202020204" pitchFamily="34" charset="0"/>
              </a:rPr>
              <a:t>Políticas públicas para o desenvolvimento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D9343F04-9A11-4A6A-A677-23AD867B58B5}"/>
              </a:ext>
            </a:extLst>
          </p:cNvPr>
          <p:cNvSpPr txBox="1"/>
          <p:nvPr/>
        </p:nvSpPr>
        <p:spPr>
          <a:xfrm>
            <a:off x="425450" y="764215"/>
            <a:ext cx="8280400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Consequências imediatas do novo modelo económico: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4FB88E1F-C5FD-4200-8B25-03DE103BA95B}"/>
              </a:ext>
            </a:extLst>
          </p:cNvPr>
          <p:cNvSpPr txBox="1"/>
          <p:nvPr/>
        </p:nvSpPr>
        <p:spPr>
          <a:xfrm>
            <a:off x="747110" y="1511851"/>
            <a:ext cx="7506304" cy="384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 3" panose="05040102010807070707" pitchFamily="18" charset="2"/>
              <a:buChar char=""/>
            </a:pPr>
            <a:r>
              <a:rPr lang="pt-PT" sz="1900" dirty="0">
                <a:latin typeface="Arial Nova Light" panose="020B0304020202020204" pitchFamily="34" charset="0"/>
              </a:rPr>
              <a:t>Consumo privado é o motor do crescimento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1A24A5C5-79B3-4792-A4F0-8A8297710DC3}"/>
              </a:ext>
            </a:extLst>
          </p:cNvPr>
          <p:cNvSpPr txBox="1"/>
          <p:nvPr/>
        </p:nvSpPr>
        <p:spPr>
          <a:xfrm>
            <a:off x="747110" y="3251915"/>
            <a:ext cx="7506304" cy="384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 3" panose="05040102010807070707" pitchFamily="18" charset="2"/>
              <a:buChar char=""/>
            </a:pPr>
            <a:r>
              <a:rPr lang="pt-PT" sz="1900" dirty="0">
                <a:latin typeface="Arial Nova Light" panose="020B0304020202020204" pitchFamily="34" charset="0"/>
              </a:rPr>
              <a:t>Contração do investimento privado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EB915FC2-9B13-4A11-A4F1-5D2D841CA285}"/>
              </a:ext>
            </a:extLst>
          </p:cNvPr>
          <p:cNvSpPr txBox="1"/>
          <p:nvPr/>
        </p:nvSpPr>
        <p:spPr>
          <a:xfrm>
            <a:off x="747110" y="1964290"/>
            <a:ext cx="7506304" cy="384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PT" sz="1900" dirty="0">
                <a:latin typeface="Arial Nova Light" panose="020B0304020202020204" pitchFamily="34" charset="0"/>
              </a:rPr>
              <a:t>Aumento da confiança dos consumidores e dos níveis de remessas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6667AF73-FE83-4604-9826-3FE3BC765689}"/>
              </a:ext>
            </a:extLst>
          </p:cNvPr>
          <p:cNvSpPr txBox="1"/>
          <p:nvPr/>
        </p:nvSpPr>
        <p:spPr>
          <a:xfrm>
            <a:off x="747110" y="2479420"/>
            <a:ext cx="7506304" cy="384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PT" sz="1900" dirty="0">
                <a:latin typeface="Arial Nova Light" panose="020B0304020202020204" pitchFamily="34" charset="0"/>
              </a:rPr>
              <a:t>Aumento da popularidade de AMLO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61E13BDF-F23D-4542-AA8A-ABBB71BFCE8A}"/>
              </a:ext>
            </a:extLst>
          </p:cNvPr>
          <p:cNvSpPr txBox="1"/>
          <p:nvPr/>
        </p:nvSpPr>
        <p:spPr>
          <a:xfrm>
            <a:off x="747110" y="3753507"/>
            <a:ext cx="7506304" cy="384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PT" sz="1900" dirty="0">
                <a:latin typeface="Arial Nova Light" panose="020B0304020202020204" pitchFamily="34" charset="0"/>
              </a:rPr>
              <a:t>Incerteza em relação a políticas económicas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DFB45E71-E86C-4D1A-BE04-34DADF434CFC}"/>
              </a:ext>
            </a:extLst>
          </p:cNvPr>
          <p:cNvSpPr txBox="1"/>
          <p:nvPr/>
        </p:nvSpPr>
        <p:spPr>
          <a:xfrm>
            <a:off x="747110" y="4285197"/>
            <a:ext cx="7506304" cy="384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PT" sz="1900" dirty="0">
                <a:latin typeface="Arial Nova Light" panose="020B0304020202020204" pitchFamily="34" charset="0"/>
              </a:rPr>
              <a:t>Diminuição da confiança dos investidores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229205D-FA9C-4790-B2BE-24FC9CDD3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98" y="0"/>
            <a:ext cx="9169398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3" grpId="0"/>
      <p:bldP spid="54" grpId="0"/>
      <p:bldP spid="55" grpId="0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94E8987D-BDC8-4E19-922A-C74F93287CA0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3AD1827-DEEE-4FD2-B30A-C72A922B5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BCFC253-090A-42A1-A776-2A7C239E6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25188EA-61C1-4A78-8BDE-7726088A1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829F07A-A8B6-4107-860A-0B3C80AA3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F28AB78-0B86-477B-BC85-82AE83406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192FE6E-EF67-4592-A187-2F8364530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01F3D11-3E90-43F1-8CD3-2F9069E0F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EB29D140-896F-4658-8D25-8F7157B58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569A141B-5FB0-4516-B912-B538D8A60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65AED179-0E54-4B4B-8961-271A627F5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19389BF5-156B-4F28-970E-CDF4ADA49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9B3E55D8-64A6-4CB6-94A6-DF5BA342A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F12FC2D7-7E6F-4421-81A2-022BA2234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7E815AB3-FA4F-4222-B9D2-21B5693C4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D2E0C94B-2BF7-4909-884A-CEAD8D775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7847F626-90BB-4F96-8860-9041B40E2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4788A459-B732-43DD-9F32-46EA16D7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0DBEBD07-11DD-4D9C-9D6F-7E13ED264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6925ECA8-94E6-41AD-ADEF-6E6948F3B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80E0EA34-86C7-4F76-BE79-0B17BB92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4D85D2-B0D9-4699-8381-61190AE6C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2E253512-4868-40EF-B4B1-8D11801AE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599241D8-6042-4D6C-847A-A73ECB6A1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8D14404A-7A6B-447A-BF5B-DBF503EA5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55318441-A905-4F2D-911C-96677D8D0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9510F2A2-B74B-4BB6-AE95-57D0306C0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C13924F0-52C4-4FD8-B5DF-17A5A2B3F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49">
              <a:extLst>
                <a:ext uri="{FF2B5EF4-FFF2-40B4-BE49-F238E27FC236}">
                  <a16:creationId xmlns:a16="http://schemas.microsoft.com/office/drawing/2014/main" id="{1A5C5DC9-E9F4-419D-9A4A-54D0AFACD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50">
              <a:extLst>
                <a:ext uri="{FF2B5EF4-FFF2-40B4-BE49-F238E27FC236}">
                  <a16:creationId xmlns:a16="http://schemas.microsoft.com/office/drawing/2014/main" id="{8C57B3BB-9B8F-4DE8-8B05-65CFB7202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51">
              <a:extLst>
                <a:ext uri="{FF2B5EF4-FFF2-40B4-BE49-F238E27FC236}">
                  <a16:creationId xmlns:a16="http://schemas.microsoft.com/office/drawing/2014/main" id="{75145DC3-311F-4392-AA40-8AFD048A5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54">
              <a:extLst>
                <a:ext uri="{FF2B5EF4-FFF2-40B4-BE49-F238E27FC236}">
                  <a16:creationId xmlns:a16="http://schemas.microsoft.com/office/drawing/2014/main" id="{F89FC717-B946-4C4E-ABB0-160A618DF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5">
              <a:extLst>
                <a:ext uri="{FF2B5EF4-FFF2-40B4-BE49-F238E27FC236}">
                  <a16:creationId xmlns:a16="http://schemas.microsoft.com/office/drawing/2014/main" id="{00DF5044-0443-48DE-974D-8E1109830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6">
              <a:extLst>
                <a:ext uri="{FF2B5EF4-FFF2-40B4-BE49-F238E27FC236}">
                  <a16:creationId xmlns:a16="http://schemas.microsoft.com/office/drawing/2014/main" id="{7268B7FF-D42C-482B-8577-B80C3C97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72075DB6-3035-4FF3-B9D9-8C9D5C548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6C220FF7-3D78-49D1-B246-5525F4FD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indent="261938"/>
            <a:r>
              <a:rPr lang="pt-PT" sz="2000" dirty="0">
                <a:latin typeface="Arial Nova Light" panose="020B0304020202020204" pitchFamily="34" charset="0"/>
              </a:rPr>
              <a:t>Políticas públicas para o desenvolvimento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51943F-B817-480A-ABA3-D43702CBA56E}"/>
              </a:ext>
            </a:extLst>
          </p:cNvPr>
          <p:cNvSpPr txBox="1"/>
          <p:nvPr/>
        </p:nvSpPr>
        <p:spPr>
          <a:xfrm>
            <a:off x="1126740" y="1158852"/>
            <a:ext cx="673753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Perspetivas económicas: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30C1991-EC42-4DC8-BD56-171FDB41DAFE}"/>
              </a:ext>
            </a:extLst>
          </p:cNvPr>
          <p:cNvSpPr txBox="1"/>
          <p:nvPr/>
        </p:nvSpPr>
        <p:spPr>
          <a:xfrm>
            <a:off x="1842081" y="2382342"/>
            <a:ext cx="22057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otham Rounded"/>
                <a:ea typeface="Gotham Rounded"/>
                <a:cs typeface="Gotham Rounded"/>
                <a:sym typeface="Gotham Rounded"/>
              </a:rPr>
              <a:t>%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6D0F5CA-3F64-43EF-A889-BADED08E6BB3}"/>
              </a:ext>
            </a:extLst>
          </p:cNvPr>
          <p:cNvSpPr/>
          <p:nvPr/>
        </p:nvSpPr>
        <p:spPr>
          <a:xfrm>
            <a:off x="2062652" y="1787391"/>
            <a:ext cx="5061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Arial Nova Light" panose="020B0304020202020204" pitchFamily="34" charset="0"/>
              </a:rPr>
              <a:t>Taxa de crescimento real do PIB (projeções, FMI)</a:t>
            </a:r>
          </a:p>
        </p:txBody>
      </p:sp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61A63961-CFF1-426F-8F75-2D5EDF6810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117290"/>
              </p:ext>
            </p:extLst>
          </p:nvPr>
        </p:nvGraphicFramePr>
        <p:xfrm>
          <a:off x="1881450" y="24042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015DC65-C908-47D9-9D62-1C0C4D6939D3}"/>
              </a:ext>
            </a:extLst>
          </p:cNvPr>
          <p:cNvSpPr/>
          <p:nvPr/>
        </p:nvSpPr>
        <p:spPr>
          <a:xfrm>
            <a:off x="3439884" y="3064000"/>
            <a:ext cx="138704" cy="142359"/>
          </a:xfrm>
          <a:prstGeom prst="ellipse">
            <a:avLst/>
          </a:prstGeom>
          <a:solidFill>
            <a:srgbClr val="008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"/>
              <a:ea typeface="Gotham Rounded"/>
              <a:cs typeface="Gotham Rounded"/>
              <a:sym typeface="Gotham Rounded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ED5D7A5-4E14-4AD1-A546-1F961F34D310}"/>
              </a:ext>
            </a:extLst>
          </p:cNvPr>
          <p:cNvSpPr/>
          <p:nvPr/>
        </p:nvSpPr>
        <p:spPr>
          <a:xfrm>
            <a:off x="4071254" y="2639457"/>
            <a:ext cx="138704" cy="142359"/>
          </a:xfrm>
          <a:prstGeom prst="ellipse">
            <a:avLst/>
          </a:prstGeom>
          <a:solidFill>
            <a:srgbClr val="008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"/>
              <a:ea typeface="Gotham Rounded"/>
              <a:cs typeface="Gotham Rounded"/>
              <a:sym typeface="Gotham Rounded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F38B469-7CBA-4024-B87E-1AE003A64C56}"/>
              </a:ext>
            </a:extLst>
          </p:cNvPr>
          <p:cNvSpPr/>
          <p:nvPr/>
        </p:nvSpPr>
        <p:spPr>
          <a:xfrm>
            <a:off x="4550227" y="2628570"/>
            <a:ext cx="138704" cy="142359"/>
          </a:xfrm>
          <a:prstGeom prst="ellipse">
            <a:avLst/>
          </a:prstGeom>
          <a:solidFill>
            <a:srgbClr val="008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"/>
              <a:ea typeface="Gotham Rounded"/>
              <a:cs typeface="Gotham Rounded"/>
              <a:sym typeface="Gotham Rounded"/>
            </a:endParaRPr>
          </a:p>
        </p:txBody>
      </p:sp>
    </p:spTree>
    <p:extLst>
      <p:ext uri="{BB962C8B-B14F-4D97-AF65-F5344CB8AC3E}">
        <p14:creationId xmlns:p14="http://schemas.microsoft.com/office/powerpoint/2010/main" val="9015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44" grpId="0">
        <p:bldAsOne/>
      </p:bldGraphic>
      <p:bldP spid="3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CA1619C-A0CF-4FC0-BAE0-DA7B138238ED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D109623-D99C-47EC-9250-DEAC92260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AC4C10A-06F5-4532-B34B-547D16587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DE530FF-E25B-4A02-9244-0208B8052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B6B4AEA-5D13-492F-A631-DB9D90B8C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803E742-DB25-4136-B23D-F90B49971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4F392B3-1D6B-4A81-BA79-7EA3AC101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544D874-A787-43F0-8EEB-02F0085F9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F9E3C4B-6EE9-4CFC-B3E0-7268C0FB7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03581B05-D9E5-494D-B9F2-45FB12F91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F78C5B2E-1A75-431F-90F4-84473BC97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61A0EDE6-9B96-45DD-B4B1-92FE6EEB0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344CA31D-D2A0-4A8F-849E-C0C662D5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8B349D70-A9BB-4BBC-9047-3AEFE4093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7310FB63-0787-408D-A87E-496EAAF0C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F4BF4DF3-04DD-4AA0-A313-A991F026E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EAC4F2A7-3147-470D-8852-429334F77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1EAA890C-B823-4E93-80F7-A856E173D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5DE12231-5B60-4487-A181-69CCDECB5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3043AA30-B368-4B9F-8112-EF361242F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75E52CA5-09BA-4932-8DEE-440872275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55533280-FA72-4705-BBD3-B966748BC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9A9717AA-6CAB-4E1B-BEF9-14C21B435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3F19B7D1-16A6-46D3-857D-47A566C86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3F4AA015-C2B4-4EBD-819C-69396378C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8EAF0BFF-E4A8-45CD-92EA-0122ABBE7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39">
              <a:extLst>
                <a:ext uri="{FF2B5EF4-FFF2-40B4-BE49-F238E27FC236}">
                  <a16:creationId xmlns:a16="http://schemas.microsoft.com/office/drawing/2014/main" id="{FEAECFEA-C6BE-4E8D-B5CA-AEC804DE9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40">
              <a:extLst>
                <a:ext uri="{FF2B5EF4-FFF2-40B4-BE49-F238E27FC236}">
                  <a16:creationId xmlns:a16="http://schemas.microsoft.com/office/drawing/2014/main" id="{B29F94CD-EA77-43E6-9BA0-6C699717E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49">
              <a:extLst>
                <a:ext uri="{FF2B5EF4-FFF2-40B4-BE49-F238E27FC236}">
                  <a16:creationId xmlns:a16="http://schemas.microsoft.com/office/drawing/2014/main" id="{3C689F93-82A7-4E0E-B5B3-B12F9A7E0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50">
              <a:extLst>
                <a:ext uri="{FF2B5EF4-FFF2-40B4-BE49-F238E27FC236}">
                  <a16:creationId xmlns:a16="http://schemas.microsoft.com/office/drawing/2014/main" id="{A56AF636-3307-40FA-A3B9-5B19B1320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51">
              <a:extLst>
                <a:ext uri="{FF2B5EF4-FFF2-40B4-BE49-F238E27FC236}">
                  <a16:creationId xmlns:a16="http://schemas.microsoft.com/office/drawing/2014/main" id="{C73EBB13-3E1D-4D60-AFA9-4609EB4DC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54">
              <a:extLst>
                <a:ext uri="{FF2B5EF4-FFF2-40B4-BE49-F238E27FC236}">
                  <a16:creationId xmlns:a16="http://schemas.microsoft.com/office/drawing/2014/main" id="{AEC49624-5CDC-454D-91E0-927732BD7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55">
              <a:extLst>
                <a:ext uri="{FF2B5EF4-FFF2-40B4-BE49-F238E27FC236}">
                  <a16:creationId xmlns:a16="http://schemas.microsoft.com/office/drawing/2014/main" id="{1B941DD8-88C1-406F-B9F7-78AD02B4C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6">
              <a:extLst>
                <a:ext uri="{FF2B5EF4-FFF2-40B4-BE49-F238E27FC236}">
                  <a16:creationId xmlns:a16="http://schemas.microsoft.com/office/drawing/2014/main" id="{40A2F602-0743-4967-B0DF-015A5626E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E04F0766-8BB3-4F75-9865-E94AE825A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84D5D9B0-15C0-41A8-BB15-FACC4E20B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EA3638FB-7A58-4FEA-9478-4160B3D65857}"/>
              </a:ext>
            </a:extLst>
          </p:cNvPr>
          <p:cNvSpPr txBox="1"/>
          <p:nvPr/>
        </p:nvSpPr>
        <p:spPr>
          <a:xfrm>
            <a:off x="1216057" y="1498862"/>
            <a:ext cx="5874363" cy="4832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</a:pPr>
            <a:r>
              <a:rPr kumimoji="0" lang="pt-PT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Contexto Geral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t-PT" dirty="0">
                <a:latin typeface="Arial Nova Light" panose="020B0304020202020204" pitchFamily="34" charset="0"/>
              </a:rPr>
              <a:t>Enquadramento Económico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t-PT" dirty="0">
                <a:latin typeface="Arial Nova Light" panose="020B0304020202020204" pitchFamily="34" charset="0"/>
              </a:rPr>
              <a:t>Posição em Rankings Internacionais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t-PT" dirty="0">
                <a:latin typeface="Arial Nova Light" panose="020B0304020202020204" pitchFamily="34" charset="0"/>
              </a:rPr>
              <a:t>Políticas Públicas para o Desenvolvimento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t-PT" dirty="0">
                <a:latin typeface="Arial Nova Light" panose="020B0304020202020204" pitchFamily="34" charset="0"/>
              </a:rPr>
              <a:t>Oportunidades para Empresas do Setor da Consultoria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t-PT" dirty="0">
                <a:latin typeface="Arial Nova Light" panose="020B0304020202020204" pitchFamily="34" charset="0"/>
              </a:rPr>
              <a:t>O Mercado Nacional de Consultoria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t-PT" dirty="0">
                <a:latin typeface="Arial Nova Light" panose="020B0304020202020204" pitchFamily="34" charset="0"/>
              </a:rPr>
              <a:t>Pontos Fortes e Fracos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t-PT" dirty="0">
                <a:latin typeface="Arial Nova Light" panose="020B0304020202020204" pitchFamily="34" charset="0"/>
              </a:rPr>
              <a:t>Conselhos de Abordagem ao Mercado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endParaRPr lang="pt-PT" dirty="0">
              <a:latin typeface="Arial Nova Light" panose="020B03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endParaRPr lang="pt-PT" dirty="0">
              <a:latin typeface="Arial Nova Light" panose="020B0304020202020204" pitchFamily="34" charset="0"/>
            </a:endParaRP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</a:pPr>
            <a:endParaRPr kumimoji="0" lang="pt-PT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F3A0238-9B08-42E7-BCD7-3003629EA43A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260F8EF-C6E3-4A66-B1D7-01DB57939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0AC6B2B-C765-42B8-B2EF-04C29995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C0DAEF5-CB47-46A6-B90B-23FF44B4E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E9A0686-1B8D-47DE-950B-DE118692E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31773C9-749D-40C2-8644-7E45D2D28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5F74DEC4-5620-4585-9C0C-D03AEFEA4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97116187-BDBA-469F-BB33-EFBCAEE34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D0BA31-6FB4-428F-A329-0B6005B45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E3DFC0E-F4C1-461A-8521-13DC9B6C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2C920086-BCC4-4CB3-92C5-F36ADAD3D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0749C157-B539-4039-AF23-8E4EF1A80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1C6529F5-3143-49D6-913A-8DCDD4CCF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8D225C3E-AFB5-4CAC-8DDA-DA0E4786E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E3BABBFF-0E42-485B-9870-EC3AB2B92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4AA238E-36E3-447B-A51B-3437A4FCD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5080F47C-12F0-4448-911B-CC9806ACD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6DCE3D81-99D4-41D3-A323-9B47CCB80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34E7CF0A-593A-48CA-964D-FDFBC1B45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9A8BFC70-4741-42AD-81AA-BF2593FEA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CDD959E6-B59A-4C4E-9C1C-F095278AD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B3429700-0889-4D83-B70F-995F513E6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0AB309EE-447A-426E-9D21-54CEC7438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E531CA3A-C7FF-4C50-99C4-C439A94B7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3991A11D-B9BA-4C01-98EE-B80AE736B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E66136E0-586C-4FE1-8C8B-30128847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30EC3B57-139D-410C-9C11-C6BC9A10F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C019B279-570C-4E8C-BFD7-8D25E94B1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84E02D34-19CB-44CA-B698-9975269BC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84D26127-E17F-4597-BE26-10E1B0F8D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F14CC42E-C650-4259-9317-160172D71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3EF1F9E0-3EDA-42D9-8CE3-9E3927055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D4D9A9DB-BD82-4ED6-AD8E-CF9D0DCF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297E1256-41E3-42AF-BBE6-CF5F7B013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92DD0F06-E227-4A3B-9143-6737D56B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F17CCCE-A2B5-42BB-990C-9F1AAA60F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marL="263525"/>
            <a:r>
              <a:rPr lang="pt-PT" sz="2000" dirty="0">
                <a:latin typeface="Arial Nova Light" panose="020B0304020202020204" pitchFamily="34" charset="0"/>
              </a:rPr>
              <a:t>Políticas públicas para o desenvolvimento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D9343F04-9A11-4A6A-A677-23AD867B58B5}"/>
              </a:ext>
            </a:extLst>
          </p:cNvPr>
          <p:cNvSpPr txBox="1"/>
          <p:nvPr/>
        </p:nvSpPr>
        <p:spPr>
          <a:xfrm>
            <a:off x="1126740" y="1158852"/>
            <a:ext cx="673753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000" dirty="0">
                <a:latin typeface="Arial Nova Light" panose="020B0304020202020204" pitchFamily="34" charset="0"/>
              </a:rPr>
              <a:t>Plano Nacional de Desenvolvimento 2019-2024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7A229D5-9E63-4BF4-8DDA-7056879BCCFA}"/>
              </a:ext>
            </a:extLst>
          </p:cNvPr>
          <p:cNvSpPr/>
          <p:nvPr/>
        </p:nvSpPr>
        <p:spPr>
          <a:xfrm>
            <a:off x="2452953" y="1978613"/>
            <a:ext cx="5898200" cy="587040"/>
          </a:xfrm>
          <a:prstGeom prst="rect">
            <a:avLst/>
          </a:prstGeom>
          <a:solidFill>
            <a:srgbClr val="FFC5C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algn="ctr"/>
            <a:r>
              <a:rPr lang="pt-PT" dirty="0">
                <a:latin typeface="Arial Nova Light" panose="020B0304020202020204" pitchFamily="34" charset="0"/>
              </a:rPr>
              <a:t>Transformar a vida pública do país para alcançar um desenvolvimento inclusivo</a:t>
            </a:r>
          </a:p>
          <a:p>
            <a:pPr algn="ctr"/>
            <a:r>
              <a: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I</a:t>
            </a:r>
          </a:p>
          <a:p>
            <a:pPr algn="ctr"/>
            <a:endParaRPr kumimoji="0" lang="pt-P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BE2A3376-9970-4523-9658-B915744E6426}"/>
              </a:ext>
            </a:extLst>
          </p:cNvPr>
          <p:cNvSpPr/>
          <p:nvPr/>
        </p:nvSpPr>
        <p:spPr>
          <a:xfrm>
            <a:off x="2452952" y="2634026"/>
            <a:ext cx="1853595" cy="922120"/>
          </a:xfrm>
          <a:prstGeom prst="rect">
            <a:avLst/>
          </a:prstGeom>
          <a:solidFill>
            <a:srgbClr val="DDF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/>
            <a:r>
              <a:rPr lang="pt-PT" sz="1600" dirty="0">
                <a:latin typeface="Arial Nova Light" panose="020B0304020202020204" pitchFamily="34" charset="0"/>
              </a:rPr>
              <a:t>Eixo 1: </a:t>
            </a:r>
          </a:p>
          <a:p>
            <a:pPr algn="ctr"/>
            <a:r>
              <a:rPr lang="pt-PT" sz="1600" dirty="0">
                <a:latin typeface="Arial Nova Light" panose="020B0304020202020204" pitchFamily="34" charset="0"/>
              </a:rPr>
              <a:t>Justiça e Estado de Direito</a:t>
            </a:r>
            <a:endParaRPr kumimoji="0" lang="pt-P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395750E-831B-41B8-BA30-62A14D1ECFAB}"/>
              </a:ext>
            </a:extLst>
          </p:cNvPr>
          <p:cNvSpPr/>
          <p:nvPr/>
        </p:nvSpPr>
        <p:spPr>
          <a:xfrm>
            <a:off x="2452953" y="3612907"/>
            <a:ext cx="5898200" cy="36933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noAutofit/>
          </a:bodyPr>
          <a:lstStyle/>
          <a:p>
            <a:pPr algn="ctr"/>
            <a:r>
              <a:rPr lang="pt-PT" dirty="0">
                <a:latin typeface="Arial Nova Light" panose="020B0304020202020204" pitchFamily="34" charset="0"/>
              </a:rPr>
              <a:t>1. Igualdade de género, não discriminação e inclusão</a:t>
            </a:r>
            <a:endParaRPr kumimoji="0" lang="pt-P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9DD1B3B4-170A-4A4F-9CCE-848759DCC52F}"/>
              </a:ext>
            </a:extLst>
          </p:cNvPr>
          <p:cNvSpPr/>
          <p:nvPr/>
        </p:nvSpPr>
        <p:spPr>
          <a:xfrm>
            <a:off x="2452953" y="4036287"/>
            <a:ext cx="5898200" cy="36933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noAutofit/>
          </a:bodyPr>
          <a:lstStyle/>
          <a:p>
            <a:pPr algn="ctr"/>
            <a:r>
              <a:rPr lang="pt-PT" dirty="0">
                <a:latin typeface="Arial Nova Light" panose="020B0304020202020204" pitchFamily="34" charset="0"/>
              </a:rPr>
              <a:t>2. Combate à corrupção e melhoria da gestão pública</a:t>
            </a:r>
            <a:endParaRPr kumimoji="0" lang="pt-P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FDF59FBE-0965-4EC3-A625-A3443976C1F5}"/>
              </a:ext>
            </a:extLst>
          </p:cNvPr>
          <p:cNvSpPr/>
          <p:nvPr/>
        </p:nvSpPr>
        <p:spPr>
          <a:xfrm>
            <a:off x="2447795" y="4449073"/>
            <a:ext cx="5898200" cy="36933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noAutofit/>
          </a:bodyPr>
          <a:lstStyle/>
          <a:p>
            <a:pPr algn="ctr"/>
            <a:r>
              <a:rPr lang="pt-PT" dirty="0">
                <a:latin typeface="Arial Nova Light" panose="020B0304020202020204" pitchFamily="34" charset="0"/>
              </a:rPr>
              <a:t>3. Território e desenvolvimento sustentável</a:t>
            </a:r>
            <a:endParaRPr kumimoji="0" lang="pt-P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51AC0CE8-C51F-41B8-BF55-708965DB414D}"/>
              </a:ext>
            </a:extLst>
          </p:cNvPr>
          <p:cNvSpPr/>
          <p:nvPr/>
        </p:nvSpPr>
        <p:spPr>
          <a:xfrm>
            <a:off x="2447795" y="4872453"/>
            <a:ext cx="1411727" cy="74076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/>
            <a:r>
              <a:rPr lang="pt-PT" sz="1400" dirty="0">
                <a:latin typeface="Arial Nova Light" panose="020B0304020202020204" pitchFamily="34" charset="0"/>
              </a:rPr>
              <a:t>Objetivos</a:t>
            </a:r>
            <a:endParaRPr kumimoji="0" lang="pt-P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D0B9888B-21F2-4DE5-880A-A2455DE6B567}"/>
              </a:ext>
            </a:extLst>
          </p:cNvPr>
          <p:cNvSpPr/>
          <p:nvPr/>
        </p:nvSpPr>
        <p:spPr>
          <a:xfrm>
            <a:off x="7083193" y="4871306"/>
            <a:ext cx="1252283" cy="74076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/>
            <a:r>
              <a:rPr lang="pt-PT" sz="1400" dirty="0">
                <a:latin typeface="Arial Nova Light" panose="020B0304020202020204" pitchFamily="34" charset="0"/>
              </a:rPr>
              <a:t>Programas</a:t>
            </a:r>
            <a:endParaRPr kumimoji="0" lang="pt-P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69B3EB16-BAF3-4B6C-A5DF-A39AD46D2E83}"/>
              </a:ext>
            </a:extLst>
          </p:cNvPr>
          <p:cNvSpPr/>
          <p:nvPr/>
        </p:nvSpPr>
        <p:spPr>
          <a:xfrm>
            <a:off x="601892" y="1991313"/>
            <a:ext cx="1803571" cy="57080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dirty="0">
                <a:latin typeface="Arial Nova Light" panose="020B0304020202020204" pitchFamily="34" charset="0"/>
              </a:rPr>
              <a:t>Objetivo Geral</a:t>
            </a: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E7365402-EEB3-4EA8-85EE-81FE95087451}"/>
              </a:ext>
            </a:extLst>
          </p:cNvPr>
          <p:cNvSpPr/>
          <p:nvPr/>
        </p:nvSpPr>
        <p:spPr>
          <a:xfrm>
            <a:off x="601892" y="2641433"/>
            <a:ext cx="1803571" cy="91197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rgbClr val="008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noAutofit/>
          </a:bodyPr>
          <a:lstStyle/>
          <a:p>
            <a:pPr algn="ctr"/>
            <a:r>
              <a:rPr lang="pt-PT" dirty="0">
                <a:latin typeface="Arial Nova Light" panose="020B0304020202020204" pitchFamily="34" charset="0"/>
              </a:rPr>
              <a:t>Eixos Gerais</a:t>
            </a:r>
            <a:endParaRPr kumimoji="0" lang="pt-P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B86F823F-09D4-4A44-A323-9E9579076CCC}"/>
              </a:ext>
            </a:extLst>
          </p:cNvPr>
          <p:cNvSpPr/>
          <p:nvPr/>
        </p:nvSpPr>
        <p:spPr>
          <a:xfrm>
            <a:off x="601892" y="3625961"/>
            <a:ext cx="1803571" cy="1192442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noAutofit/>
          </a:bodyPr>
          <a:lstStyle/>
          <a:p>
            <a:pPr algn="ctr"/>
            <a:r>
              <a:rPr lang="pt-PT" dirty="0">
                <a:latin typeface="Arial Nova Light" panose="020B0304020202020204" pitchFamily="34" charset="0"/>
              </a:rPr>
              <a:t>Eixos transversais</a:t>
            </a:r>
            <a:endParaRPr kumimoji="0" lang="pt-P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613D58DE-70DD-4DF2-94D4-5B9E87625E16}"/>
              </a:ext>
            </a:extLst>
          </p:cNvPr>
          <p:cNvSpPr/>
          <p:nvPr/>
        </p:nvSpPr>
        <p:spPr>
          <a:xfrm>
            <a:off x="4470097" y="2621820"/>
            <a:ext cx="1853595" cy="922120"/>
          </a:xfrm>
          <a:prstGeom prst="rect">
            <a:avLst/>
          </a:prstGeom>
          <a:solidFill>
            <a:srgbClr val="DDF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/>
            <a:r>
              <a:rPr lang="pt-PT" sz="1600" dirty="0">
                <a:latin typeface="Arial Nova Light" panose="020B0304020202020204" pitchFamily="34" charset="0"/>
              </a:rPr>
              <a:t>Eixo 2: </a:t>
            </a:r>
          </a:p>
          <a:p>
            <a:pPr algn="ctr"/>
            <a:r>
              <a:rPr lang="pt-PT" sz="1600" dirty="0">
                <a:latin typeface="Arial Nova Light" panose="020B0304020202020204" pitchFamily="34" charset="0"/>
              </a:rPr>
              <a:t>Bem-estar</a:t>
            </a:r>
          </a:p>
          <a:p>
            <a:pPr algn="ctr"/>
            <a:endParaRPr kumimoji="0" lang="pt-P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EBEB0CA1-BAEC-44EA-A390-3C995498B6C2}"/>
              </a:ext>
            </a:extLst>
          </p:cNvPr>
          <p:cNvSpPr/>
          <p:nvPr/>
        </p:nvSpPr>
        <p:spPr>
          <a:xfrm>
            <a:off x="6492400" y="2634026"/>
            <a:ext cx="1853595" cy="922120"/>
          </a:xfrm>
          <a:prstGeom prst="rect">
            <a:avLst/>
          </a:prstGeom>
          <a:solidFill>
            <a:srgbClr val="DDF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/>
            <a:r>
              <a:rPr lang="pt-PT" sz="1600" dirty="0">
                <a:latin typeface="Arial Nova Light" panose="020B0304020202020204" pitchFamily="34" charset="0"/>
              </a:rPr>
              <a:t>Eixo 3:</a:t>
            </a:r>
          </a:p>
          <a:p>
            <a:pPr algn="ctr"/>
            <a:r>
              <a:rPr kumimoji="0" lang="pt-P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Dese</a:t>
            </a:r>
            <a:r>
              <a:rPr lang="pt-PT" sz="1600" dirty="0">
                <a:latin typeface="Arial Nova Light" panose="020B0304020202020204" pitchFamily="34" charset="0"/>
              </a:rPr>
              <a:t>nvolvimento económico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9DFC4EB7-F82C-4A44-807F-58894B99EB2C}"/>
              </a:ext>
            </a:extLst>
          </p:cNvPr>
          <p:cNvSpPr/>
          <p:nvPr/>
        </p:nvSpPr>
        <p:spPr>
          <a:xfrm>
            <a:off x="3988289" y="4870716"/>
            <a:ext cx="1411727" cy="74076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/>
            <a:r>
              <a:rPr lang="pt-PT" sz="1400" dirty="0">
                <a:latin typeface="Arial Nova Light" panose="020B0304020202020204" pitchFamily="34" charset="0"/>
              </a:rPr>
              <a:t>Metas</a:t>
            </a:r>
            <a:endParaRPr kumimoji="0" lang="pt-P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686A6ACE-F17D-4642-A267-F73E4E7A3708}"/>
              </a:ext>
            </a:extLst>
          </p:cNvPr>
          <p:cNvSpPr/>
          <p:nvPr/>
        </p:nvSpPr>
        <p:spPr>
          <a:xfrm>
            <a:off x="5538219" y="4867588"/>
            <a:ext cx="1411727" cy="74076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/>
            <a:r>
              <a:rPr lang="pt-PT" sz="1400" dirty="0">
                <a:latin typeface="Arial Nova Light" panose="020B0304020202020204" pitchFamily="34" charset="0"/>
              </a:rPr>
              <a:t>Estratégias</a:t>
            </a:r>
            <a:endParaRPr kumimoji="0" lang="pt-P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</p:spTree>
    <p:extLst>
      <p:ext uri="{BB962C8B-B14F-4D97-AF65-F5344CB8AC3E}">
        <p14:creationId xmlns:p14="http://schemas.microsoft.com/office/powerpoint/2010/main" val="275924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" grpId="0" animBg="1"/>
      <p:bldP spid="57" grpId="0" animBg="1"/>
      <p:bldP spid="58" grpId="0" animBg="1"/>
      <p:bldP spid="59" grpId="0" animBg="1"/>
      <p:bldP spid="60" grpId="0" animBg="1"/>
      <p:bldP spid="63" grpId="0" animBg="1"/>
      <p:bldP spid="64" grpId="0" animBg="1"/>
      <p:bldP spid="65" grpId="0" animBg="1"/>
      <p:bldP spid="67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F3A0238-9B08-42E7-BCD7-3003629EA43A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260F8EF-C6E3-4A66-B1D7-01DB57939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0AC6B2B-C765-42B8-B2EF-04C29995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C0DAEF5-CB47-46A6-B90B-23FF44B4E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E9A0686-1B8D-47DE-950B-DE118692E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31773C9-749D-40C2-8644-7E45D2D28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5F74DEC4-5620-4585-9C0C-D03AEFEA4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97116187-BDBA-469F-BB33-EFBCAEE34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D0BA31-6FB4-428F-A329-0B6005B45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E3DFC0E-F4C1-461A-8521-13DC9B6C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2C920086-BCC4-4CB3-92C5-F36ADAD3D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0749C157-B539-4039-AF23-8E4EF1A80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1C6529F5-3143-49D6-913A-8DCDD4CCF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8D225C3E-AFB5-4CAC-8DDA-DA0E4786E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E3BABBFF-0E42-485B-9870-EC3AB2B92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4AA238E-36E3-447B-A51B-3437A4FCD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5080F47C-12F0-4448-911B-CC9806ACD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6DCE3D81-99D4-41D3-A323-9B47CCB80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34E7CF0A-593A-48CA-964D-FDFBC1B45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9A8BFC70-4741-42AD-81AA-BF2593FEA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CDD959E6-B59A-4C4E-9C1C-F095278AD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B3429700-0889-4D83-B70F-995F513E6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0AB309EE-447A-426E-9D21-54CEC7438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E531CA3A-C7FF-4C50-99C4-C439A94B7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3991A11D-B9BA-4C01-98EE-B80AE736B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E66136E0-586C-4FE1-8C8B-30128847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30EC3B57-139D-410C-9C11-C6BC9A10F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C019B279-570C-4E8C-BFD7-8D25E94B1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84E02D34-19CB-44CA-B698-9975269BC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84D26127-E17F-4597-BE26-10E1B0F8D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F14CC42E-C650-4259-9317-160172D71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3EF1F9E0-3EDA-42D9-8CE3-9E3927055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D4D9A9DB-BD82-4ED6-AD8E-CF9D0DCF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297E1256-41E3-42AF-BBE6-CF5F7B013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92DD0F06-E227-4A3B-9143-6737D56B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F17CCCE-A2B5-42BB-990C-9F1AAA60F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marL="263525"/>
            <a:r>
              <a:rPr lang="pt-PT" sz="2000" dirty="0">
                <a:latin typeface="Arial Nova Light" panose="020B0304020202020204" pitchFamily="34" charset="0"/>
              </a:rPr>
              <a:t>Políticas públicas para o desenvolvimento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D9343F04-9A11-4A6A-A677-23AD867B58B5}"/>
              </a:ext>
            </a:extLst>
          </p:cNvPr>
          <p:cNvSpPr txBox="1"/>
          <p:nvPr/>
        </p:nvSpPr>
        <p:spPr>
          <a:xfrm>
            <a:off x="425449" y="1158852"/>
            <a:ext cx="8304663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Em matéria de infraestruturas, o PND 2018-2024 prevê, nomeadamente: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23331B1-248C-4B78-8EA2-6A7D6A4E848B}"/>
              </a:ext>
            </a:extLst>
          </p:cNvPr>
          <p:cNvSpPr/>
          <p:nvPr/>
        </p:nvSpPr>
        <p:spPr>
          <a:xfrm>
            <a:off x="656853" y="2001048"/>
            <a:ext cx="2489892" cy="1181313"/>
          </a:xfrm>
          <a:prstGeom prst="roundRect">
            <a:avLst>
              <a:gd name="adj" fmla="val 5055"/>
            </a:avLst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r>
              <a:rPr lang="en-US" sz="17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Programa</a:t>
            </a:r>
            <a:r>
              <a:rPr lang="en-US" sz="1700" dirty="0">
                <a:solidFill>
                  <a:schemeClr val="bg1"/>
                </a:solidFill>
                <a:latin typeface="Arial Nova Light" panose="020B0304020202020204" pitchFamily="34" charset="0"/>
              </a:rPr>
              <a:t> Nacional de </a:t>
            </a:r>
            <a:r>
              <a:rPr lang="en-US" sz="17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Reconstrução</a:t>
            </a:r>
            <a:r>
              <a:rPr lang="en-US" sz="1700" dirty="0">
                <a:solidFill>
                  <a:schemeClr val="bg1"/>
                </a:solidFill>
                <a:latin typeface="Arial Nova Light" panose="020B0304020202020204" pitchFamily="34" charset="0"/>
              </a:rPr>
              <a:t> (dos </a:t>
            </a:r>
            <a:r>
              <a:rPr lang="en-US" sz="17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sismos</a:t>
            </a:r>
            <a:r>
              <a:rPr lang="en-US" sz="1700" dirty="0">
                <a:solidFill>
                  <a:schemeClr val="bg1"/>
                </a:solidFill>
                <a:latin typeface="Arial Nova Light" panose="020B0304020202020204" pitchFamily="34" charset="0"/>
              </a:rPr>
              <a:t> de 2017 e 2018)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7F80691F-A9A1-4866-A7E0-2455B8842D25}"/>
              </a:ext>
            </a:extLst>
          </p:cNvPr>
          <p:cNvSpPr/>
          <p:nvPr/>
        </p:nvSpPr>
        <p:spPr>
          <a:xfrm>
            <a:off x="3353997" y="1998993"/>
            <a:ext cx="2489892" cy="1181313"/>
          </a:xfrm>
          <a:prstGeom prst="roundRect">
            <a:avLst>
              <a:gd name="adj" fmla="val 5055"/>
            </a:avLst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r>
              <a:rPr lang="en-US" sz="17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Programa</a:t>
            </a:r>
            <a:r>
              <a:rPr lang="en-US" sz="1700" dirty="0">
                <a:solidFill>
                  <a:schemeClr val="bg1"/>
                </a:solidFill>
                <a:latin typeface="Arial Nova Light" panose="020B0304020202020204" pitchFamily="34" charset="0"/>
              </a:rPr>
              <a:t> de </a:t>
            </a:r>
            <a:r>
              <a:rPr lang="en-US" sz="17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Melhoria</a:t>
            </a:r>
            <a:r>
              <a:rPr lang="en-US" sz="1700" dirty="0">
                <a:solidFill>
                  <a:schemeClr val="bg1"/>
                </a:solidFill>
                <a:latin typeface="Arial Nova Light" panose="020B0304020202020204" pitchFamily="34" charset="0"/>
              </a:rPr>
              <a:t> Urbana e </a:t>
            </a:r>
            <a:r>
              <a:rPr lang="en-US" sz="17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Habitação</a:t>
            </a:r>
            <a:endParaRPr lang="en-US" sz="17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80D41F56-16E8-4F82-AE72-2160C926C718}"/>
              </a:ext>
            </a:extLst>
          </p:cNvPr>
          <p:cNvSpPr/>
          <p:nvPr/>
        </p:nvSpPr>
        <p:spPr>
          <a:xfrm>
            <a:off x="6047304" y="1997532"/>
            <a:ext cx="2489892" cy="1181313"/>
          </a:xfrm>
          <a:prstGeom prst="roundRect">
            <a:avLst>
              <a:gd name="adj" fmla="val 5055"/>
            </a:avLst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r>
              <a:rPr lang="en-US" sz="1700">
                <a:solidFill>
                  <a:schemeClr val="bg1"/>
                </a:solidFill>
                <a:latin typeface="Arial Nova Light" panose="020B0304020202020204" pitchFamily="34" charset="0"/>
              </a:rPr>
              <a:t>Programa Nacional de Infraestrutura Rodoviária</a:t>
            </a:r>
            <a:endParaRPr lang="en-US" sz="17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A1AEEBD3-A8DD-4644-B761-82B73680F1F4}"/>
              </a:ext>
            </a:extLst>
          </p:cNvPr>
          <p:cNvSpPr/>
          <p:nvPr/>
        </p:nvSpPr>
        <p:spPr>
          <a:xfrm>
            <a:off x="661602" y="3292340"/>
            <a:ext cx="2489892" cy="1500254"/>
          </a:xfrm>
          <a:prstGeom prst="roundRect">
            <a:avLst>
              <a:gd name="adj" fmla="val 5055"/>
            </a:avLst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Rever</a:t>
            </a:r>
            <a:r>
              <a:rPr kumimoji="0" lang="en-US" sz="17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 o Sistema </a:t>
            </a:r>
            <a:r>
              <a:rPr kumimoji="0" lang="en-US" sz="17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aeroportuário</a:t>
            </a:r>
            <a:r>
              <a:rPr kumimoji="0" lang="en-US" sz="17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 do Vale do México</a:t>
            </a: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F08D2109-6DEC-422D-ADAC-2122AB05B665}"/>
              </a:ext>
            </a:extLst>
          </p:cNvPr>
          <p:cNvSpPr/>
          <p:nvPr/>
        </p:nvSpPr>
        <p:spPr>
          <a:xfrm>
            <a:off x="3358746" y="3290285"/>
            <a:ext cx="2489892" cy="1500254"/>
          </a:xfrm>
          <a:prstGeom prst="roundRect">
            <a:avLst>
              <a:gd name="adj" fmla="val 5055"/>
            </a:avLst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r>
              <a:rPr lang="es-ES" sz="1700" dirty="0">
                <a:solidFill>
                  <a:schemeClr val="bg1"/>
                </a:solidFill>
                <a:latin typeface="Arial Nova Light" panose="020B0304020202020204" pitchFamily="34" charset="0"/>
              </a:rPr>
              <a:t>Programa Regional para o </a:t>
            </a:r>
            <a:r>
              <a:rPr lang="es-ES" sz="17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Desenvolvimento</a:t>
            </a:r>
            <a:r>
              <a:rPr lang="es-ES" sz="1700" dirty="0">
                <a:solidFill>
                  <a:schemeClr val="bg1"/>
                </a:solidFill>
                <a:latin typeface="Arial Nova Light" panose="020B0304020202020204" pitchFamily="34" charset="0"/>
              </a:rPr>
              <a:t> do Istmo de Tehuantepec (Corredor multimodal </a:t>
            </a:r>
            <a:r>
              <a:rPr lang="es-ES" sz="17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interoceânico</a:t>
            </a:r>
            <a:r>
              <a:rPr lang="es-ES" sz="1700" dirty="0">
                <a:solidFill>
                  <a:schemeClr val="bg1"/>
                </a:solidFill>
                <a:latin typeface="Arial Nova Light" panose="020B0304020202020204" pitchFamily="34" charset="0"/>
              </a:rPr>
              <a:t>)</a:t>
            </a:r>
            <a:endParaRPr kumimoji="0" lang="en-US" sz="17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82159E43-6F22-4B04-943C-28743E44008F}"/>
              </a:ext>
            </a:extLst>
          </p:cNvPr>
          <p:cNvSpPr/>
          <p:nvPr/>
        </p:nvSpPr>
        <p:spPr>
          <a:xfrm>
            <a:off x="6052053" y="3288824"/>
            <a:ext cx="2489892" cy="1500254"/>
          </a:xfrm>
          <a:prstGeom prst="roundRect">
            <a:avLst>
              <a:gd name="adj" fmla="val 5055"/>
            </a:avLst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r>
              <a:rPr lang="en-US" sz="17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Construir</a:t>
            </a:r>
            <a:r>
              <a:rPr lang="en-US" sz="1700" dirty="0">
                <a:solidFill>
                  <a:schemeClr val="bg1"/>
                </a:solidFill>
                <a:latin typeface="Arial Nova Light" panose="020B0304020202020204" pitchFamily="34" charset="0"/>
              </a:rPr>
              <a:t> o </a:t>
            </a:r>
            <a:r>
              <a:rPr lang="en-US" sz="17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comboio</a:t>
            </a:r>
            <a:r>
              <a:rPr lang="en-US" sz="1700" dirty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turístico</a:t>
            </a:r>
            <a:r>
              <a:rPr lang="en-US" sz="1700" dirty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transpeninsular</a:t>
            </a:r>
            <a:r>
              <a:rPr lang="en-US" sz="1700" dirty="0">
                <a:solidFill>
                  <a:schemeClr val="bg1"/>
                </a:solidFill>
                <a:latin typeface="Arial Nova Light" panose="020B0304020202020204" pitchFamily="34" charset="0"/>
              </a:rPr>
              <a:t> (</a:t>
            </a:r>
            <a:r>
              <a:rPr lang="en-US" sz="17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Comboio</a:t>
            </a:r>
            <a:r>
              <a:rPr lang="en-US" sz="1700" dirty="0">
                <a:solidFill>
                  <a:schemeClr val="bg1"/>
                </a:solidFill>
                <a:latin typeface="Arial Nova Light" panose="020B0304020202020204" pitchFamily="34" charset="0"/>
              </a:rPr>
              <a:t> Maia)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77AB99C7-7D3A-4930-91B4-5EF994978CA9}"/>
              </a:ext>
            </a:extLst>
          </p:cNvPr>
          <p:cNvSpPr/>
          <p:nvPr/>
        </p:nvSpPr>
        <p:spPr>
          <a:xfrm>
            <a:off x="3349259" y="4900519"/>
            <a:ext cx="2489892" cy="1126716"/>
          </a:xfrm>
          <a:prstGeom prst="roundRect">
            <a:avLst>
              <a:gd name="adj" fmla="val 5055"/>
            </a:avLst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r>
              <a:rPr lang="es-ES" sz="1700" dirty="0">
                <a:solidFill>
                  <a:schemeClr val="bg1"/>
                </a:solidFill>
                <a:latin typeface="Arial Nova Light" panose="020B0304020202020204" pitchFamily="34" charset="0"/>
              </a:rPr>
              <a:t>Aumentar a </a:t>
            </a:r>
            <a:r>
              <a:rPr lang="es-ES" sz="17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independência</a:t>
            </a:r>
            <a:r>
              <a:rPr lang="es-ES" sz="1700" dirty="0">
                <a:solidFill>
                  <a:schemeClr val="bg1"/>
                </a:solidFill>
                <a:latin typeface="Arial Nova Light" panose="020B0304020202020204" pitchFamily="34" charset="0"/>
              </a:rPr>
              <a:t> energética</a:t>
            </a:r>
            <a:endParaRPr kumimoji="0" lang="en-US" sz="17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69086B55-1704-4751-B126-C1F51AD946CD}"/>
              </a:ext>
            </a:extLst>
          </p:cNvPr>
          <p:cNvSpPr/>
          <p:nvPr/>
        </p:nvSpPr>
        <p:spPr>
          <a:xfrm>
            <a:off x="656853" y="2001048"/>
            <a:ext cx="2489892" cy="1181313"/>
          </a:xfrm>
          <a:prstGeom prst="roundRect">
            <a:avLst>
              <a:gd name="adj" fmla="val 5055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r>
              <a:rPr lang="en-US" sz="1700" dirty="0">
                <a:latin typeface="Arial Nova Light" panose="020B0304020202020204" pitchFamily="34" charset="0"/>
              </a:rPr>
              <a:t>421 MEUR, 12 </a:t>
            </a:r>
            <a:r>
              <a:rPr lang="en-US" sz="1700" dirty="0" err="1">
                <a:latin typeface="Arial Nova Light" panose="020B0304020202020204" pitchFamily="34" charset="0"/>
              </a:rPr>
              <a:t>Estados</a:t>
            </a:r>
            <a:r>
              <a:rPr lang="en-US" sz="1700" dirty="0">
                <a:latin typeface="Arial Nova Light" panose="020B0304020202020204" pitchFamily="34" charset="0"/>
              </a:rPr>
              <a:t> e 5 </a:t>
            </a:r>
            <a:r>
              <a:rPr lang="en-US" sz="1700" dirty="0" err="1">
                <a:latin typeface="Arial Nova Light" panose="020B0304020202020204" pitchFamily="34" charset="0"/>
              </a:rPr>
              <a:t>Ministérios</a:t>
            </a:r>
            <a:r>
              <a:rPr lang="en-US" sz="1700" dirty="0">
                <a:latin typeface="Arial Nova Light" panose="020B0304020202020204" pitchFamily="34" charset="0"/>
              </a:rPr>
              <a:t> </a:t>
            </a:r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5C8626D3-9FBD-4416-82BD-5E77AE9FF21A}"/>
              </a:ext>
            </a:extLst>
          </p:cNvPr>
          <p:cNvSpPr/>
          <p:nvPr/>
        </p:nvSpPr>
        <p:spPr>
          <a:xfrm>
            <a:off x="3353997" y="1998993"/>
            <a:ext cx="2489892" cy="1181313"/>
          </a:xfrm>
          <a:prstGeom prst="roundRect">
            <a:avLst>
              <a:gd name="adj" fmla="val 5055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r>
              <a:rPr lang="en-US" sz="1700" dirty="0" err="1">
                <a:latin typeface="Arial Nova Light" panose="020B0304020202020204" pitchFamily="34" charset="0"/>
              </a:rPr>
              <a:t>Atua</a:t>
            </a:r>
            <a:r>
              <a:rPr lang="en-US" sz="1700" dirty="0">
                <a:latin typeface="Arial Nova Light" panose="020B0304020202020204" pitchFamily="34" charset="0"/>
              </a:rPr>
              <a:t> </a:t>
            </a:r>
            <a:r>
              <a:rPr lang="en-US" sz="1700" dirty="0" err="1">
                <a:latin typeface="Arial Nova Light" panose="020B0304020202020204" pitchFamily="34" charset="0"/>
              </a:rPr>
              <a:t>em</a:t>
            </a:r>
            <a:r>
              <a:rPr lang="en-US" sz="1700" dirty="0">
                <a:latin typeface="Arial Nova Light" panose="020B0304020202020204" pitchFamily="34" charset="0"/>
              </a:rPr>
              <a:t> 14 </a:t>
            </a:r>
            <a:r>
              <a:rPr lang="en-US" sz="1700" dirty="0" err="1">
                <a:latin typeface="Arial Nova Light" panose="020B0304020202020204" pitchFamily="34" charset="0"/>
              </a:rPr>
              <a:t>municípios</a:t>
            </a:r>
            <a:endParaRPr lang="en-US" sz="1700" dirty="0">
              <a:latin typeface="Arial Nova Light" panose="020B0304020202020204" pitchFamily="34" charset="0"/>
            </a:endParaRPr>
          </a:p>
        </p:txBody>
      </p:sp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E1B314DA-E843-4D0F-B174-1C677043B862}"/>
              </a:ext>
            </a:extLst>
          </p:cNvPr>
          <p:cNvSpPr/>
          <p:nvPr/>
        </p:nvSpPr>
        <p:spPr>
          <a:xfrm>
            <a:off x="6047304" y="1997532"/>
            <a:ext cx="2489892" cy="1181313"/>
          </a:xfrm>
          <a:prstGeom prst="roundRect">
            <a:avLst>
              <a:gd name="adj" fmla="val 5055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r>
              <a:rPr lang="en-US" sz="1700" dirty="0" err="1">
                <a:latin typeface="Arial Nova Light" panose="020B0304020202020204" pitchFamily="34" charset="0"/>
              </a:rPr>
              <a:t>Inclui</a:t>
            </a:r>
            <a:r>
              <a:rPr lang="en-US" sz="1700" dirty="0">
                <a:latin typeface="Arial Nova Light" panose="020B0304020202020204" pitchFamily="34" charset="0"/>
              </a:rPr>
              <a:t> a </a:t>
            </a:r>
            <a:r>
              <a:rPr lang="en-US" sz="1700" dirty="0" err="1">
                <a:latin typeface="Arial Nova Light" panose="020B0304020202020204" pitchFamily="34" charset="0"/>
              </a:rPr>
              <a:t>construção</a:t>
            </a:r>
            <a:r>
              <a:rPr lang="en-US" sz="1700" dirty="0">
                <a:latin typeface="Arial Nova Light" panose="020B0304020202020204" pitchFamily="34" charset="0"/>
              </a:rPr>
              <a:t> de </a:t>
            </a:r>
            <a:r>
              <a:rPr lang="en-US" sz="1700" dirty="0" err="1">
                <a:latin typeface="Arial Nova Light" panose="020B0304020202020204" pitchFamily="34" charset="0"/>
              </a:rPr>
              <a:t>estradas</a:t>
            </a:r>
            <a:r>
              <a:rPr lang="en-US" sz="1700" dirty="0">
                <a:latin typeface="Arial Nova Light" panose="020B0304020202020204" pitchFamily="34" charset="0"/>
              </a:rPr>
              <a:t> </a:t>
            </a:r>
            <a:r>
              <a:rPr lang="en-US" sz="1700" dirty="0" err="1">
                <a:latin typeface="Arial Nova Light" panose="020B0304020202020204" pitchFamily="34" charset="0"/>
              </a:rPr>
              <a:t>rurais</a:t>
            </a:r>
            <a:r>
              <a:rPr lang="en-US" sz="1700" dirty="0">
                <a:latin typeface="Arial Nova Light" panose="020B0304020202020204" pitchFamily="34" charset="0"/>
              </a:rPr>
              <a:t> que </a:t>
            </a:r>
            <a:r>
              <a:rPr lang="en-US" sz="1700" dirty="0" err="1">
                <a:latin typeface="Arial Nova Light" panose="020B0304020202020204" pitchFamily="34" charset="0"/>
              </a:rPr>
              <a:t>permitirão</a:t>
            </a:r>
            <a:r>
              <a:rPr lang="en-US" sz="1700" dirty="0">
                <a:latin typeface="Arial Nova Light" panose="020B0304020202020204" pitchFamily="34" charset="0"/>
              </a:rPr>
              <a:t> </a:t>
            </a:r>
            <a:r>
              <a:rPr lang="en-US" sz="1700" dirty="0" err="1">
                <a:latin typeface="Arial Nova Light" panose="020B0304020202020204" pitchFamily="34" charset="0"/>
              </a:rPr>
              <a:t>ligar</a:t>
            </a:r>
            <a:r>
              <a:rPr lang="en-US" sz="1700" dirty="0">
                <a:latin typeface="Arial Nova Light" panose="020B0304020202020204" pitchFamily="34" charset="0"/>
              </a:rPr>
              <a:t> 350 </a:t>
            </a:r>
            <a:r>
              <a:rPr lang="en-US" sz="1700" dirty="0" err="1">
                <a:latin typeface="Arial Nova Light" panose="020B0304020202020204" pitchFamily="34" charset="0"/>
              </a:rPr>
              <a:t>sedes</a:t>
            </a:r>
            <a:r>
              <a:rPr lang="en-US" sz="1700" dirty="0">
                <a:latin typeface="Arial Nova Light" panose="020B0304020202020204" pitchFamily="34" charset="0"/>
              </a:rPr>
              <a:t> de </a:t>
            </a:r>
            <a:r>
              <a:rPr lang="en-US" sz="1700" dirty="0" err="1">
                <a:latin typeface="Arial Nova Light" panose="020B0304020202020204" pitchFamily="34" charset="0"/>
              </a:rPr>
              <a:t>municípios</a:t>
            </a:r>
            <a:r>
              <a:rPr lang="en-US" sz="1700" dirty="0">
                <a:latin typeface="Arial Nova Light" panose="020B0304020202020204" pitchFamily="34" charset="0"/>
              </a:rPr>
              <a:t> </a:t>
            </a:r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C86F7888-0006-472B-8719-B7761E4C4ED9}"/>
              </a:ext>
            </a:extLst>
          </p:cNvPr>
          <p:cNvSpPr/>
          <p:nvPr/>
        </p:nvSpPr>
        <p:spPr>
          <a:xfrm>
            <a:off x="661602" y="3292340"/>
            <a:ext cx="2489892" cy="1500254"/>
          </a:xfrm>
          <a:prstGeom prst="roundRect">
            <a:avLst>
              <a:gd name="adj" fmla="val 5055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S</a:t>
            </a:r>
            <a:r>
              <a:rPr lang="en-US" sz="1700" dirty="0" err="1">
                <a:latin typeface="Arial Nova Light" panose="020B0304020202020204" pitchFamily="34" charset="0"/>
              </a:rPr>
              <a:t>olução</a:t>
            </a:r>
            <a:r>
              <a:rPr lang="en-US" sz="1700" dirty="0">
                <a:latin typeface="Arial Nova Light" panose="020B0304020202020204" pitchFamily="34" charset="0"/>
              </a:rPr>
              <a:t> Santa Lucia – Toluca – Benito Juarez, com </a:t>
            </a:r>
            <a:r>
              <a:rPr lang="en-US" sz="1700" dirty="0" err="1">
                <a:latin typeface="Arial Nova Light" panose="020B0304020202020204" pitchFamily="34" charset="0"/>
              </a:rPr>
              <a:t>cancelamento</a:t>
            </a:r>
            <a:r>
              <a:rPr lang="en-US" sz="1700" dirty="0">
                <a:latin typeface="Arial Nova Light" panose="020B0304020202020204" pitchFamily="34" charset="0"/>
              </a:rPr>
              <a:t> do NAIM</a:t>
            </a:r>
            <a:endParaRPr kumimoji="0" lang="en-US" sz="1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CDD948F3-ACFE-4E3E-96F8-BA7A60D0F81E}"/>
              </a:ext>
            </a:extLst>
          </p:cNvPr>
          <p:cNvSpPr/>
          <p:nvPr/>
        </p:nvSpPr>
        <p:spPr>
          <a:xfrm>
            <a:off x="3358746" y="3290285"/>
            <a:ext cx="2489892" cy="1500254"/>
          </a:xfrm>
          <a:prstGeom prst="roundRect">
            <a:avLst>
              <a:gd name="adj" fmla="val 5055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r>
              <a:rPr lang="es-ES" sz="1700" dirty="0">
                <a:latin typeface="Arial Nova Light" panose="020B0304020202020204" pitchFamily="34" charset="0"/>
              </a:rPr>
              <a:t>Corredor multimodal </a:t>
            </a:r>
            <a:r>
              <a:rPr lang="es-ES" sz="1700" dirty="0" err="1">
                <a:latin typeface="Arial Nova Light" panose="020B0304020202020204" pitchFamily="34" charset="0"/>
              </a:rPr>
              <a:t>interoceânico</a:t>
            </a:r>
            <a:r>
              <a:rPr lang="es-ES" sz="1700" dirty="0">
                <a:latin typeface="Arial Nova Light" panose="020B0304020202020204" pitchFamily="34" charset="0"/>
              </a:rPr>
              <a:t> que liga Vera Cruz a Oaxaca</a:t>
            </a:r>
            <a:endParaRPr kumimoji="0" lang="en-US" sz="1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2A7203D2-D6A9-4BFB-AE3B-DDA4732B2E13}"/>
              </a:ext>
            </a:extLst>
          </p:cNvPr>
          <p:cNvSpPr/>
          <p:nvPr/>
        </p:nvSpPr>
        <p:spPr>
          <a:xfrm>
            <a:off x="6052053" y="3288824"/>
            <a:ext cx="2489892" cy="1500254"/>
          </a:xfrm>
          <a:prstGeom prst="roundRect">
            <a:avLst>
              <a:gd name="adj" fmla="val 5055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r>
              <a:rPr lang="en-US" sz="1700" dirty="0">
                <a:latin typeface="Arial Nova Light" panose="020B0304020202020204" pitchFamily="34" charset="0"/>
              </a:rPr>
              <a:t>O </a:t>
            </a:r>
            <a:r>
              <a:rPr lang="en-US" sz="1700" dirty="0" err="1">
                <a:latin typeface="Arial Nova Light" panose="020B0304020202020204" pitchFamily="34" charset="0"/>
              </a:rPr>
              <a:t>Comboio</a:t>
            </a:r>
            <a:r>
              <a:rPr lang="en-US" sz="1700" dirty="0">
                <a:latin typeface="Arial Nova Light" panose="020B0304020202020204" pitchFamily="34" charset="0"/>
              </a:rPr>
              <a:t> Maia </a:t>
            </a:r>
            <a:r>
              <a:rPr lang="en-US" sz="1700" dirty="0" err="1">
                <a:latin typeface="Arial Nova Light" panose="020B0304020202020204" pitchFamily="34" charset="0"/>
              </a:rPr>
              <a:t>deverá</a:t>
            </a:r>
            <a:r>
              <a:rPr lang="en-US" sz="1700" dirty="0">
                <a:latin typeface="Arial Nova Light" panose="020B0304020202020204" pitchFamily="34" charset="0"/>
              </a:rPr>
              <a:t> </a:t>
            </a:r>
            <a:r>
              <a:rPr lang="en-US" sz="1700" dirty="0" err="1">
                <a:latin typeface="Arial Nova Light" panose="020B0304020202020204" pitchFamily="34" charset="0"/>
              </a:rPr>
              <a:t>percorrer</a:t>
            </a:r>
            <a:r>
              <a:rPr lang="en-US" sz="1700" dirty="0">
                <a:latin typeface="Arial Nova Light" panose="020B0304020202020204" pitchFamily="34" charset="0"/>
              </a:rPr>
              <a:t> </a:t>
            </a:r>
            <a:r>
              <a:rPr lang="en-US" sz="1700" dirty="0" err="1">
                <a:latin typeface="Arial Nova Light" panose="020B0304020202020204" pitchFamily="34" charset="0"/>
              </a:rPr>
              <a:t>cerca</a:t>
            </a:r>
            <a:r>
              <a:rPr lang="en-US" sz="1700" dirty="0">
                <a:latin typeface="Arial Nova Light" panose="020B0304020202020204" pitchFamily="34" charset="0"/>
              </a:rPr>
              <a:t> de 1.500 km </a:t>
            </a:r>
            <a:r>
              <a:rPr lang="en-US" sz="1700" dirty="0" err="1">
                <a:latin typeface="Arial Nova Light" panose="020B0304020202020204" pitchFamily="34" charset="0"/>
              </a:rPr>
              <a:t>em</a:t>
            </a:r>
            <a:r>
              <a:rPr lang="en-US" sz="1700" dirty="0">
                <a:latin typeface="Arial Nova Light" panose="020B0304020202020204" pitchFamily="34" charset="0"/>
              </a:rPr>
              <a:t> 5 </a:t>
            </a:r>
            <a:r>
              <a:rPr lang="en-US" sz="1700" dirty="0" err="1">
                <a:latin typeface="Arial Nova Light" panose="020B0304020202020204" pitchFamily="34" charset="0"/>
              </a:rPr>
              <a:t>Estados</a:t>
            </a:r>
            <a:endParaRPr lang="en-US" sz="1700" dirty="0">
              <a:latin typeface="Arial Nova Light" panose="020B030402020202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8628D312-779B-4590-945C-53ACF743B26E}"/>
              </a:ext>
            </a:extLst>
          </p:cNvPr>
          <p:cNvSpPr/>
          <p:nvPr/>
        </p:nvSpPr>
        <p:spPr>
          <a:xfrm>
            <a:off x="3349258" y="4900518"/>
            <a:ext cx="2499379" cy="1370879"/>
          </a:xfrm>
          <a:prstGeom prst="roundRect">
            <a:avLst>
              <a:gd name="adj" fmla="val 5055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r>
              <a:rPr lang="es-ES" sz="1700" dirty="0">
                <a:latin typeface="Arial Nova Light" panose="020B0304020202020204" pitchFamily="34" charset="0"/>
              </a:rPr>
              <a:t>Construir </a:t>
            </a:r>
            <a:r>
              <a:rPr lang="es-ES" sz="1700" dirty="0" err="1">
                <a:latin typeface="Arial Nova Light" panose="020B0304020202020204" pitchFamily="34" charset="0"/>
              </a:rPr>
              <a:t>uma</a:t>
            </a:r>
            <a:r>
              <a:rPr lang="es-ES" sz="1700" dirty="0">
                <a:latin typeface="Arial Nova Light" panose="020B0304020202020204" pitchFamily="34" charset="0"/>
              </a:rPr>
              <a:t> nova </a:t>
            </a:r>
            <a:r>
              <a:rPr lang="es-ES" sz="1700" dirty="0" err="1">
                <a:latin typeface="Arial Nova Light" panose="020B0304020202020204" pitchFamily="34" charset="0"/>
              </a:rPr>
              <a:t>refinaria</a:t>
            </a:r>
            <a:r>
              <a:rPr lang="es-ES" sz="1700" dirty="0">
                <a:latin typeface="Arial Nova Light" panose="020B0304020202020204" pitchFamily="34" charset="0"/>
              </a:rPr>
              <a:t> e </a:t>
            </a:r>
            <a:r>
              <a:rPr lang="es-ES" sz="1700" dirty="0" err="1">
                <a:latin typeface="Arial Nova Light" panose="020B0304020202020204" pitchFamily="34" charset="0"/>
              </a:rPr>
              <a:t>reabilitar</a:t>
            </a:r>
            <a:r>
              <a:rPr lang="es-ES" sz="1700" dirty="0">
                <a:latin typeface="Arial Nova Light" panose="020B0304020202020204" pitchFamily="34" charset="0"/>
              </a:rPr>
              <a:t> as existentes. Modernizar </a:t>
            </a:r>
            <a:r>
              <a:rPr lang="es-ES" sz="1700" dirty="0" err="1">
                <a:latin typeface="Arial Nova Light" panose="020B0304020202020204" pitchFamily="34" charset="0"/>
              </a:rPr>
              <a:t>instalações</a:t>
            </a:r>
            <a:r>
              <a:rPr lang="es-ES" sz="1700" dirty="0">
                <a:latin typeface="Arial Nova Light" panose="020B0304020202020204" pitchFamily="34" charset="0"/>
              </a:rPr>
              <a:t> </a:t>
            </a:r>
            <a:r>
              <a:rPr lang="es-ES" sz="1700" dirty="0" err="1">
                <a:latin typeface="Arial Nova Light" panose="020B0304020202020204" pitchFamily="34" charset="0"/>
              </a:rPr>
              <a:t>geradoras</a:t>
            </a:r>
            <a:r>
              <a:rPr lang="es-ES" sz="1700" dirty="0">
                <a:latin typeface="Arial Nova Light" panose="020B0304020202020204" pitchFamily="34" charset="0"/>
              </a:rPr>
              <a:t> (</a:t>
            </a:r>
            <a:r>
              <a:rPr lang="es-ES" sz="1700" dirty="0" err="1">
                <a:latin typeface="Arial Nova Light" panose="020B0304020202020204" pitchFamily="34" charset="0"/>
              </a:rPr>
              <a:t>hidroelétricas</a:t>
            </a:r>
            <a:r>
              <a:rPr lang="es-ES" sz="1700" dirty="0">
                <a:latin typeface="Arial Nova Light" panose="020B0304020202020204" pitchFamily="34" charset="0"/>
              </a:rPr>
              <a:t>)</a:t>
            </a:r>
            <a:endParaRPr kumimoji="0" lang="en-US" sz="1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</p:spTree>
    <p:extLst>
      <p:ext uri="{BB962C8B-B14F-4D97-AF65-F5344CB8AC3E}">
        <p14:creationId xmlns:p14="http://schemas.microsoft.com/office/powerpoint/2010/main" val="9605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marL="263525"/>
            <a:r>
              <a:rPr lang="pt-PT" sz="2000" dirty="0">
                <a:latin typeface="Arial Nova Light" panose="020B0304020202020204" pitchFamily="34" charset="0"/>
              </a:rPr>
              <a:t>Oportunidades para Empresas do setor da Consultoria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21C550-AA4F-4273-A8D9-C7507A93CC84}"/>
              </a:ext>
            </a:extLst>
          </p:cNvPr>
          <p:cNvSpPr txBox="1"/>
          <p:nvPr/>
        </p:nvSpPr>
        <p:spPr>
          <a:xfrm>
            <a:off x="585216" y="783467"/>
            <a:ext cx="7973568" cy="43088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 err="1">
                <a:solidFill>
                  <a:srgbClr val="FF0000"/>
                </a:solidFill>
                <a:latin typeface="Arial Nova Light" panose="020B0304020202020204" pitchFamily="34" charset="0"/>
              </a:rPr>
              <a:t>Proyectos</a:t>
            </a:r>
            <a:r>
              <a:rPr lang="pt-PT" sz="2200" dirty="0">
                <a:solidFill>
                  <a:srgbClr val="FF0000"/>
                </a:solidFill>
                <a:latin typeface="Arial Nova Light" panose="020B0304020202020204" pitchFamily="34" charset="0"/>
              </a:rPr>
              <a:t> México </a:t>
            </a:r>
            <a:r>
              <a:rPr lang="pt-PT" dirty="0">
                <a:solidFill>
                  <a:srgbClr val="FF0000"/>
                </a:solidFill>
                <a:latin typeface="Arial Nova Light" panose="020B0304020202020204" pitchFamily="34" charset="0"/>
              </a:rPr>
              <a:t>[</a:t>
            </a:r>
            <a:r>
              <a:rPr lang="pt-PT" i="1" u="sng" dirty="0">
                <a:solidFill>
                  <a:srgbClr val="FF0000"/>
                </a:solidFill>
                <a:latin typeface="Arial Nova Light" panose="020B0304020202020204" pitchFamily="34" charset="0"/>
              </a:rPr>
              <a:t>https://www.proyectosmexico.gob.mx/proyectos/</a:t>
            </a:r>
            <a:r>
              <a:rPr lang="pt-PT" dirty="0">
                <a:solidFill>
                  <a:srgbClr val="FF0000"/>
                </a:solidFill>
                <a:latin typeface="Arial Nova Light" panose="020B0304020202020204" pitchFamily="34" charset="0"/>
              </a:rPr>
              <a:t>]</a:t>
            </a:r>
            <a:endParaRPr lang="pt-PT" sz="2200" dirty="0">
              <a:solidFill>
                <a:srgbClr val="FF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7D4D9B0-FEC9-4887-B90F-F55386F94C60}"/>
              </a:ext>
            </a:extLst>
          </p:cNvPr>
          <p:cNvSpPr/>
          <p:nvPr/>
        </p:nvSpPr>
        <p:spPr>
          <a:xfrm>
            <a:off x="411480" y="1249084"/>
            <a:ext cx="83210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0">
              <a:buClr>
                <a:srgbClr val="FF0000"/>
              </a:buClr>
            </a:pPr>
            <a:endParaRPr lang="pt-PT" sz="2200" i="1" dirty="0">
              <a:latin typeface="Arial Nova Light" panose="020B03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EEDA9EB-B834-456F-B599-64CBA493414D}"/>
              </a:ext>
            </a:extLst>
          </p:cNvPr>
          <p:cNvSpPr txBox="1"/>
          <p:nvPr/>
        </p:nvSpPr>
        <p:spPr>
          <a:xfrm>
            <a:off x="702732" y="1464527"/>
            <a:ext cx="7738535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pt-PT" sz="2000" dirty="0">
                <a:latin typeface="Arial Nova Light" panose="020B0304020202020204" pitchFamily="34" charset="0"/>
              </a:rPr>
              <a:t>Plataforma que fornece informação </a:t>
            </a:r>
            <a:r>
              <a:rPr lang="pt-PT" sz="2000" dirty="0" err="1">
                <a:latin typeface="Arial Nova Light" panose="020B0304020202020204" pitchFamily="34" charset="0"/>
              </a:rPr>
              <a:t>actualizada</a:t>
            </a:r>
            <a:r>
              <a:rPr lang="pt-PT" sz="2000" dirty="0">
                <a:latin typeface="Arial Nova Light" panose="020B0304020202020204" pitchFamily="34" charset="0"/>
              </a:rPr>
              <a:t> sobre os principais projetos de infraestrutura e energia impulsionados pelo Governo, mas que requerem investimento do sector privado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51690D8-5811-4078-A02A-37C819CFA943}"/>
              </a:ext>
            </a:extLst>
          </p:cNvPr>
          <p:cNvSpPr txBox="1"/>
          <p:nvPr/>
        </p:nvSpPr>
        <p:spPr>
          <a:xfrm>
            <a:off x="702732" y="2596642"/>
            <a:ext cx="773853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pt-PT" sz="2000" dirty="0">
                <a:latin typeface="Arial Nova Light" panose="020B0304020202020204" pitchFamily="34" charset="0"/>
              </a:rPr>
              <a:t>235 novos projetos, 312 projetos a decorrer, 111 veículos de investimento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0411B1-C5AF-4E8A-AB68-77E86829F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9096" y="-21328"/>
            <a:ext cx="9879232" cy="492157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0E58D8E-2FB5-4AB9-9F47-23D83B547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9096" y="0"/>
            <a:ext cx="9879232" cy="50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8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>
            <a:extLst>
              <a:ext uri="{FF2B5EF4-FFF2-40B4-BE49-F238E27FC236}">
                <a16:creationId xmlns:a16="http://schemas.microsoft.com/office/drawing/2014/main" id="{A4E8D580-9FB2-4757-9CC7-38CFF0D1FD9D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212BD1BA-0B09-4B25-9306-282E7C464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B42219BC-EB5E-41E7-8907-E1E150359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2EBBCA3E-66F1-4AE9-B603-3C2A5E536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73D7C883-AA71-4452-B3E3-B02400EF9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9FA4DA6C-2D84-4E01-B756-8C98AADD9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07947476-23D0-415C-B5F0-FBFA4CD2B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865FD69C-617F-436D-BE96-2836D891C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85FBB7CD-BC15-4AED-AC11-61015979A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DEBF97A8-761A-47F5-8B40-3715A2C4D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2AF480F8-F405-479B-9CAB-1C721466E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A404182C-77A9-42C0-86B2-7203CD629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94088DB2-F564-4250-A279-421B469CF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A42A0AE0-9543-4F20-995E-2A2491EA7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9103F5A1-7FC5-4843-8F75-2D18509C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79A1DE41-401D-45C8-9037-4F1E4CED4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5D2BD764-D576-4D44-8203-CFEB6E192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3E443AE5-135B-471C-BFFD-2EAAEBA9B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53FFF7AF-E5B5-49D8-8D0D-093AA3369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A2B20290-8AAA-4544-88CF-98E593E15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C9E8B94C-47BF-4A8E-B41B-394FE674C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BF46DF92-AA31-4BC2-B9F0-8D1093D0D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743818EC-B441-4C29-BFC5-2FA00F89F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98A3CD3E-D3C1-495A-805F-946E20280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1F99A024-48FB-4A9B-BCA5-CB8B50EF9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371BE8A0-454F-4857-9364-A729EA4A7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BC2B9E54-E957-47FC-8095-799F1B647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46277677-3A74-4BCE-A5A8-1702D1DA2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59B18BDE-23DB-4963-975B-9E9CF1651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7A49D780-5DE6-4556-A080-BC1E551C7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69AE2ABA-E63F-46DF-89A0-58CEC85A5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114ED107-A88C-4F2D-905A-340601D27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483F59E6-E215-4F11-AD39-806B1B5FD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A5CEB28E-891B-4D0E-97EF-6A67CB3A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AB4EED0F-B52B-4909-A543-210565B00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E4C4FE16-F59F-49DC-A82D-8A1C1B8FF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marL="263525"/>
            <a:r>
              <a:rPr lang="pt-PT" sz="2000" dirty="0">
                <a:latin typeface="Arial Nova Light" panose="020B0304020202020204" pitchFamily="34" charset="0"/>
              </a:rPr>
              <a:t>Oportunidades para Empresas do setor da Consultoria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21C550-AA4F-4273-A8D9-C7507A93CC84}"/>
              </a:ext>
            </a:extLst>
          </p:cNvPr>
          <p:cNvSpPr txBox="1"/>
          <p:nvPr/>
        </p:nvSpPr>
        <p:spPr>
          <a:xfrm>
            <a:off x="1126740" y="1158852"/>
            <a:ext cx="673753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solidFill>
                  <a:srgbClr val="FF0000"/>
                </a:solidFill>
                <a:latin typeface="Arial Nova Light" panose="020B0304020202020204" pitchFamily="34" charset="0"/>
              </a:rPr>
              <a:t>Contratação pública (México)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5ED489B-2DC8-449A-9D9F-E6C5E0C7EEC6}"/>
              </a:ext>
            </a:extLst>
          </p:cNvPr>
          <p:cNvSpPr txBox="1"/>
          <p:nvPr/>
        </p:nvSpPr>
        <p:spPr>
          <a:xfrm>
            <a:off x="1459894" y="1565736"/>
            <a:ext cx="6737538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2000" dirty="0">
                <a:latin typeface="Arial Nova Light" panose="020B0304020202020204" pitchFamily="34" charset="0"/>
              </a:rPr>
              <a:t>Os concursos para </a:t>
            </a:r>
            <a:r>
              <a:rPr lang="es-ES" sz="2000" dirty="0" err="1">
                <a:latin typeface="Arial Nova Light" panose="020B0304020202020204" pitchFamily="34" charset="0"/>
              </a:rPr>
              <a:t>projetos</a:t>
            </a:r>
            <a:r>
              <a:rPr lang="es-ES" sz="2000" dirty="0">
                <a:latin typeface="Arial Nova Light" panose="020B0304020202020204" pitchFamily="34" charset="0"/>
              </a:rPr>
              <a:t> de </a:t>
            </a:r>
            <a:r>
              <a:rPr lang="es-ES" sz="2000" dirty="0" err="1">
                <a:latin typeface="Arial Nova Light" panose="020B0304020202020204" pitchFamily="34" charset="0"/>
              </a:rPr>
              <a:t>infraestruturas</a:t>
            </a:r>
            <a:r>
              <a:rPr lang="es-ES" sz="2000" dirty="0">
                <a:latin typeface="Arial Nova Light" panose="020B0304020202020204" pitchFamily="34" charset="0"/>
              </a:rPr>
              <a:t> </a:t>
            </a:r>
            <a:r>
              <a:rPr lang="es-ES" sz="2000" dirty="0" err="1">
                <a:latin typeface="Arial Nova Light" panose="020B0304020202020204" pitchFamily="34" charset="0"/>
              </a:rPr>
              <a:t>são</a:t>
            </a:r>
            <a:r>
              <a:rPr lang="es-ES" sz="2000" dirty="0">
                <a:latin typeface="Arial Nova Light" panose="020B0304020202020204" pitchFamily="34" charset="0"/>
              </a:rPr>
              <a:t> </a:t>
            </a:r>
            <a:r>
              <a:rPr lang="es-ES" sz="2000" dirty="0" err="1">
                <a:latin typeface="Arial Nova Light" panose="020B0304020202020204" pitchFamily="34" charset="0"/>
              </a:rPr>
              <a:t>lançados</a:t>
            </a:r>
            <a:r>
              <a:rPr lang="es-ES" sz="2000" dirty="0">
                <a:latin typeface="Arial Nova Light" panose="020B0304020202020204" pitchFamily="34" charset="0"/>
              </a:rPr>
              <a:t> pela </a:t>
            </a:r>
            <a:r>
              <a:rPr lang="es-ES" sz="2000" dirty="0" err="1">
                <a:latin typeface="Arial Nova Light" panose="020B0304020202020204" pitchFamily="34" charset="0"/>
              </a:rPr>
              <a:t>dependência</a:t>
            </a:r>
            <a:r>
              <a:rPr lang="es-ES" sz="2000" dirty="0">
                <a:latin typeface="Arial Nova Light" panose="020B0304020202020204" pitchFamily="34" charset="0"/>
              </a:rPr>
              <a:t> federal estatal </a:t>
            </a:r>
            <a:r>
              <a:rPr lang="es-ES" sz="2000" dirty="0" err="1">
                <a:latin typeface="Arial Nova Light" panose="020B0304020202020204" pitchFamily="34" charset="0"/>
              </a:rPr>
              <a:t>ou</a:t>
            </a:r>
            <a:r>
              <a:rPr lang="es-ES" sz="2000" dirty="0">
                <a:latin typeface="Arial Nova Light" panose="020B0304020202020204" pitchFamily="34" charset="0"/>
              </a:rPr>
              <a:t> municipal </a:t>
            </a:r>
            <a:r>
              <a:rPr lang="es-ES" sz="2000" dirty="0" err="1">
                <a:latin typeface="Arial Nova Light" panose="020B0304020202020204" pitchFamily="34" charset="0"/>
              </a:rPr>
              <a:t>responsável</a:t>
            </a:r>
            <a:endParaRPr lang="pt-PT" sz="2000" dirty="0">
              <a:latin typeface="Arial Nova Light" panose="020B03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053F53A-42CD-4614-BB0F-6EBB7286A45C}"/>
              </a:ext>
            </a:extLst>
          </p:cNvPr>
          <p:cNvSpPr txBox="1"/>
          <p:nvPr/>
        </p:nvSpPr>
        <p:spPr>
          <a:xfrm>
            <a:off x="1459894" y="3496484"/>
            <a:ext cx="673753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pt-PT" sz="2000" dirty="0">
                <a:latin typeface="Arial Nova Light" panose="020B0304020202020204" pitchFamily="34" charset="0"/>
              </a:rPr>
              <a:t>Tipos de processos de concurso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D1E1159-1006-4ED4-ACCB-57C28AA555DF}"/>
              </a:ext>
            </a:extLst>
          </p:cNvPr>
          <p:cNvSpPr txBox="1"/>
          <p:nvPr/>
        </p:nvSpPr>
        <p:spPr>
          <a:xfrm>
            <a:off x="1459894" y="4839570"/>
            <a:ext cx="673753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2000" dirty="0">
                <a:latin typeface="Arial Nova Light" panose="020B0304020202020204" pitchFamily="34" charset="0"/>
              </a:rPr>
              <a:t>Tipos de concurso</a:t>
            </a:r>
            <a:endParaRPr lang="pt-PT" sz="2000" dirty="0">
              <a:latin typeface="Arial Nova Light" panose="020B03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A5FC9DE-DCC4-43BF-AF66-1AD05A5B6FBA}"/>
              </a:ext>
            </a:extLst>
          </p:cNvPr>
          <p:cNvSpPr txBox="1"/>
          <p:nvPr/>
        </p:nvSpPr>
        <p:spPr>
          <a:xfrm>
            <a:off x="1459893" y="2636113"/>
            <a:ext cx="7076435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2000" dirty="0">
                <a:latin typeface="Arial Nova Light" panose="020B0304020202020204" pitchFamily="34" charset="0"/>
              </a:rPr>
              <a:t>A </a:t>
            </a:r>
            <a:r>
              <a:rPr lang="es-ES" sz="2000" dirty="0" err="1">
                <a:latin typeface="Arial Nova Light" panose="020B0304020202020204" pitchFamily="34" charset="0"/>
              </a:rPr>
              <a:t>nível</a:t>
            </a:r>
            <a:r>
              <a:rPr lang="es-ES" sz="2000" dirty="0">
                <a:latin typeface="Arial Nova Light" panose="020B0304020202020204" pitchFamily="34" charset="0"/>
              </a:rPr>
              <a:t> federal, existe </a:t>
            </a:r>
            <a:r>
              <a:rPr lang="es-ES" sz="2000" dirty="0" err="1">
                <a:latin typeface="Arial Nova Light" panose="020B0304020202020204" pitchFamily="34" charset="0"/>
              </a:rPr>
              <a:t>um</a:t>
            </a:r>
            <a:r>
              <a:rPr lang="es-ES" sz="2000" dirty="0">
                <a:latin typeface="Arial Nova Light" panose="020B0304020202020204" pitchFamily="34" charset="0"/>
              </a:rPr>
              <a:t> sistema de compras públicas digital:</a:t>
            </a:r>
          </a:p>
          <a:p>
            <a:pPr algn="ctr">
              <a:buClr>
                <a:srgbClr val="FF0000"/>
              </a:buClr>
            </a:pPr>
            <a:r>
              <a:rPr lang="pt-PT" i="1" u="sng" dirty="0">
                <a:solidFill>
                  <a:srgbClr val="FF0000"/>
                </a:solidFill>
                <a:latin typeface="Arial Nova Light" panose="020B0304020202020204" pitchFamily="34" charset="0"/>
              </a:rPr>
              <a:t>https://compranet.hacienda.gob.mx/web/login.html</a:t>
            </a:r>
            <a:endParaRPr lang="pt-PT" sz="2000" i="1" u="sng" dirty="0">
              <a:solidFill>
                <a:srgbClr val="FF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04EC98A-DC23-4C9B-A55A-7C88BE026C45}"/>
              </a:ext>
            </a:extLst>
          </p:cNvPr>
          <p:cNvSpPr/>
          <p:nvPr/>
        </p:nvSpPr>
        <p:spPr>
          <a:xfrm>
            <a:off x="1880886" y="3896592"/>
            <a:ext cx="2042394" cy="81362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Concurso Público nacional ou internacional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FF8E748-192D-4E80-8AD3-7BEE436B1A87}"/>
              </a:ext>
            </a:extLst>
          </p:cNvPr>
          <p:cNvSpPr/>
          <p:nvPr/>
        </p:nvSpPr>
        <p:spPr>
          <a:xfrm>
            <a:off x="4080934" y="3896592"/>
            <a:ext cx="2042394" cy="81362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Convite a pelo menos 3 entidades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32CC361-BBD1-4061-BC26-C52C235F3662}"/>
              </a:ext>
            </a:extLst>
          </p:cNvPr>
          <p:cNvSpPr/>
          <p:nvPr/>
        </p:nvSpPr>
        <p:spPr>
          <a:xfrm>
            <a:off x="6261637" y="3896591"/>
            <a:ext cx="2042394" cy="81362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Adjudicação direta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F8531B5-71D9-48E8-BA8F-4C50CAC4F429}"/>
              </a:ext>
            </a:extLst>
          </p:cNvPr>
          <p:cNvSpPr/>
          <p:nvPr/>
        </p:nvSpPr>
        <p:spPr>
          <a:xfrm>
            <a:off x="1880886" y="5280286"/>
            <a:ext cx="2042394" cy="8440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Concursos nacionais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AE4BA79A-DEDD-4FAB-8760-7B00512D8CE9}"/>
              </a:ext>
            </a:extLst>
          </p:cNvPr>
          <p:cNvSpPr/>
          <p:nvPr/>
        </p:nvSpPr>
        <p:spPr>
          <a:xfrm>
            <a:off x="4080934" y="5280286"/>
            <a:ext cx="2042394" cy="8440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Concursos internacionais sob tratados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83C37086-678A-41B7-93F6-6E62107EBBF6}"/>
              </a:ext>
            </a:extLst>
          </p:cNvPr>
          <p:cNvSpPr/>
          <p:nvPr/>
        </p:nvSpPr>
        <p:spPr>
          <a:xfrm>
            <a:off x="6261637" y="5280286"/>
            <a:ext cx="2042394" cy="84592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Concursos internacionais abertos</a:t>
            </a:r>
          </a:p>
        </p:txBody>
      </p:sp>
    </p:spTree>
    <p:extLst>
      <p:ext uri="{BB962C8B-B14F-4D97-AF65-F5344CB8AC3E}">
        <p14:creationId xmlns:p14="http://schemas.microsoft.com/office/powerpoint/2010/main" val="26755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6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137D9CD1-CF11-43F6-B2E2-5C43323D6ED2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D0238D3-DFA2-4946-818C-ABE47342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DDAE716-5195-4ACB-937E-8882B1043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52AA4E29-EA4A-4A81-8207-77202BA72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B0976AC-51A9-4476-86FF-5FDFFD230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9DC70AEB-7101-4CA7-B47B-74EF7BADD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63D3559-5BE7-4042-A8CF-C7FC40A31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B020CAF1-FEFF-4C1E-B978-48D976E2C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A2C9C583-9C82-427E-BE9A-699A4C932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417A77C5-A95C-472B-832B-942339BCF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1FF5F88-19AF-4D40-9482-36A52D7B4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C4C68E7B-4871-49FC-9791-57E1E2A6B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5AEC004A-63CD-4847-B23B-D98B799B0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F954579B-709D-4CC8-A753-BEA72FF93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B9B8FBC1-2214-43AA-9138-6ABF2D4D9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C25AB2B7-6435-45A4-B8DD-ACF814344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4B1FDC8D-9435-45FD-9962-1676197ED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BC35F919-ADBC-4D7A-AE43-5F82A606B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4AF28D34-209E-4FA5-A5F1-641219FCC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CF07056-7738-4346-8745-6CCC4E09C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0265B720-737F-4EC2-A2F9-FB4A2F13B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57E6B04A-9FE6-45CE-AFBA-9AECBF95D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0BD30208-F05F-4AEE-B668-4CB364679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ADCFAD2C-8299-41E2-BB33-118A0FA82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D196B6DE-AAA9-41C3-81FF-D38B1969A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386FA87F-5B92-4C1A-9468-72D76A5A2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D4826B1E-FEC9-4F74-BE64-6A6CB7561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7C5A8236-0B0D-4F01-B237-873E4B6FE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D673CDEE-1A53-45CB-B978-18BC7A89D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C046CEEA-5C4E-4495-923A-CF9082A8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B0A2A2A3-7579-4E6D-BC23-6D7072C35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44DDA26A-6760-45A0-B759-2AD2698FF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597131AB-047F-496D-AF1F-1F76D08D0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65D903AD-3A57-49B0-B0D9-DFC63F053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05DD6093-A4EF-4CDC-94AC-B5291BDB2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D12413F7-A702-4A50-9C02-1E0400852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marL="263525"/>
            <a:r>
              <a:rPr lang="pt-PT" sz="2000" dirty="0">
                <a:latin typeface="Arial Nova Light" panose="020B0304020202020204" pitchFamily="34" charset="0"/>
              </a:rPr>
              <a:t>Oportunidades para Empresas do setor da Consultoria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21C550-AA4F-4273-A8D9-C7507A93CC84}"/>
              </a:ext>
            </a:extLst>
          </p:cNvPr>
          <p:cNvSpPr txBox="1"/>
          <p:nvPr/>
        </p:nvSpPr>
        <p:spPr>
          <a:xfrm>
            <a:off x="1126740" y="1158852"/>
            <a:ext cx="673753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Financiamento internacional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BB0F666-92CA-40F6-9C7B-B2DFEC9E0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40" y="1982685"/>
            <a:ext cx="1295400" cy="1524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2958AD1-AF12-4DA9-AD4A-8B7A128FB1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4893" y="2306666"/>
            <a:ext cx="2095500" cy="4191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371B472-9E0B-4252-B6BD-11C8575A46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13" y="2409064"/>
            <a:ext cx="2722605" cy="1003961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40C4A42-59F6-42F6-862C-1C110C71A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0221" y="3732642"/>
            <a:ext cx="3225115" cy="63525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CEC100E1-8784-4FFE-967B-0EF1DD5CECCB}"/>
              </a:ext>
            </a:extLst>
          </p:cNvPr>
          <p:cNvSpPr/>
          <p:nvPr/>
        </p:nvSpPr>
        <p:spPr>
          <a:xfrm>
            <a:off x="2990477" y="5246390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i="1" u="sng" dirty="0">
                <a:solidFill>
                  <a:srgbClr val="FF0000"/>
                </a:solidFill>
                <a:latin typeface="Arial Nova Light" panose="020B0304020202020204" pitchFamily="34" charset="0"/>
              </a:rPr>
              <a:t>https://www.devbusiness.com/</a:t>
            </a:r>
          </a:p>
        </p:txBody>
      </p:sp>
    </p:spTree>
    <p:extLst>
      <p:ext uri="{BB962C8B-B14F-4D97-AF65-F5344CB8AC3E}">
        <p14:creationId xmlns:p14="http://schemas.microsoft.com/office/powerpoint/2010/main" val="50601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CCB2224-5F2D-4EC4-8F61-62231D4B0F16}"/>
              </a:ext>
            </a:extLst>
          </p:cNvPr>
          <p:cNvGrpSpPr/>
          <p:nvPr/>
        </p:nvGrpSpPr>
        <p:grpSpPr>
          <a:xfrm>
            <a:off x="1126740" y="1015056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B0F9ED8-FAB4-48BD-969E-3E93A05F2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104F895-C24B-4F35-8A16-55B851E38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2FC4C23-32E8-4E3B-AA9F-221E1B2E5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AB077E5-D13B-46D7-9C44-2261C7F7C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CCF2444-37FA-492A-B58D-C267F3007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5150382-FE64-4DAC-B01C-B3913F255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D240B95-3F74-480C-8268-C338D8515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F3A3550E-5493-4D33-B6E6-6A345866F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F672E5C7-7843-4396-B0EB-8FAB7FF35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2FC8C4ED-5A2B-4943-B827-4376AD692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69236E91-7E2A-4457-94B4-1275334D5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D3C6E3A1-4E54-4C1D-ACDF-83F26BECA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0EF9699F-A73E-4760-9A35-C3F4C12D0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AA294E27-8E1A-4C8A-B01F-29681C447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C50B084F-0A97-48A8-A1BC-3D8152644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ACDF0C90-3E16-43FA-B625-E7C3F0E26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15CBF239-22E4-4234-8F56-858A8BC2B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CFFF8288-4901-467A-9FF9-E7805860A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33214EB0-E1A8-403F-B259-4C006019C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159A45FB-2310-4E3F-8872-7B061A496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A720B620-9E44-4B29-BC10-42F2B20E0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AD84554A-40AA-4E2F-828E-3849A4354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8F402D3A-B8D3-41A7-BAEB-C3EF574F0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3352ABE5-D857-4385-95D3-891A7D7C5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9C417D16-E779-463E-A253-0671BE05D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EE6B1BCA-7DBA-4DBC-91ED-B97757838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5BFB446E-CD79-4E81-A487-4524FE7D8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9186B1C0-5FF6-463C-91E2-4B49E709D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50">
              <a:extLst>
                <a:ext uri="{FF2B5EF4-FFF2-40B4-BE49-F238E27FC236}">
                  <a16:creationId xmlns:a16="http://schemas.microsoft.com/office/drawing/2014/main" id="{D2DC9B8C-9120-4AD8-81B2-543E08A50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51">
              <a:extLst>
                <a:ext uri="{FF2B5EF4-FFF2-40B4-BE49-F238E27FC236}">
                  <a16:creationId xmlns:a16="http://schemas.microsoft.com/office/drawing/2014/main" id="{BACF7E14-6C47-4A2F-8566-31FFF9131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4">
              <a:extLst>
                <a:ext uri="{FF2B5EF4-FFF2-40B4-BE49-F238E27FC236}">
                  <a16:creationId xmlns:a16="http://schemas.microsoft.com/office/drawing/2014/main" id="{F614CC84-E465-4983-8123-7A4982BB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5">
              <a:extLst>
                <a:ext uri="{FF2B5EF4-FFF2-40B4-BE49-F238E27FC236}">
                  <a16:creationId xmlns:a16="http://schemas.microsoft.com/office/drawing/2014/main" id="{48AE9AF2-A17A-4C55-B723-00AA9A0D8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6">
              <a:extLst>
                <a:ext uri="{FF2B5EF4-FFF2-40B4-BE49-F238E27FC236}">
                  <a16:creationId xmlns:a16="http://schemas.microsoft.com/office/drawing/2014/main" id="{7C8042D6-B6C7-4BBF-A7BC-999274B77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8E2D8222-6EC4-4288-861F-3B8A04889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81A473FC-BD0A-4C5D-85A5-3D224A979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marL="263525"/>
            <a:r>
              <a:rPr lang="pt-PT" sz="2000" dirty="0">
                <a:latin typeface="Arial Nova Light" panose="020B0304020202020204" pitchFamily="34" charset="0"/>
              </a:rPr>
              <a:t>Oportunidades para Empresas do setor da Consultoria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6B0336-81E1-49CA-9F7F-FA9666DFC647}"/>
              </a:ext>
            </a:extLst>
          </p:cNvPr>
          <p:cNvSpPr txBox="1"/>
          <p:nvPr/>
        </p:nvSpPr>
        <p:spPr>
          <a:xfrm>
            <a:off x="1126740" y="1158852"/>
            <a:ext cx="673753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Financiamento internacional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DF066B-76CD-4315-A0D9-BC0CC8C38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902" y="731487"/>
            <a:ext cx="988083" cy="116245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661F429-2AD7-493F-B8F2-0C03F3286E76}"/>
              </a:ext>
            </a:extLst>
          </p:cNvPr>
          <p:cNvSpPr txBox="1"/>
          <p:nvPr/>
        </p:nvSpPr>
        <p:spPr>
          <a:xfrm>
            <a:off x="1459893" y="1923087"/>
            <a:ext cx="7684105" cy="969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1900" dirty="0" err="1">
                <a:latin typeface="Arial Nova Light" panose="020B0304020202020204" pitchFamily="34" charset="0"/>
              </a:rPr>
              <a:t>Estratégia</a:t>
            </a:r>
            <a:r>
              <a:rPr lang="es-ES" sz="1900" dirty="0">
                <a:latin typeface="Arial Nova Light" panose="020B0304020202020204" pitchFamily="34" charset="0"/>
              </a:rPr>
              <a:t> 2013-2018 orientada para estimular o </a:t>
            </a:r>
            <a:r>
              <a:rPr lang="es-ES" sz="1900" dirty="0" err="1">
                <a:latin typeface="Arial Nova Light" panose="020B0304020202020204" pitchFamily="34" charset="0"/>
              </a:rPr>
              <a:t>desenvolvimento</a:t>
            </a:r>
            <a:r>
              <a:rPr lang="es-ES" sz="1900" dirty="0">
                <a:latin typeface="Arial Nova Light" panose="020B0304020202020204" pitchFamily="34" charset="0"/>
              </a:rPr>
              <a:t> </a:t>
            </a:r>
            <a:r>
              <a:rPr lang="es-ES" sz="1900" dirty="0" err="1">
                <a:latin typeface="Arial Nova Light" panose="020B0304020202020204" pitchFamily="34" charset="0"/>
              </a:rPr>
              <a:t>produtivo</a:t>
            </a:r>
            <a:r>
              <a:rPr lang="es-ES" sz="1900" dirty="0">
                <a:latin typeface="Arial Nova Light" panose="020B0304020202020204" pitchFamily="34" charset="0"/>
              </a:rPr>
              <a:t>, social e territorial, de modo a explorar o potencial de </a:t>
            </a:r>
            <a:r>
              <a:rPr lang="es-ES" sz="1900" dirty="0" err="1">
                <a:latin typeface="Arial Nova Light" panose="020B0304020202020204" pitchFamily="34" charset="0"/>
              </a:rPr>
              <a:t>crescimento</a:t>
            </a:r>
            <a:r>
              <a:rPr lang="es-ES" sz="1900" dirty="0">
                <a:latin typeface="Arial Nova Light" panose="020B0304020202020204" pitchFamily="34" charset="0"/>
              </a:rPr>
              <a:t> da </a:t>
            </a:r>
            <a:r>
              <a:rPr lang="es-ES" sz="1900" dirty="0" err="1">
                <a:latin typeface="Arial Nova Light" panose="020B0304020202020204" pitchFamily="34" charset="0"/>
              </a:rPr>
              <a:t>economia</a:t>
            </a:r>
            <a:endParaRPr lang="pt-PT" sz="1900" dirty="0">
              <a:latin typeface="Arial Nova Light" panose="020B03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2802E5-F2A0-4540-A733-128292809BF4}"/>
              </a:ext>
            </a:extLst>
          </p:cNvPr>
          <p:cNvSpPr txBox="1"/>
          <p:nvPr/>
        </p:nvSpPr>
        <p:spPr>
          <a:xfrm>
            <a:off x="1459894" y="2942472"/>
            <a:ext cx="7684106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1900" dirty="0">
                <a:latin typeface="Arial Nova Light" panose="020B0304020202020204" pitchFamily="34" charset="0"/>
              </a:rPr>
              <a:t>Áreas de </a:t>
            </a:r>
            <a:r>
              <a:rPr lang="es-ES" sz="1900" dirty="0" err="1">
                <a:latin typeface="Arial Nova Light" panose="020B0304020202020204" pitchFamily="34" charset="0"/>
              </a:rPr>
              <a:t>concentração</a:t>
            </a:r>
            <a:r>
              <a:rPr lang="es-ES" sz="1900" dirty="0">
                <a:latin typeface="Arial Nova Light" panose="020B0304020202020204" pitchFamily="34" charset="0"/>
              </a:rPr>
              <a:t>: </a:t>
            </a:r>
            <a:r>
              <a:rPr lang="es-ES" sz="1900" dirty="0" err="1">
                <a:latin typeface="Arial Nova Light" panose="020B0304020202020204" pitchFamily="34" charset="0"/>
              </a:rPr>
              <a:t>gestão</a:t>
            </a:r>
            <a:r>
              <a:rPr lang="es-ES" sz="1900" dirty="0">
                <a:latin typeface="Arial Nova Light" panose="020B0304020202020204" pitchFamily="34" charset="0"/>
              </a:rPr>
              <a:t> pública, sistema </a:t>
            </a:r>
            <a:r>
              <a:rPr lang="es-ES" sz="1900" dirty="0" err="1">
                <a:latin typeface="Arial Nova Light" panose="020B0304020202020204" pitchFamily="34" charset="0"/>
              </a:rPr>
              <a:t>financeiro</a:t>
            </a:r>
            <a:r>
              <a:rPr lang="es-ES" sz="1900" dirty="0">
                <a:latin typeface="Arial Nova Light" panose="020B0304020202020204" pitchFamily="34" charset="0"/>
              </a:rPr>
              <a:t>, mercado de </a:t>
            </a:r>
            <a:r>
              <a:rPr lang="es-ES" sz="1900" dirty="0" err="1">
                <a:latin typeface="Arial Nova Light" panose="020B0304020202020204" pitchFamily="34" charset="0"/>
              </a:rPr>
              <a:t>trabalho</a:t>
            </a:r>
            <a:r>
              <a:rPr lang="es-ES" sz="1900" dirty="0">
                <a:latin typeface="Arial Nova Light" panose="020B0304020202020204" pitchFamily="34" charset="0"/>
              </a:rPr>
              <a:t>, </a:t>
            </a:r>
            <a:r>
              <a:rPr lang="es-ES" sz="1900" dirty="0" err="1">
                <a:latin typeface="Arial Nova Light" panose="020B0304020202020204" pitchFamily="34" charset="0"/>
              </a:rPr>
              <a:t>competitividade</a:t>
            </a:r>
            <a:r>
              <a:rPr lang="es-ES" sz="1900" dirty="0">
                <a:latin typeface="Arial Nova Light" panose="020B0304020202020204" pitchFamily="34" charset="0"/>
              </a:rPr>
              <a:t> empresarial, </a:t>
            </a:r>
            <a:r>
              <a:rPr lang="es-ES" sz="1900" dirty="0" err="1">
                <a:latin typeface="Arial Nova Light" panose="020B0304020202020204" pitchFamily="34" charset="0"/>
              </a:rPr>
              <a:t>protecção</a:t>
            </a:r>
            <a:r>
              <a:rPr lang="es-ES" sz="1900" dirty="0">
                <a:latin typeface="Arial Nova Light" panose="020B0304020202020204" pitchFamily="34" charset="0"/>
              </a:rPr>
              <a:t> social, </a:t>
            </a:r>
            <a:r>
              <a:rPr lang="es-ES" sz="1900" dirty="0" err="1">
                <a:latin typeface="Arial Nova Light" panose="020B0304020202020204" pitchFamily="34" charset="0"/>
              </a:rPr>
              <a:t>saúde</a:t>
            </a:r>
            <a:r>
              <a:rPr lang="es-ES" sz="1900" dirty="0">
                <a:latin typeface="Arial Nova Light" panose="020B0304020202020204" pitchFamily="34" charset="0"/>
              </a:rPr>
              <a:t>, </a:t>
            </a:r>
            <a:r>
              <a:rPr lang="es-ES" sz="1900" b="1" dirty="0" err="1">
                <a:latin typeface="Arial Nova Light" panose="020B0304020202020204" pitchFamily="34" charset="0"/>
              </a:rPr>
              <a:t>desenvolvimento</a:t>
            </a:r>
            <a:r>
              <a:rPr lang="es-ES" sz="1900" b="1" dirty="0">
                <a:latin typeface="Arial Nova Light" panose="020B0304020202020204" pitchFamily="34" charset="0"/>
              </a:rPr>
              <a:t> urbano, </a:t>
            </a:r>
            <a:r>
              <a:rPr lang="es-ES" sz="1900" b="1" dirty="0" err="1">
                <a:latin typeface="Arial Nova Light" panose="020B0304020202020204" pitchFamily="34" charset="0"/>
              </a:rPr>
              <a:t>desenvolvimento</a:t>
            </a:r>
            <a:r>
              <a:rPr lang="es-ES" sz="1900" b="1" dirty="0">
                <a:latin typeface="Arial Nova Light" panose="020B0304020202020204" pitchFamily="34" charset="0"/>
              </a:rPr>
              <a:t> rural e </a:t>
            </a:r>
            <a:r>
              <a:rPr lang="es-ES" sz="1900" b="1" dirty="0" err="1">
                <a:latin typeface="Arial Nova Light" panose="020B0304020202020204" pitchFamily="34" charset="0"/>
              </a:rPr>
              <a:t>alterações</a:t>
            </a:r>
            <a:r>
              <a:rPr lang="es-ES" sz="1900" b="1" dirty="0">
                <a:latin typeface="Arial Nova Light" panose="020B0304020202020204" pitchFamily="34" charset="0"/>
              </a:rPr>
              <a:t> climáticas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6DDB228-5AAF-4EA5-81AA-05C5BC9B1DBD}"/>
              </a:ext>
            </a:extLst>
          </p:cNvPr>
          <p:cNvSpPr txBox="1"/>
          <p:nvPr/>
        </p:nvSpPr>
        <p:spPr>
          <a:xfrm>
            <a:off x="1466511" y="5656813"/>
            <a:ext cx="7535427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1900" b="1" dirty="0">
                <a:latin typeface="Arial Nova Light" panose="020B0304020202020204" pitchFamily="34" charset="0"/>
              </a:rPr>
              <a:t>2 </a:t>
            </a:r>
            <a:r>
              <a:rPr lang="es-ES" sz="1900" dirty="0" err="1">
                <a:latin typeface="Arial Nova Light" panose="020B0304020202020204" pitchFamily="34" charset="0"/>
              </a:rPr>
              <a:t>projetos</a:t>
            </a:r>
            <a:r>
              <a:rPr lang="es-ES" sz="1900" b="1" dirty="0">
                <a:latin typeface="Arial Nova Light" panose="020B0304020202020204" pitchFamily="34" charset="0"/>
              </a:rPr>
              <a:t> em </a:t>
            </a:r>
            <a:r>
              <a:rPr lang="es-ES" sz="1900" b="1" dirty="0" err="1">
                <a:latin typeface="Arial Nova Light" panose="020B0304020202020204" pitchFamily="34" charset="0"/>
              </a:rPr>
              <a:t>preparação</a:t>
            </a:r>
            <a:r>
              <a:rPr lang="es-ES" sz="1900" b="1" dirty="0">
                <a:latin typeface="Arial Nova Light" panose="020B0304020202020204" pitchFamily="34" charset="0"/>
              </a:rPr>
              <a:t> </a:t>
            </a:r>
            <a:r>
              <a:rPr lang="es-ES" sz="1900" dirty="0">
                <a:latin typeface="Arial Nova Light" panose="020B0304020202020204" pitchFamily="34" charset="0"/>
              </a:rPr>
              <a:t>– no montante de 1.220 MUSD -</a:t>
            </a:r>
            <a:r>
              <a:rPr lang="es-ES" sz="1900" b="1" dirty="0">
                <a:latin typeface="Arial Nova Light" panose="020B0304020202020204" pitchFamily="34" charset="0"/>
              </a:rPr>
              <a:t> e</a:t>
            </a:r>
            <a:r>
              <a:rPr lang="es-ES" sz="1900" dirty="0">
                <a:latin typeface="Arial Nova Light" panose="020B0304020202020204" pitchFamily="34" charset="0"/>
              </a:rPr>
              <a:t> </a:t>
            </a:r>
            <a:r>
              <a:rPr lang="es-ES" sz="1900" b="1" dirty="0">
                <a:latin typeface="Arial Nova Light" panose="020B0304020202020204" pitchFamily="34" charset="0"/>
              </a:rPr>
              <a:t>41 </a:t>
            </a:r>
            <a:r>
              <a:rPr lang="es-ES" sz="1900" b="1" dirty="0" err="1">
                <a:latin typeface="Arial Nova Light" panose="020B0304020202020204" pitchFamily="34" charset="0"/>
              </a:rPr>
              <a:t>aprovados</a:t>
            </a:r>
            <a:r>
              <a:rPr lang="es-ES" sz="1900" dirty="0">
                <a:latin typeface="Arial Nova Light" panose="020B0304020202020204" pitchFamily="34" charset="0"/>
              </a:rPr>
              <a:t> </a:t>
            </a:r>
            <a:endParaRPr lang="es-ES" sz="1900" b="1" dirty="0">
              <a:latin typeface="Arial Nova Light" panose="020B03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BF05331-4FE3-453C-AC45-52530A314EDC}"/>
              </a:ext>
            </a:extLst>
          </p:cNvPr>
          <p:cNvSpPr txBox="1"/>
          <p:nvPr/>
        </p:nvSpPr>
        <p:spPr>
          <a:xfrm>
            <a:off x="1485213" y="4245630"/>
            <a:ext cx="7684106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1900" b="1" dirty="0">
                <a:latin typeface="Arial Nova Light" panose="020B0304020202020204" pitchFamily="34" charset="0"/>
              </a:rPr>
              <a:t>112 </a:t>
            </a:r>
            <a:r>
              <a:rPr lang="es-ES" sz="1900" dirty="0" err="1">
                <a:latin typeface="Arial Nova Light" panose="020B0304020202020204" pitchFamily="34" charset="0"/>
              </a:rPr>
              <a:t>projetos</a:t>
            </a:r>
            <a:r>
              <a:rPr lang="es-ES" sz="1900" dirty="0">
                <a:latin typeface="Arial Nova Light" panose="020B0304020202020204" pitchFamily="34" charset="0"/>
              </a:rPr>
              <a:t> em </a:t>
            </a:r>
            <a:r>
              <a:rPr lang="es-ES" sz="1900" dirty="0" err="1">
                <a:latin typeface="Arial Nova Light" panose="020B0304020202020204" pitchFamily="34" charset="0"/>
              </a:rPr>
              <a:t>carteira</a:t>
            </a:r>
            <a:r>
              <a:rPr lang="es-ES" sz="1900" dirty="0">
                <a:latin typeface="Arial Nova Light" panose="020B0304020202020204" pitchFamily="34" charset="0"/>
              </a:rPr>
              <a:t> em diversas áreas - </a:t>
            </a:r>
            <a:r>
              <a:rPr lang="es-ES" sz="1900" b="1" dirty="0">
                <a:latin typeface="Arial Nova Light" panose="020B0304020202020204" pitchFamily="34" charset="0"/>
              </a:rPr>
              <a:t>investimento social, </a:t>
            </a:r>
            <a:r>
              <a:rPr lang="es-ES" sz="1900" b="1" dirty="0" err="1">
                <a:latin typeface="Arial Nova Light" panose="020B0304020202020204" pitchFamily="34" charset="0"/>
              </a:rPr>
              <a:t>desatres</a:t>
            </a:r>
            <a:r>
              <a:rPr lang="es-ES" sz="1900" b="1" dirty="0">
                <a:latin typeface="Arial Nova Light" panose="020B0304020202020204" pitchFamily="34" charset="0"/>
              </a:rPr>
              <a:t> </a:t>
            </a:r>
            <a:r>
              <a:rPr lang="es-ES" sz="1900" b="1" dirty="0" err="1">
                <a:latin typeface="Arial Nova Light" panose="020B0304020202020204" pitchFamily="34" charset="0"/>
              </a:rPr>
              <a:t>ambientais</a:t>
            </a:r>
            <a:r>
              <a:rPr lang="es-ES" sz="1900" b="1" dirty="0">
                <a:latin typeface="Arial Nova Light" panose="020B0304020202020204" pitchFamily="34" charset="0"/>
              </a:rPr>
              <a:t> e </a:t>
            </a:r>
            <a:r>
              <a:rPr lang="es-ES" sz="1900" b="1" dirty="0" err="1">
                <a:latin typeface="Arial Nova Light" panose="020B0304020202020204" pitchFamily="34" charset="0"/>
              </a:rPr>
              <a:t>naturais</a:t>
            </a:r>
            <a:r>
              <a:rPr lang="es-ES" sz="1900" b="1" dirty="0">
                <a:latin typeface="Arial Nova Light" panose="020B0304020202020204" pitchFamily="34" charset="0"/>
              </a:rPr>
              <a:t>, mercados </a:t>
            </a:r>
            <a:r>
              <a:rPr lang="es-ES" sz="1900" b="1" dirty="0" err="1">
                <a:latin typeface="Arial Nova Light" panose="020B0304020202020204" pitchFamily="34" charset="0"/>
              </a:rPr>
              <a:t>financeiros</a:t>
            </a:r>
            <a:r>
              <a:rPr lang="es-ES" sz="1900" b="1" dirty="0">
                <a:latin typeface="Arial Nova Light" panose="020B0304020202020204" pitchFamily="34" charset="0"/>
              </a:rPr>
              <a:t>, reforma e </a:t>
            </a:r>
            <a:r>
              <a:rPr lang="es-ES" sz="1900" b="1" dirty="0" err="1">
                <a:latin typeface="Arial Nova Light" panose="020B0304020202020204" pitchFamily="34" charset="0"/>
              </a:rPr>
              <a:t>modernização</a:t>
            </a:r>
            <a:r>
              <a:rPr lang="es-ES" sz="1900" b="1" dirty="0">
                <a:latin typeface="Arial Nova Light" panose="020B0304020202020204" pitchFamily="34" charset="0"/>
              </a:rPr>
              <a:t> do Estado, agua e </a:t>
            </a:r>
            <a:r>
              <a:rPr lang="es-ES" sz="1900" b="1" dirty="0" err="1">
                <a:latin typeface="Arial Nova Light" panose="020B0304020202020204" pitchFamily="34" charset="0"/>
              </a:rPr>
              <a:t>saneamento</a:t>
            </a:r>
            <a:r>
              <a:rPr lang="es-ES" sz="1900" b="1" dirty="0">
                <a:latin typeface="Arial Nova Light" panose="020B0304020202020204" pitchFamily="34" charset="0"/>
              </a:rPr>
              <a:t>, agricultura e </a:t>
            </a:r>
            <a:r>
              <a:rPr lang="es-ES" sz="1900" b="1" dirty="0" err="1">
                <a:latin typeface="Arial Nova Light" panose="020B0304020202020204" pitchFamily="34" charset="0"/>
              </a:rPr>
              <a:t>desenvolvimento</a:t>
            </a:r>
            <a:r>
              <a:rPr lang="es-ES" sz="1900" b="1" dirty="0">
                <a:latin typeface="Arial Nova Light" panose="020B0304020202020204" pitchFamily="34" charset="0"/>
              </a:rPr>
              <a:t> rural, </a:t>
            </a:r>
            <a:r>
              <a:rPr lang="es-ES" sz="1900" b="1" dirty="0" err="1">
                <a:latin typeface="Arial Nova Light" panose="020B0304020202020204" pitchFamily="34" charset="0"/>
              </a:rPr>
              <a:t>educação</a:t>
            </a:r>
            <a:r>
              <a:rPr lang="es-ES" sz="1900" b="1" dirty="0">
                <a:latin typeface="Arial Nova Light" panose="020B0304020202020204" pitchFamily="34" charset="0"/>
              </a:rPr>
              <a:t> e </a:t>
            </a:r>
            <a:r>
              <a:rPr lang="es-ES" sz="1900" b="1" dirty="0" err="1">
                <a:latin typeface="Arial Nova Light" panose="020B0304020202020204" pitchFamily="34" charset="0"/>
              </a:rPr>
              <a:t>energia</a:t>
            </a:r>
            <a:r>
              <a:rPr lang="es-ES" sz="1900" b="1" dirty="0">
                <a:latin typeface="Arial Nova Light" panose="020B0304020202020204" pitchFamily="34" charset="0"/>
              </a:rPr>
              <a:t> - </a:t>
            </a:r>
            <a:r>
              <a:rPr lang="es-ES" sz="1900" dirty="0">
                <a:latin typeface="Arial Nova Light" panose="020B0304020202020204" pitchFamily="34" charset="0"/>
              </a:rPr>
              <a:t>totalizando</a:t>
            </a:r>
            <a:r>
              <a:rPr lang="es-ES" sz="1900" b="1" dirty="0">
                <a:latin typeface="Arial Nova Light" panose="020B0304020202020204" pitchFamily="34" charset="0"/>
              </a:rPr>
              <a:t> 3.330 MUSD</a:t>
            </a:r>
          </a:p>
        </p:txBody>
      </p:sp>
    </p:spTree>
    <p:extLst>
      <p:ext uri="{BB962C8B-B14F-4D97-AF65-F5344CB8AC3E}">
        <p14:creationId xmlns:p14="http://schemas.microsoft.com/office/powerpoint/2010/main" val="6729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B33406D5-C0A7-41DB-BBBF-9BC87CBCF119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3EE7669-7E4F-4FC3-B04F-B026C55B9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A1A1173-85A9-46F8-B1D3-9FB0A8058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FC5D791-CD23-4EF0-8F8C-28403A70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05F8C32-FF66-42C5-825E-19C321787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E80C005-04D3-4D00-B8AA-BE96EB567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FD024D7-3066-4701-BE66-640D6D31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9433860-1315-47B4-AF0C-5B4673195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366A7D8-145B-4F37-9537-31E5B16D4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61D89E0-55FA-47E3-8F19-ECB8B5A0E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E603C082-370B-4E5C-AD09-118C5B531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3B0B4F8C-1EDB-409D-84E0-ED149FEAE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8D08963B-47E8-4593-8BF0-6B818D041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D6B6A36F-BF0E-497F-AEDC-029364FD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0968DBFB-7A08-4504-8902-3E2E2FA43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B9094D1-AC2C-4155-AE67-84C0D8198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E8A4692D-495D-47D0-BA96-F7533C93F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1350073E-9A7F-4F08-ACCF-2395886D7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03F26E98-A6A1-4DB4-83F9-6FBBE0890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8D0A12B-5998-4E53-AD9A-5CD5FF309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6E56CA29-B5F4-4718-AB1F-26C99C05D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E0AF2E2B-3104-423F-85CC-0C41F35EA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CC207786-01BF-440C-9594-78F4EB18F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916BBC79-8DCE-4626-B14E-F721DB9D0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B52036A-0540-4BEF-B013-1C72250C0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EF59B541-5827-42CF-8600-5F6BB054E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DE1075F0-2AB4-4388-878F-4CF7C3161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D3CBC146-1330-4212-BCFA-847D4AEA8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CED24F6E-7825-4073-869B-252958409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E8C180B2-C4E5-4EF9-BCDD-9E1B2E4F1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161D3E7B-AF12-4A23-9BE7-E16B1705C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BDF1CC7B-9549-4B5D-BD9A-ECC3D53CA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B226CC21-1D1E-4CDD-B62A-590E8D344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4FB85D83-6D93-4978-AF08-442B20A19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C2722279-9895-4CC6-A476-F2CA17AA3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9ED3222-827B-4952-BB4B-68156AC8B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marL="263525"/>
            <a:r>
              <a:rPr lang="pt-PT" sz="2000" dirty="0">
                <a:latin typeface="Arial Nova Light" panose="020B0304020202020204" pitchFamily="34" charset="0"/>
              </a:rPr>
              <a:t>Oportunidades para Empresas do setor da Consultoria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6B0336-81E1-49CA-9F7F-FA9666DFC647}"/>
              </a:ext>
            </a:extLst>
          </p:cNvPr>
          <p:cNvSpPr txBox="1"/>
          <p:nvPr/>
        </p:nvSpPr>
        <p:spPr>
          <a:xfrm>
            <a:off x="1126740" y="1158852"/>
            <a:ext cx="673753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Financiamento internacional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1C13743-7D54-4635-8315-E97559520117}"/>
              </a:ext>
            </a:extLst>
          </p:cNvPr>
          <p:cNvSpPr txBox="1"/>
          <p:nvPr/>
        </p:nvSpPr>
        <p:spPr>
          <a:xfrm>
            <a:off x="1459894" y="1903829"/>
            <a:ext cx="7379306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1900" dirty="0" err="1">
                <a:latin typeface="Arial Nova Light" panose="020B0304020202020204" pitchFamily="34" charset="0"/>
              </a:rPr>
              <a:t>Estratégia</a:t>
            </a:r>
            <a:r>
              <a:rPr lang="es-ES" sz="1900" dirty="0">
                <a:latin typeface="Arial Nova Light" panose="020B0304020202020204" pitchFamily="34" charset="0"/>
              </a:rPr>
              <a:t> 2014-2019, orientada para eliminar a pobreza extrema e promover </a:t>
            </a:r>
            <a:r>
              <a:rPr lang="es-ES" sz="1900" dirty="0" err="1">
                <a:latin typeface="Arial Nova Light" panose="020B0304020202020204" pitchFamily="34" charset="0"/>
              </a:rPr>
              <a:t>uma</a:t>
            </a:r>
            <a:r>
              <a:rPr lang="es-ES" sz="1900" dirty="0">
                <a:latin typeface="Arial Nova Light" panose="020B0304020202020204" pitchFamily="34" charset="0"/>
              </a:rPr>
              <a:t> </a:t>
            </a:r>
            <a:r>
              <a:rPr lang="es-ES" sz="1900" dirty="0" err="1">
                <a:latin typeface="Arial Nova Light" panose="020B0304020202020204" pitchFamily="34" charset="0"/>
              </a:rPr>
              <a:t>prosperidade</a:t>
            </a:r>
            <a:r>
              <a:rPr lang="es-ES" sz="1900" dirty="0">
                <a:latin typeface="Arial Nova Light" panose="020B0304020202020204" pitchFamily="34" charset="0"/>
              </a:rPr>
              <a:t> </a:t>
            </a:r>
            <a:r>
              <a:rPr lang="es-ES" sz="1900" dirty="0" err="1">
                <a:latin typeface="Arial Nova Light" panose="020B0304020202020204" pitchFamily="34" charset="0"/>
              </a:rPr>
              <a:t>partilhada</a:t>
            </a:r>
            <a:endParaRPr lang="pt-PT" sz="1900" dirty="0">
              <a:latin typeface="Arial Nova Light" panose="020B03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1B85A7-DAC9-43B1-A848-554E6093F7DB}"/>
              </a:ext>
            </a:extLst>
          </p:cNvPr>
          <p:cNvSpPr txBox="1"/>
          <p:nvPr/>
        </p:nvSpPr>
        <p:spPr>
          <a:xfrm>
            <a:off x="1459894" y="2740338"/>
            <a:ext cx="7379306" cy="15542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1900" dirty="0">
                <a:latin typeface="Arial Nova Light" panose="020B0304020202020204" pitchFamily="34" charset="0"/>
              </a:rPr>
              <a:t>Áreas de </a:t>
            </a:r>
            <a:r>
              <a:rPr lang="es-ES" sz="1900" dirty="0" err="1">
                <a:latin typeface="Arial Nova Light" panose="020B0304020202020204" pitchFamily="34" charset="0"/>
              </a:rPr>
              <a:t>concentração</a:t>
            </a:r>
            <a:r>
              <a:rPr lang="es-ES" sz="1900" dirty="0">
                <a:latin typeface="Arial Nova Light" panose="020B0304020202020204" pitchFamily="34" charset="0"/>
              </a:rPr>
              <a:t>: </a:t>
            </a:r>
            <a:r>
              <a:rPr lang="es-ES" sz="1900" dirty="0" err="1">
                <a:latin typeface="Arial Nova Light" panose="020B0304020202020204" pitchFamily="34" charset="0"/>
              </a:rPr>
              <a:t>melhoria</a:t>
            </a:r>
            <a:r>
              <a:rPr lang="es-ES" sz="1900" dirty="0">
                <a:latin typeface="Arial Nova Light" panose="020B0304020202020204" pitchFamily="34" charset="0"/>
              </a:rPr>
              <a:t> da </a:t>
            </a:r>
            <a:r>
              <a:rPr lang="es-ES" sz="1900" dirty="0" err="1">
                <a:latin typeface="Arial Nova Light" panose="020B0304020202020204" pitchFamily="34" charset="0"/>
              </a:rPr>
              <a:t>produtividade</a:t>
            </a:r>
            <a:r>
              <a:rPr lang="es-ES" sz="1900" dirty="0">
                <a:latin typeface="Arial Nova Light" panose="020B0304020202020204" pitchFamily="34" charset="0"/>
              </a:rPr>
              <a:t>, aumento da </a:t>
            </a:r>
            <a:r>
              <a:rPr lang="es-ES" sz="1900" dirty="0" err="1">
                <a:latin typeface="Arial Nova Light" panose="020B0304020202020204" pitchFamily="34" charset="0"/>
              </a:rPr>
              <a:t>prosperidade</a:t>
            </a:r>
            <a:r>
              <a:rPr lang="es-ES" sz="1900" dirty="0">
                <a:latin typeface="Arial Nova Light" panose="020B0304020202020204" pitchFamily="34" charset="0"/>
              </a:rPr>
              <a:t> social, </a:t>
            </a:r>
            <a:r>
              <a:rPr lang="es-ES" sz="1900" dirty="0" err="1">
                <a:latin typeface="Arial Nova Light" panose="020B0304020202020204" pitchFamily="34" charset="0"/>
              </a:rPr>
              <a:t>reforço</a:t>
            </a:r>
            <a:r>
              <a:rPr lang="es-ES" sz="1900" dirty="0">
                <a:latin typeface="Arial Nova Light" panose="020B0304020202020204" pitchFamily="34" charset="0"/>
              </a:rPr>
              <a:t> das </a:t>
            </a:r>
            <a:r>
              <a:rPr lang="es-ES" sz="1900" dirty="0" err="1">
                <a:latin typeface="Arial Nova Light" panose="020B0304020202020204" pitchFamily="34" charset="0"/>
              </a:rPr>
              <a:t>finanças</a:t>
            </a:r>
            <a:r>
              <a:rPr lang="es-ES" sz="1900" dirty="0">
                <a:latin typeface="Arial Nova Light" panose="020B0304020202020204" pitchFamily="34" charset="0"/>
              </a:rPr>
              <a:t> públicas e da </a:t>
            </a:r>
            <a:r>
              <a:rPr lang="es-ES" sz="1900" dirty="0" err="1">
                <a:latin typeface="Arial Nova Light" panose="020B0304020202020204" pitchFamily="34" charset="0"/>
              </a:rPr>
              <a:t>eficiência</a:t>
            </a:r>
            <a:r>
              <a:rPr lang="es-ES" sz="1900" dirty="0">
                <a:latin typeface="Arial Nova Light" panose="020B0304020202020204" pitchFamily="34" charset="0"/>
              </a:rPr>
              <a:t> do </a:t>
            </a:r>
            <a:r>
              <a:rPr lang="es-ES" sz="1900" dirty="0" err="1">
                <a:latin typeface="Arial Nova Light" panose="020B0304020202020204" pitchFamily="34" charset="0"/>
              </a:rPr>
              <a:t>governo</a:t>
            </a:r>
            <a:r>
              <a:rPr lang="es-ES" sz="1900" dirty="0">
                <a:latin typeface="Arial Nova Light" panose="020B0304020202020204" pitchFamily="34" charset="0"/>
              </a:rPr>
              <a:t>, </a:t>
            </a:r>
            <a:r>
              <a:rPr lang="es-ES" sz="1900" dirty="0" err="1">
                <a:latin typeface="Arial Nova Light" panose="020B0304020202020204" pitchFamily="34" charset="0"/>
              </a:rPr>
              <a:t>promoção</a:t>
            </a:r>
            <a:r>
              <a:rPr lang="es-ES" sz="1900" dirty="0">
                <a:latin typeface="Arial Nova Light" panose="020B0304020202020204" pitchFamily="34" charset="0"/>
              </a:rPr>
              <a:t> do </a:t>
            </a:r>
            <a:r>
              <a:rPr lang="es-ES" sz="1900" dirty="0" err="1">
                <a:latin typeface="Arial Nova Light" panose="020B0304020202020204" pitchFamily="34" charset="0"/>
              </a:rPr>
              <a:t>crescimento</a:t>
            </a:r>
            <a:r>
              <a:rPr lang="es-ES" sz="1900" dirty="0">
                <a:latin typeface="Arial Nova Light" panose="020B0304020202020204" pitchFamily="34" charset="0"/>
              </a:rPr>
              <a:t> verde e inclusivo (onde se </a:t>
            </a:r>
            <a:r>
              <a:rPr lang="es-ES" sz="1900" dirty="0" err="1">
                <a:latin typeface="Arial Nova Light" panose="020B0304020202020204" pitchFamily="34" charset="0"/>
              </a:rPr>
              <a:t>incluem</a:t>
            </a:r>
            <a:r>
              <a:rPr lang="es-ES" sz="1900" dirty="0">
                <a:latin typeface="Arial Nova Light" panose="020B0304020202020204" pitchFamily="34" charset="0"/>
              </a:rPr>
              <a:t> </a:t>
            </a:r>
            <a:r>
              <a:rPr lang="es-ES" sz="1900" dirty="0" err="1">
                <a:latin typeface="Arial Nova Light" panose="020B0304020202020204" pitchFamily="34" charset="0"/>
              </a:rPr>
              <a:t>projetos</a:t>
            </a:r>
            <a:r>
              <a:rPr lang="es-ES" sz="1900" dirty="0">
                <a:latin typeface="Arial Nova Light" panose="020B0304020202020204" pitchFamily="34" charset="0"/>
              </a:rPr>
              <a:t> nos </a:t>
            </a:r>
            <a:r>
              <a:rPr lang="es-ES" sz="1900" dirty="0" err="1">
                <a:latin typeface="Arial Nova Light" panose="020B0304020202020204" pitchFamily="34" charset="0"/>
              </a:rPr>
              <a:t>setores</a:t>
            </a:r>
            <a:r>
              <a:rPr lang="es-ES" sz="1900" dirty="0">
                <a:latin typeface="Arial Nova Light" panose="020B0304020202020204" pitchFamily="34" charset="0"/>
              </a:rPr>
              <a:t> da </a:t>
            </a:r>
            <a:r>
              <a:rPr lang="es-ES" sz="1900" b="1" dirty="0" err="1">
                <a:latin typeface="Arial Nova Light" panose="020B0304020202020204" pitchFamily="34" charset="0"/>
              </a:rPr>
              <a:t>energia</a:t>
            </a:r>
            <a:r>
              <a:rPr lang="es-ES" sz="1900" b="1" dirty="0">
                <a:latin typeface="Arial Nova Light" panose="020B0304020202020204" pitchFamily="34" charset="0"/>
              </a:rPr>
              <a:t>, ambiente, </a:t>
            </a:r>
            <a:r>
              <a:rPr lang="es-ES" sz="1900" b="1" dirty="0" err="1">
                <a:latin typeface="Arial Nova Light" panose="020B0304020202020204" pitchFamily="34" charset="0"/>
              </a:rPr>
              <a:t>água</a:t>
            </a:r>
            <a:r>
              <a:rPr lang="es-ES" sz="1900" b="1" dirty="0">
                <a:latin typeface="Arial Nova Light" panose="020B0304020202020204" pitchFamily="34" charset="0"/>
              </a:rPr>
              <a:t>, agricultura e transportes</a:t>
            </a:r>
            <a:r>
              <a:rPr lang="es-ES" sz="1900" dirty="0">
                <a:latin typeface="Arial Nova Light" panose="020B0304020202020204" pitchFamily="34" charset="0"/>
              </a:rPr>
              <a:t>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8686B5D-A0D2-4249-95EE-789046227C5C}"/>
              </a:ext>
            </a:extLst>
          </p:cNvPr>
          <p:cNvSpPr txBox="1"/>
          <p:nvPr/>
        </p:nvSpPr>
        <p:spPr>
          <a:xfrm>
            <a:off x="1459894" y="5358075"/>
            <a:ext cx="8066878" cy="384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1900" b="1" dirty="0">
                <a:latin typeface="Arial Nova Light" panose="020B0304020202020204" pitchFamily="34" charset="0"/>
              </a:rPr>
              <a:t>10 </a:t>
            </a:r>
            <a:r>
              <a:rPr lang="es-ES" sz="1900" dirty="0" err="1">
                <a:latin typeface="Arial Nova Light" panose="020B0304020202020204" pitchFamily="34" charset="0"/>
              </a:rPr>
              <a:t>projetos</a:t>
            </a:r>
            <a:r>
              <a:rPr lang="es-ES" sz="1900" b="1" dirty="0">
                <a:latin typeface="Arial Nova Light" panose="020B0304020202020204" pitchFamily="34" charset="0"/>
              </a:rPr>
              <a:t> em </a:t>
            </a:r>
            <a:r>
              <a:rPr lang="es-ES" sz="1900" b="1" dirty="0" err="1">
                <a:latin typeface="Arial Nova Light" panose="020B0304020202020204" pitchFamily="34" charset="0"/>
              </a:rPr>
              <a:t>preparação</a:t>
            </a:r>
            <a:r>
              <a:rPr lang="es-ES" sz="1900" dirty="0">
                <a:latin typeface="Arial Nova Light" panose="020B0304020202020204" pitchFamily="34" charset="0"/>
              </a:rPr>
              <a:t>, </a:t>
            </a:r>
            <a:r>
              <a:rPr lang="es-ES" sz="1900" b="1" dirty="0" err="1">
                <a:latin typeface="Arial Nova Light" panose="020B0304020202020204" pitchFamily="34" charset="0"/>
              </a:rPr>
              <a:t>correspondendo</a:t>
            </a:r>
            <a:r>
              <a:rPr lang="es-ES" sz="1900" b="1" dirty="0">
                <a:latin typeface="Arial Nova Light" panose="020B0304020202020204" pitchFamily="34" charset="0"/>
              </a:rPr>
              <a:t> a 1.228  MUSD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665944D-223C-48AB-9354-35B11DEBA43D}"/>
              </a:ext>
            </a:extLst>
          </p:cNvPr>
          <p:cNvSpPr txBox="1"/>
          <p:nvPr/>
        </p:nvSpPr>
        <p:spPr>
          <a:xfrm>
            <a:off x="1468361" y="4522054"/>
            <a:ext cx="7684106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1900" b="1" dirty="0">
                <a:latin typeface="Arial Nova Light" panose="020B0304020202020204" pitchFamily="34" charset="0"/>
              </a:rPr>
              <a:t>18 </a:t>
            </a:r>
            <a:r>
              <a:rPr lang="es-ES" sz="1900" b="1" dirty="0" err="1">
                <a:latin typeface="Arial Nova Light" panose="020B0304020202020204" pitchFamily="34" charset="0"/>
              </a:rPr>
              <a:t>operações</a:t>
            </a:r>
            <a:r>
              <a:rPr lang="es-ES" sz="1900" b="1" dirty="0">
                <a:latin typeface="Arial Nova Light" panose="020B0304020202020204" pitchFamily="34" charset="0"/>
              </a:rPr>
              <a:t> em </a:t>
            </a:r>
            <a:r>
              <a:rPr lang="es-ES" sz="1900" b="1" dirty="0" err="1">
                <a:latin typeface="Arial Nova Light" panose="020B0304020202020204" pitchFamily="34" charset="0"/>
              </a:rPr>
              <a:t>carteira</a:t>
            </a:r>
            <a:r>
              <a:rPr lang="es-ES" sz="1900" b="1" dirty="0">
                <a:latin typeface="Arial Nova Light" panose="020B0304020202020204" pitchFamily="34" charset="0"/>
              </a:rPr>
              <a:t> (BIRD), totalizando 2 mil MUSD </a:t>
            </a:r>
            <a:r>
              <a:rPr lang="es-ES" sz="1900" dirty="0">
                <a:latin typeface="Arial Nova Light" panose="020B0304020202020204" pitchFamily="34" charset="0"/>
              </a:rPr>
              <a:t>em créditos</a:t>
            </a:r>
            <a:r>
              <a:rPr lang="es-ES" sz="1900" b="1" dirty="0">
                <a:latin typeface="Arial Nova Light" panose="020B0304020202020204" pitchFamily="34" charset="0"/>
              </a:rPr>
              <a:t>; 291 MUSD </a:t>
            </a:r>
            <a:r>
              <a:rPr lang="es-ES" sz="1900" dirty="0">
                <a:latin typeface="Arial Nova Light" panose="020B0304020202020204" pitchFamily="34" charset="0"/>
              </a:rPr>
              <a:t>em </a:t>
            </a:r>
            <a:r>
              <a:rPr lang="es-ES" sz="1900" dirty="0" err="1">
                <a:latin typeface="Arial Nova Light" panose="020B0304020202020204" pitchFamily="34" charset="0"/>
              </a:rPr>
              <a:t>subvenções</a:t>
            </a:r>
            <a:r>
              <a:rPr lang="es-ES" sz="1900" dirty="0">
                <a:latin typeface="Arial Nova Light" panose="020B0304020202020204" pitchFamily="34" charset="0"/>
              </a:rPr>
              <a:t> 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9EC7A69A-AD72-4471-A883-1EBE42C33DDE}"/>
              </a:ext>
            </a:extLst>
          </p:cNvPr>
          <p:cNvSpPr txBox="1"/>
          <p:nvPr/>
        </p:nvSpPr>
        <p:spPr>
          <a:xfrm>
            <a:off x="1468361" y="5907518"/>
            <a:ext cx="8066878" cy="384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1900" b="1" dirty="0">
                <a:solidFill>
                  <a:srgbClr val="00B0F0"/>
                </a:solidFill>
                <a:latin typeface="Arial Nova Light" panose="020B0304020202020204" pitchFamily="34" charset="0"/>
              </a:rPr>
              <a:t>! </a:t>
            </a:r>
            <a:r>
              <a:rPr lang="es-ES" sz="1900" b="1" dirty="0" err="1">
                <a:solidFill>
                  <a:srgbClr val="00B0F0"/>
                </a:solidFill>
                <a:latin typeface="Arial Nova Light" panose="020B0304020202020204" pitchFamily="34" charset="0"/>
              </a:rPr>
              <a:t>Serviços</a:t>
            </a:r>
            <a:r>
              <a:rPr lang="es-ES" sz="1900" b="1" dirty="0">
                <a:solidFill>
                  <a:srgbClr val="00B0F0"/>
                </a:solidFill>
                <a:latin typeface="Arial Nova Light" panose="020B0304020202020204" pitchFamily="34" charset="0"/>
              </a:rPr>
              <a:t> &lt; 1 MUSD, </a:t>
            </a:r>
            <a:r>
              <a:rPr lang="es-ES" sz="1900" b="1" dirty="0" err="1">
                <a:solidFill>
                  <a:srgbClr val="00B0F0"/>
                </a:solidFill>
                <a:latin typeface="Arial Nova Light" panose="020B0304020202020204" pitchFamily="34" charset="0"/>
              </a:rPr>
              <a:t>shortlists</a:t>
            </a:r>
            <a:r>
              <a:rPr lang="es-ES" sz="1900" b="1" dirty="0">
                <a:solidFill>
                  <a:srgbClr val="00B0F0"/>
                </a:solidFill>
                <a:latin typeface="Arial Nova Light" panose="020B0304020202020204" pitchFamily="34" charset="0"/>
              </a:rPr>
              <a:t> </a:t>
            </a:r>
            <a:r>
              <a:rPr lang="es-ES" sz="1900" b="1" dirty="0" err="1">
                <a:solidFill>
                  <a:srgbClr val="00B0F0"/>
                </a:solidFill>
                <a:latin typeface="Arial Nova Light" panose="020B0304020202020204" pitchFamily="34" charset="0"/>
              </a:rPr>
              <a:t>só</a:t>
            </a:r>
            <a:r>
              <a:rPr lang="es-ES" sz="1900" b="1" dirty="0">
                <a:solidFill>
                  <a:srgbClr val="00B0F0"/>
                </a:solidFill>
                <a:latin typeface="Arial Nova Light" panose="020B0304020202020204" pitchFamily="34" charset="0"/>
              </a:rPr>
              <a:t> </a:t>
            </a:r>
            <a:r>
              <a:rPr lang="es-ES" sz="1900" b="1" dirty="0" err="1">
                <a:solidFill>
                  <a:srgbClr val="00B0F0"/>
                </a:solidFill>
                <a:latin typeface="Arial Nova Light" panose="020B0304020202020204" pitchFamily="34" charset="0"/>
              </a:rPr>
              <a:t>com</a:t>
            </a:r>
            <a:r>
              <a:rPr lang="es-ES" sz="1900" b="1" dirty="0">
                <a:solidFill>
                  <a:srgbClr val="00B0F0"/>
                </a:solidFill>
                <a:latin typeface="Arial Nova Light" panose="020B0304020202020204" pitchFamily="34" charset="0"/>
              </a:rPr>
              <a:t> empresas </a:t>
            </a:r>
            <a:r>
              <a:rPr lang="es-ES" sz="1900" b="1" dirty="0" err="1">
                <a:solidFill>
                  <a:srgbClr val="00B0F0"/>
                </a:solidFill>
                <a:latin typeface="Arial Nova Light" panose="020B0304020202020204" pitchFamily="34" charset="0"/>
              </a:rPr>
              <a:t>nacionais</a:t>
            </a:r>
            <a:r>
              <a:rPr lang="es-ES" sz="1900" b="1" dirty="0">
                <a:solidFill>
                  <a:srgbClr val="00B0F0"/>
                </a:solidFill>
                <a:latin typeface="Arial Nova Light" panose="020B0304020202020204" pitchFamily="34" charset="0"/>
              </a:rPr>
              <a:t>!</a:t>
            </a:r>
          </a:p>
        </p:txBody>
      </p:sp>
      <p:pic>
        <p:nvPicPr>
          <p:cNvPr id="1026" name="Picture 2" descr="Resultado de imagem para banco mundial bird aid">
            <a:extLst>
              <a:ext uri="{FF2B5EF4-FFF2-40B4-BE49-F238E27FC236}">
                <a16:creationId xmlns:a16="http://schemas.microsoft.com/office/drawing/2014/main" id="{6E299A01-4539-4210-AB8A-5568BD4E9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114" y="983357"/>
            <a:ext cx="3414506" cy="70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B33406D5-C0A7-41DB-BBBF-9BC87CBCF119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3EE7669-7E4F-4FC3-B04F-B026C55B9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A1A1173-85A9-46F8-B1D3-9FB0A8058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FC5D791-CD23-4EF0-8F8C-28403A70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05F8C32-FF66-42C5-825E-19C321787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E80C005-04D3-4D00-B8AA-BE96EB567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FD024D7-3066-4701-BE66-640D6D31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9433860-1315-47B4-AF0C-5B4673195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366A7D8-145B-4F37-9537-31E5B16D4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61D89E0-55FA-47E3-8F19-ECB8B5A0E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E603C082-370B-4E5C-AD09-118C5B531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3B0B4F8C-1EDB-409D-84E0-ED149FEAE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8D08963B-47E8-4593-8BF0-6B818D041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D6B6A36F-BF0E-497F-AEDC-029364FD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0968DBFB-7A08-4504-8902-3E2E2FA43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B9094D1-AC2C-4155-AE67-84C0D8198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E8A4692D-495D-47D0-BA96-F7533C93F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1350073E-9A7F-4F08-ACCF-2395886D7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03F26E98-A6A1-4DB4-83F9-6FBBE0890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8D0A12B-5998-4E53-AD9A-5CD5FF309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6E56CA29-B5F4-4718-AB1F-26C99C05D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E0AF2E2B-3104-423F-85CC-0C41F35EA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CC207786-01BF-440C-9594-78F4EB18F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916BBC79-8DCE-4626-B14E-F721DB9D0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B52036A-0540-4BEF-B013-1C72250C0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EF59B541-5827-42CF-8600-5F6BB054E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DE1075F0-2AB4-4388-878F-4CF7C3161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D3CBC146-1330-4212-BCFA-847D4AEA8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CED24F6E-7825-4073-869B-252958409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E8C180B2-C4E5-4EF9-BCDD-9E1B2E4F1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161D3E7B-AF12-4A23-9BE7-E16B1705C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BDF1CC7B-9549-4B5D-BD9A-ECC3D53CA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B226CC21-1D1E-4CDD-B62A-590E8D344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4FB85D83-6D93-4978-AF08-442B20A19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C2722279-9895-4CC6-A476-F2CA17AA3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9ED3222-827B-4952-BB4B-68156AC8B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marL="263525"/>
            <a:r>
              <a:rPr lang="pt-PT" sz="2000" dirty="0">
                <a:latin typeface="Arial Nova Light" panose="020B0304020202020204" pitchFamily="34" charset="0"/>
              </a:rPr>
              <a:t>Oportunidades para Empresas do setor da Consultoria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6B0336-81E1-49CA-9F7F-FA9666DFC647}"/>
              </a:ext>
            </a:extLst>
          </p:cNvPr>
          <p:cNvSpPr txBox="1"/>
          <p:nvPr/>
        </p:nvSpPr>
        <p:spPr>
          <a:xfrm>
            <a:off x="1126739" y="1158852"/>
            <a:ext cx="7864277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Financiamento internacional (ainda no grupo Banco Mundial)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1C13743-7D54-4635-8315-E97559520117}"/>
              </a:ext>
            </a:extLst>
          </p:cNvPr>
          <p:cNvSpPr txBox="1"/>
          <p:nvPr/>
        </p:nvSpPr>
        <p:spPr>
          <a:xfrm>
            <a:off x="1459894" y="1903829"/>
            <a:ext cx="4296013" cy="21390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1900" dirty="0">
                <a:latin typeface="Arial Nova Light" panose="020B0304020202020204" pitchFamily="34" charset="0"/>
              </a:rPr>
              <a:t>111 </a:t>
            </a:r>
            <a:r>
              <a:rPr lang="es-ES" sz="1900" dirty="0" err="1">
                <a:latin typeface="Arial Nova Light" panose="020B0304020202020204" pitchFamily="34" charset="0"/>
              </a:rPr>
              <a:t>operações</a:t>
            </a:r>
            <a:r>
              <a:rPr lang="es-ES" sz="1900" dirty="0">
                <a:latin typeface="Arial Nova Light" panose="020B0304020202020204" pitchFamily="34" charset="0"/>
              </a:rPr>
              <a:t> em </a:t>
            </a:r>
            <a:r>
              <a:rPr lang="es-ES" sz="1900" dirty="0" err="1">
                <a:latin typeface="Arial Nova Light" panose="020B0304020202020204" pitchFamily="34" charset="0"/>
              </a:rPr>
              <a:t>carteira</a:t>
            </a:r>
            <a:r>
              <a:rPr lang="es-ES" sz="1900" dirty="0">
                <a:latin typeface="Arial Nova Light" panose="020B0304020202020204" pitchFamily="34" charset="0"/>
              </a:rPr>
              <a:t> de </a:t>
            </a:r>
            <a:r>
              <a:rPr lang="es-ES" sz="1900" dirty="0" err="1">
                <a:latin typeface="Arial Nova Light" panose="020B0304020202020204" pitchFamily="34" charset="0"/>
              </a:rPr>
              <a:t>apoio</a:t>
            </a:r>
            <a:r>
              <a:rPr lang="es-ES" sz="1900" dirty="0">
                <a:latin typeface="Arial Nova Light" panose="020B0304020202020204" pitchFamily="34" charset="0"/>
              </a:rPr>
              <a:t> </a:t>
            </a:r>
            <a:r>
              <a:rPr lang="es-ES" sz="1900" dirty="0" err="1">
                <a:latin typeface="Arial Nova Light" panose="020B0304020202020204" pitchFamily="34" charset="0"/>
              </a:rPr>
              <a:t>ao</a:t>
            </a:r>
            <a:r>
              <a:rPr lang="es-ES" sz="1900" dirty="0">
                <a:latin typeface="Arial Nova Light" panose="020B0304020202020204" pitchFamily="34" charset="0"/>
              </a:rPr>
              <a:t> sector privado, equivalentes a 4.160 MUSD – em particular ligadas a </a:t>
            </a:r>
            <a:r>
              <a:rPr lang="es-ES" sz="1900" dirty="0" err="1">
                <a:latin typeface="Arial Nova Light" panose="020B0304020202020204" pitchFamily="34" charset="0"/>
              </a:rPr>
              <a:t>instituições</a:t>
            </a:r>
            <a:r>
              <a:rPr lang="es-ES" sz="1900" dirty="0">
                <a:latin typeface="Arial Nova Light" panose="020B0304020202020204" pitchFamily="34" charset="0"/>
              </a:rPr>
              <a:t> </a:t>
            </a:r>
            <a:r>
              <a:rPr lang="es-ES" sz="1900" dirty="0" err="1">
                <a:latin typeface="Arial Nova Light" panose="020B0304020202020204" pitchFamily="34" charset="0"/>
              </a:rPr>
              <a:t>financeiras</a:t>
            </a:r>
            <a:r>
              <a:rPr lang="es-ES" sz="1900" dirty="0">
                <a:latin typeface="Arial Nova Light" panose="020B0304020202020204" pitchFamily="34" charset="0"/>
              </a:rPr>
              <a:t>, investimentos em </a:t>
            </a:r>
            <a:r>
              <a:rPr lang="es-ES" sz="1900" dirty="0" err="1">
                <a:latin typeface="Arial Nova Light" panose="020B0304020202020204" pitchFamily="34" charset="0"/>
              </a:rPr>
              <a:t>infraestrututras</a:t>
            </a:r>
            <a:r>
              <a:rPr lang="es-ES" sz="1900" dirty="0">
                <a:latin typeface="Arial Nova Light" panose="020B0304020202020204" pitchFamily="34" charset="0"/>
              </a:rPr>
              <a:t>, </a:t>
            </a:r>
            <a:r>
              <a:rPr lang="es-ES" sz="1900" dirty="0" err="1">
                <a:latin typeface="Arial Nova Light" panose="020B0304020202020204" pitchFamily="34" charset="0"/>
              </a:rPr>
              <a:t>agronegócio</a:t>
            </a:r>
            <a:r>
              <a:rPr lang="es-ES" sz="1900" dirty="0">
                <a:latin typeface="Arial Nova Light" panose="020B0304020202020204" pitchFamily="34" charset="0"/>
              </a:rPr>
              <a:t> e florestas - e 1 </a:t>
            </a:r>
            <a:r>
              <a:rPr lang="es-ES" sz="1900" dirty="0" err="1">
                <a:latin typeface="Arial Nova Light" panose="020B0304020202020204" pitchFamily="34" charset="0"/>
              </a:rPr>
              <a:t>projecto</a:t>
            </a:r>
            <a:r>
              <a:rPr lang="es-ES" sz="1900" dirty="0">
                <a:latin typeface="Arial Nova Light" panose="020B0304020202020204" pitchFamily="34" charset="0"/>
              </a:rPr>
              <a:t> de </a:t>
            </a:r>
            <a:r>
              <a:rPr lang="es-ES" sz="1900" dirty="0" err="1">
                <a:latin typeface="Arial Nova Light" panose="020B0304020202020204" pitchFamily="34" charset="0"/>
              </a:rPr>
              <a:t>assessoria</a:t>
            </a:r>
            <a:r>
              <a:rPr lang="es-ES" sz="1900" dirty="0">
                <a:latin typeface="Arial Nova Light" panose="020B0304020202020204" pitchFamily="34" charset="0"/>
              </a:rPr>
              <a:t> (0,375 mil USD)</a:t>
            </a:r>
            <a:endParaRPr lang="pt-PT" sz="1900" dirty="0">
              <a:latin typeface="Arial Nova Light" panose="020B03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665944D-223C-48AB-9354-35B11DEBA43D}"/>
              </a:ext>
            </a:extLst>
          </p:cNvPr>
          <p:cNvSpPr txBox="1"/>
          <p:nvPr/>
        </p:nvSpPr>
        <p:spPr>
          <a:xfrm>
            <a:off x="1432563" y="4893122"/>
            <a:ext cx="4296013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1900" b="1" dirty="0">
                <a:latin typeface="Arial Nova Light" panose="020B0304020202020204" pitchFamily="34" charset="0"/>
              </a:rPr>
              <a:t>1 </a:t>
            </a:r>
            <a:r>
              <a:rPr lang="es-ES" sz="1900" b="1" dirty="0" err="1">
                <a:latin typeface="Arial Nova Light" panose="020B0304020202020204" pitchFamily="34" charset="0"/>
              </a:rPr>
              <a:t>operação</a:t>
            </a:r>
            <a:r>
              <a:rPr lang="es-ES" sz="1900" b="1" dirty="0">
                <a:latin typeface="Arial Nova Light" panose="020B0304020202020204" pitchFamily="34" charset="0"/>
              </a:rPr>
              <a:t> em </a:t>
            </a:r>
            <a:r>
              <a:rPr lang="es-ES" sz="1900" b="1" dirty="0" err="1">
                <a:latin typeface="Arial Nova Light" panose="020B0304020202020204" pitchFamily="34" charset="0"/>
              </a:rPr>
              <a:t>carteira</a:t>
            </a:r>
            <a:r>
              <a:rPr lang="es-ES" sz="1900" b="1" dirty="0">
                <a:latin typeface="Arial Nova Light" panose="020B0304020202020204" pitchFamily="34" charset="0"/>
              </a:rPr>
              <a:t>, </a:t>
            </a:r>
            <a:r>
              <a:rPr lang="es-ES" sz="1900" dirty="0">
                <a:latin typeface="Arial Nova Light" panose="020B0304020202020204" pitchFamily="34" charset="0"/>
              </a:rPr>
              <a:t>para </a:t>
            </a:r>
            <a:r>
              <a:rPr lang="es-ES" sz="1900" dirty="0" err="1">
                <a:latin typeface="Arial Nova Light" panose="020B0304020202020204" pitchFamily="34" charset="0"/>
              </a:rPr>
              <a:t>concessão</a:t>
            </a:r>
            <a:r>
              <a:rPr lang="es-ES" sz="1900" dirty="0">
                <a:latin typeface="Arial Nova Light" panose="020B0304020202020204" pitchFamily="34" charset="0"/>
              </a:rPr>
              <a:t> de seguro de risco político (</a:t>
            </a:r>
            <a:r>
              <a:rPr lang="es-ES" sz="1900" dirty="0" err="1">
                <a:latin typeface="Arial Nova Light" panose="020B0304020202020204" pitchFamily="34" charset="0"/>
              </a:rPr>
              <a:t>projeto</a:t>
            </a:r>
            <a:r>
              <a:rPr lang="es-ES" sz="1900" dirty="0">
                <a:latin typeface="Arial Nova Light" panose="020B0304020202020204" pitchFamily="34" charset="0"/>
              </a:rPr>
              <a:t> no montante de 963 MUSD)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5D66AC-E497-4FF0-8217-FA5A29AD4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46" y="2822859"/>
            <a:ext cx="3615180" cy="586245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97DFC23A-DF56-4AEC-A677-19F4C0E6E6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2002" y="4887297"/>
            <a:ext cx="3751845" cy="70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3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B33406D5-C0A7-41DB-BBBF-9BC87CBCF119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3EE7669-7E4F-4FC3-B04F-B026C55B9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A1A1173-85A9-46F8-B1D3-9FB0A8058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FC5D791-CD23-4EF0-8F8C-28403A70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05F8C32-FF66-42C5-825E-19C321787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E80C005-04D3-4D00-B8AA-BE96EB567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FD024D7-3066-4701-BE66-640D6D31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9433860-1315-47B4-AF0C-5B4673195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366A7D8-145B-4F37-9537-31E5B16D4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61D89E0-55FA-47E3-8F19-ECB8B5A0E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E603C082-370B-4E5C-AD09-118C5B531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3B0B4F8C-1EDB-409D-84E0-ED149FEAE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8D08963B-47E8-4593-8BF0-6B818D041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D6B6A36F-BF0E-497F-AEDC-029364FD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0968DBFB-7A08-4504-8902-3E2E2FA43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B9094D1-AC2C-4155-AE67-84C0D8198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E8A4692D-495D-47D0-BA96-F7533C93F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1350073E-9A7F-4F08-ACCF-2395886D7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03F26E98-A6A1-4DB4-83F9-6FBBE0890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8D0A12B-5998-4E53-AD9A-5CD5FF309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6E56CA29-B5F4-4718-AB1F-26C99C05D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E0AF2E2B-3104-423F-85CC-0C41F35EA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CC207786-01BF-440C-9594-78F4EB18F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916BBC79-8DCE-4626-B14E-F721DB9D0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B52036A-0540-4BEF-B013-1C72250C0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EF59B541-5827-42CF-8600-5F6BB054E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DE1075F0-2AB4-4388-878F-4CF7C3161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D3CBC146-1330-4212-BCFA-847D4AEA8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CED24F6E-7825-4073-869B-252958409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E8C180B2-C4E5-4EF9-BCDD-9E1B2E4F1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161D3E7B-AF12-4A23-9BE7-E16B1705C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BDF1CC7B-9549-4B5D-BD9A-ECC3D53CA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B226CC21-1D1E-4CDD-B62A-590E8D344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4FB85D83-6D93-4978-AF08-442B20A19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C2722279-9895-4CC6-A476-F2CA17AA3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9ED3222-827B-4952-BB4B-68156AC8B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marL="263525"/>
            <a:r>
              <a:rPr lang="pt-PT" sz="2000" dirty="0">
                <a:latin typeface="Arial Nova Light" panose="020B0304020202020204" pitchFamily="34" charset="0"/>
              </a:rPr>
              <a:t>Oportunidades para Empresas do setor da Consultoria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6B0336-81E1-49CA-9F7F-FA9666DFC647}"/>
              </a:ext>
            </a:extLst>
          </p:cNvPr>
          <p:cNvSpPr txBox="1"/>
          <p:nvPr/>
        </p:nvSpPr>
        <p:spPr>
          <a:xfrm>
            <a:off x="1126739" y="1158852"/>
            <a:ext cx="7864277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Financiamento internacional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1C13743-7D54-4635-8315-E97559520117}"/>
              </a:ext>
            </a:extLst>
          </p:cNvPr>
          <p:cNvSpPr txBox="1"/>
          <p:nvPr/>
        </p:nvSpPr>
        <p:spPr>
          <a:xfrm>
            <a:off x="1432875" y="2154030"/>
            <a:ext cx="7531122" cy="969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1900" dirty="0">
                <a:latin typeface="Arial Nova Light" panose="020B0304020202020204" pitchFamily="34" charset="0"/>
              </a:rPr>
              <a:t>13 </a:t>
            </a:r>
            <a:r>
              <a:rPr lang="es-ES" sz="1900" dirty="0" err="1">
                <a:latin typeface="Arial Nova Light" panose="020B0304020202020204" pitchFamily="34" charset="0"/>
              </a:rPr>
              <a:t>operações</a:t>
            </a:r>
            <a:r>
              <a:rPr lang="es-ES" sz="1900" dirty="0">
                <a:latin typeface="Arial Nova Light" panose="020B0304020202020204" pitchFamily="34" charset="0"/>
              </a:rPr>
              <a:t> em </a:t>
            </a:r>
            <a:r>
              <a:rPr lang="es-ES" sz="1900" dirty="0" err="1">
                <a:latin typeface="Arial Nova Light" panose="020B0304020202020204" pitchFamily="34" charset="0"/>
              </a:rPr>
              <a:t>carteira</a:t>
            </a:r>
            <a:r>
              <a:rPr lang="es-ES" sz="1900" dirty="0">
                <a:latin typeface="Arial Nova Light" panose="020B0304020202020204" pitchFamily="34" charset="0"/>
              </a:rPr>
              <a:t> (</a:t>
            </a:r>
            <a:r>
              <a:rPr lang="es-ES" sz="1900" dirty="0" err="1">
                <a:latin typeface="Arial Nova Light" panose="020B0304020202020204" pitchFamily="34" charset="0"/>
              </a:rPr>
              <a:t>uma</a:t>
            </a:r>
            <a:r>
              <a:rPr lang="es-ES" sz="1900" dirty="0">
                <a:latin typeface="Arial Nova Light" panose="020B0304020202020204" pitchFamily="34" charset="0"/>
              </a:rPr>
              <a:t> das </a:t>
            </a:r>
            <a:r>
              <a:rPr lang="es-ES" sz="1900" dirty="0" err="1">
                <a:latin typeface="Arial Nova Light" panose="020B0304020202020204" pitchFamily="34" charset="0"/>
              </a:rPr>
              <a:t>quais</a:t>
            </a:r>
            <a:r>
              <a:rPr lang="es-ES" sz="1900" dirty="0">
                <a:latin typeface="Arial Nova Light" panose="020B0304020202020204" pitchFamily="34" charset="0"/>
              </a:rPr>
              <a:t> desde 1997), no montante de 721 MEUR, nos </a:t>
            </a:r>
            <a:r>
              <a:rPr lang="es-ES" sz="1900" dirty="0" err="1">
                <a:latin typeface="Arial Nova Light" panose="020B0304020202020204" pitchFamily="34" charset="0"/>
              </a:rPr>
              <a:t>setores</a:t>
            </a:r>
            <a:r>
              <a:rPr lang="es-ES" sz="1900" dirty="0">
                <a:latin typeface="Arial Nova Light" panose="020B0304020202020204" pitchFamily="34" charset="0"/>
              </a:rPr>
              <a:t> da energía, industria e </a:t>
            </a:r>
            <a:r>
              <a:rPr lang="es-ES" sz="1900" dirty="0" err="1">
                <a:latin typeface="Arial Nova Light" panose="020B0304020202020204" pitchFamily="34" charset="0"/>
              </a:rPr>
              <a:t>linhas</a:t>
            </a:r>
            <a:r>
              <a:rPr lang="es-ES" sz="1900" dirty="0">
                <a:latin typeface="Arial Nova Light" panose="020B0304020202020204" pitchFamily="34" charset="0"/>
              </a:rPr>
              <a:t> de crédito</a:t>
            </a:r>
            <a:endParaRPr lang="pt-PT" sz="1900" dirty="0">
              <a:latin typeface="Arial Nova Light" panose="020B0304020202020204" pitchFamily="34" charset="0"/>
            </a:endParaRPr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DD7769C6-82B4-4F76-8A05-06834CFBF6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3" y="1049196"/>
            <a:ext cx="2248917" cy="1065019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ADB832F7-7E82-409A-823B-E5D5C46968CA}"/>
              </a:ext>
            </a:extLst>
          </p:cNvPr>
          <p:cNvSpPr txBox="1"/>
          <p:nvPr/>
        </p:nvSpPr>
        <p:spPr>
          <a:xfrm>
            <a:off x="1432875" y="3189513"/>
            <a:ext cx="7531122" cy="384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1900" dirty="0">
                <a:latin typeface="Arial Nova Light" panose="020B0304020202020204" pitchFamily="34" charset="0"/>
              </a:rPr>
              <a:t>4 </a:t>
            </a:r>
            <a:r>
              <a:rPr lang="es-ES" sz="1900" dirty="0" err="1">
                <a:latin typeface="Arial Nova Light" panose="020B0304020202020204" pitchFamily="34" charset="0"/>
              </a:rPr>
              <a:t>operações</a:t>
            </a:r>
            <a:r>
              <a:rPr lang="es-ES" sz="1900" dirty="0">
                <a:latin typeface="Arial Nova Light" panose="020B0304020202020204" pitchFamily="34" charset="0"/>
              </a:rPr>
              <a:t> em </a:t>
            </a:r>
            <a:r>
              <a:rPr lang="es-ES" sz="1900" dirty="0" err="1">
                <a:latin typeface="Arial Nova Light" panose="020B0304020202020204" pitchFamily="34" charset="0"/>
              </a:rPr>
              <a:t>preparação</a:t>
            </a:r>
            <a:r>
              <a:rPr lang="es-ES" sz="1900" dirty="0">
                <a:latin typeface="Arial Nova Light" panose="020B0304020202020204" pitchFamily="34" charset="0"/>
              </a:rPr>
              <a:t>, totalizando </a:t>
            </a:r>
            <a:r>
              <a:rPr lang="es-ES" sz="1900" dirty="0" err="1">
                <a:latin typeface="Arial Nova Light" panose="020B0304020202020204" pitchFamily="34" charset="0"/>
              </a:rPr>
              <a:t>mais</a:t>
            </a:r>
            <a:r>
              <a:rPr lang="es-ES" sz="1900" dirty="0">
                <a:latin typeface="Arial Nova Light" panose="020B0304020202020204" pitchFamily="34" charset="0"/>
              </a:rPr>
              <a:t> de 200 MEUR</a:t>
            </a:r>
            <a:endParaRPr lang="pt-PT" sz="1900" dirty="0">
              <a:latin typeface="Arial Nova Light" panose="020B0304020202020204" pitchFamily="34" charset="0"/>
            </a:endParaRP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57BE738C-8418-4DC2-873D-14F11B78D1A2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3012" y="3761582"/>
            <a:ext cx="3343275" cy="654050"/>
          </a:xfrm>
          <a:prstGeom prst="rect">
            <a:avLst/>
          </a:prstGeom>
        </p:spPr>
      </p:pic>
      <p:sp>
        <p:nvSpPr>
          <p:cNvPr id="50" name="CaixaDeTexto 49">
            <a:extLst>
              <a:ext uri="{FF2B5EF4-FFF2-40B4-BE49-F238E27FC236}">
                <a16:creationId xmlns:a16="http://schemas.microsoft.com/office/drawing/2014/main" id="{24AEC4CD-2E47-4669-B13A-62B4CBCEC8FB}"/>
              </a:ext>
            </a:extLst>
          </p:cNvPr>
          <p:cNvSpPr txBox="1"/>
          <p:nvPr/>
        </p:nvSpPr>
        <p:spPr>
          <a:xfrm>
            <a:off x="1432875" y="4426950"/>
            <a:ext cx="7531122" cy="969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1900" dirty="0">
                <a:latin typeface="Arial Nova Light" panose="020B0304020202020204" pitchFamily="34" charset="0"/>
              </a:rPr>
              <a:t>Entre 2013 e 2017, </a:t>
            </a:r>
            <a:r>
              <a:rPr lang="es-ES" sz="1900" dirty="0" err="1">
                <a:latin typeface="Arial Nova Light" panose="020B0304020202020204" pitchFamily="34" charset="0"/>
              </a:rPr>
              <a:t>foram</a:t>
            </a:r>
            <a:r>
              <a:rPr lang="es-ES" sz="1900" dirty="0">
                <a:latin typeface="Arial Nova Light" panose="020B0304020202020204" pitchFamily="34" charset="0"/>
              </a:rPr>
              <a:t> </a:t>
            </a:r>
            <a:r>
              <a:rPr lang="es-ES" sz="1900" dirty="0" err="1">
                <a:latin typeface="Arial Nova Light" panose="020B0304020202020204" pitchFamily="34" charset="0"/>
              </a:rPr>
              <a:t>aprovadas</a:t>
            </a:r>
            <a:r>
              <a:rPr lang="es-ES" sz="1900" dirty="0">
                <a:latin typeface="Arial Nova Light" panose="020B0304020202020204" pitchFamily="34" charset="0"/>
              </a:rPr>
              <a:t> </a:t>
            </a:r>
            <a:r>
              <a:rPr lang="es-ES" sz="1900" dirty="0" err="1">
                <a:latin typeface="Arial Nova Light" panose="020B0304020202020204" pitchFamily="34" charset="0"/>
              </a:rPr>
              <a:t>operações</a:t>
            </a:r>
            <a:r>
              <a:rPr lang="es-ES" sz="1900" dirty="0">
                <a:latin typeface="Arial Nova Light" panose="020B0304020202020204" pitchFamily="34" charset="0"/>
              </a:rPr>
              <a:t> no valor de 3.033 MUSD, </a:t>
            </a:r>
            <a:r>
              <a:rPr lang="es-ES" sz="1900" dirty="0" err="1">
                <a:latin typeface="Arial Nova Light" panose="020B0304020202020204" pitchFamily="34" charset="0"/>
              </a:rPr>
              <a:t>sendo</a:t>
            </a:r>
            <a:r>
              <a:rPr lang="es-ES" sz="1900" dirty="0">
                <a:latin typeface="Arial Nova Light" panose="020B0304020202020204" pitchFamily="34" charset="0"/>
              </a:rPr>
              <a:t> que em 2017 </a:t>
            </a:r>
            <a:r>
              <a:rPr lang="es-ES" sz="1900" dirty="0" err="1">
                <a:latin typeface="Arial Nova Light" panose="020B0304020202020204" pitchFamily="34" charset="0"/>
              </a:rPr>
              <a:t>permaneciam</a:t>
            </a:r>
            <a:r>
              <a:rPr lang="es-ES" sz="1900" dirty="0">
                <a:latin typeface="Arial Nova Light" panose="020B0304020202020204" pitchFamily="34" charset="0"/>
              </a:rPr>
              <a:t> em </a:t>
            </a:r>
            <a:r>
              <a:rPr lang="es-ES" sz="1900" dirty="0" err="1">
                <a:latin typeface="Arial Nova Light" panose="020B0304020202020204" pitchFamily="34" charset="0"/>
              </a:rPr>
              <a:t>carteira</a:t>
            </a:r>
            <a:r>
              <a:rPr lang="es-ES" sz="1900" dirty="0">
                <a:latin typeface="Arial Nova Light" panose="020B0304020202020204" pitchFamily="34" charset="0"/>
              </a:rPr>
              <a:t> </a:t>
            </a:r>
            <a:r>
              <a:rPr lang="es-ES" sz="1900" dirty="0" err="1">
                <a:latin typeface="Arial Nova Light" panose="020B0304020202020204" pitchFamily="34" charset="0"/>
              </a:rPr>
              <a:t>operações</a:t>
            </a:r>
            <a:r>
              <a:rPr lang="es-ES" sz="1900" dirty="0">
                <a:latin typeface="Arial Nova Light" panose="020B0304020202020204" pitchFamily="34" charset="0"/>
              </a:rPr>
              <a:t> equivalentes 414 MUSD</a:t>
            </a:r>
            <a:endParaRPr lang="pt-PT" sz="1900" dirty="0">
              <a:latin typeface="Arial Nova Light" panose="020B03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BD14B41-9DB1-46AE-A014-518EB0BEF690}"/>
              </a:ext>
            </a:extLst>
          </p:cNvPr>
          <p:cNvSpPr/>
          <p:nvPr/>
        </p:nvSpPr>
        <p:spPr>
          <a:xfrm>
            <a:off x="1384278" y="5183033"/>
            <a:ext cx="77406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endParaRPr lang="es-ES" sz="1900" dirty="0">
              <a:latin typeface="Arial Nova Light" panose="020B0304020202020204" pitchFamily="34" charset="0"/>
            </a:endParaRPr>
          </a:p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1900" dirty="0">
                <a:latin typeface="Arial Nova Light" panose="020B0304020202020204" pitchFamily="34" charset="0"/>
              </a:rPr>
              <a:t>A </a:t>
            </a:r>
            <a:r>
              <a:rPr lang="es-ES" sz="1900" dirty="0" err="1">
                <a:latin typeface="Arial Nova Light" panose="020B0304020202020204" pitchFamily="34" charset="0"/>
              </a:rPr>
              <a:t>maior</a:t>
            </a:r>
            <a:r>
              <a:rPr lang="es-ES" sz="1900" dirty="0">
                <a:latin typeface="Arial Nova Light" panose="020B0304020202020204" pitchFamily="34" charset="0"/>
              </a:rPr>
              <a:t> parte dos </a:t>
            </a:r>
            <a:r>
              <a:rPr lang="es-ES" sz="1900" dirty="0" err="1">
                <a:latin typeface="Arial Nova Light" panose="020B0304020202020204" pitchFamily="34" charset="0"/>
              </a:rPr>
              <a:t>projetos</a:t>
            </a:r>
            <a:r>
              <a:rPr lang="es-ES" sz="1900" dirty="0">
                <a:latin typeface="Arial Nova Light" panose="020B0304020202020204" pitchFamily="34" charset="0"/>
              </a:rPr>
              <a:t> da CAF no México </a:t>
            </a:r>
            <a:r>
              <a:rPr lang="es-ES" sz="1900" dirty="0" err="1">
                <a:latin typeface="Arial Nova Light" panose="020B0304020202020204" pitchFamily="34" charset="0"/>
              </a:rPr>
              <a:t>correspndem</a:t>
            </a:r>
            <a:r>
              <a:rPr lang="es-ES" sz="1900" dirty="0">
                <a:latin typeface="Arial Nova Light" panose="020B0304020202020204" pitchFamily="34" charset="0"/>
              </a:rPr>
              <a:t> a investimentos </a:t>
            </a:r>
            <a:r>
              <a:rPr lang="es-ES" sz="1900" dirty="0" err="1">
                <a:latin typeface="Arial Nova Light" panose="020B0304020202020204" pitchFamily="34" charset="0"/>
              </a:rPr>
              <a:t>patrimoniais</a:t>
            </a:r>
            <a:r>
              <a:rPr lang="es-ES" sz="1900" dirty="0">
                <a:latin typeface="Arial Nova Light" panose="020B0304020202020204" pitchFamily="34" charset="0"/>
              </a:rPr>
              <a:t> em fundos e a </a:t>
            </a:r>
            <a:r>
              <a:rPr lang="es-ES" sz="1900" dirty="0" err="1">
                <a:latin typeface="Arial Nova Light" panose="020B0304020202020204" pitchFamily="34" charset="0"/>
              </a:rPr>
              <a:t>linhas</a:t>
            </a:r>
            <a:r>
              <a:rPr lang="es-ES" sz="1900" dirty="0">
                <a:latin typeface="Arial Nova Light" panose="020B0304020202020204" pitchFamily="34" charset="0"/>
              </a:rPr>
              <a:t> de crédito </a:t>
            </a:r>
            <a:r>
              <a:rPr lang="es-ES" sz="1900" dirty="0" err="1">
                <a:latin typeface="Arial Nova Light" panose="020B0304020202020204" pitchFamily="34" charset="0"/>
              </a:rPr>
              <a:t>com</a:t>
            </a:r>
            <a:r>
              <a:rPr lang="es-ES" sz="1900" dirty="0">
                <a:latin typeface="Arial Nova Light" panose="020B0304020202020204" pitchFamily="34" charset="0"/>
              </a:rPr>
              <a:t> </a:t>
            </a:r>
            <a:r>
              <a:rPr lang="es-ES" sz="1900" dirty="0" err="1">
                <a:latin typeface="Arial Nova Light" panose="020B0304020202020204" pitchFamily="34" charset="0"/>
              </a:rPr>
              <a:t>instituições</a:t>
            </a:r>
            <a:r>
              <a:rPr lang="es-ES" sz="1900" dirty="0">
                <a:latin typeface="Arial Nova Light" panose="020B0304020202020204" pitchFamily="34" charset="0"/>
              </a:rPr>
              <a:t> </a:t>
            </a:r>
            <a:r>
              <a:rPr lang="es-ES" sz="1900" dirty="0" err="1">
                <a:latin typeface="Arial Nova Light" panose="020B0304020202020204" pitchFamily="34" charset="0"/>
              </a:rPr>
              <a:t>financeiras</a:t>
            </a:r>
            <a:r>
              <a:rPr lang="es-ES" sz="1900" dirty="0">
                <a:latin typeface="Arial Nova Light" panose="020B0304020202020204" pitchFamily="34" charset="0"/>
              </a:rPr>
              <a:t> </a:t>
            </a:r>
            <a:r>
              <a:rPr lang="es-ES" sz="1900" dirty="0" err="1">
                <a:latin typeface="Arial Nova Light" panose="020B0304020202020204" pitchFamily="34" charset="0"/>
              </a:rPr>
              <a:t>baseadas</a:t>
            </a:r>
            <a:r>
              <a:rPr lang="es-ES" sz="1900" dirty="0">
                <a:latin typeface="Arial Nova Light" panose="020B0304020202020204" pitchFamily="34" charset="0"/>
              </a:rPr>
              <a:t> no país</a:t>
            </a:r>
            <a:endParaRPr lang="pt-PT" sz="1900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8" grpId="0"/>
      <p:bldP spid="50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B33406D5-C0A7-41DB-BBBF-9BC87CBCF119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3EE7669-7E4F-4FC3-B04F-B026C55B9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A1A1173-85A9-46F8-B1D3-9FB0A8058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FC5D791-CD23-4EF0-8F8C-28403A70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05F8C32-FF66-42C5-825E-19C321787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E80C005-04D3-4D00-B8AA-BE96EB567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FD024D7-3066-4701-BE66-640D6D31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9433860-1315-47B4-AF0C-5B4673195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366A7D8-145B-4F37-9537-31E5B16D4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61D89E0-55FA-47E3-8F19-ECB8B5A0E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E603C082-370B-4E5C-AD09-118C5B531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3B0B4F8C-1EDB-409D-84E0-ED149FEAE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8D08963B-47E8-4593-8BF0-6B818D041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D6B6A36F-BF0E-497F-AEDC-029364FD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0968DBFB-7A08-4504-8902-3E2E2FA43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B9094D1-AC2C-4155-AE67-84C0D8198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E8A4692D-495D-47D0-BA96-F7533C93F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1350073E-9A7F-4F08-ACCF-2395886D7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03F26E98-A6A1-4DB4-83F9-6FBBE0890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8D0A12B-5998-4E53-AD9A-5CD5FF309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6E56CA29-B5F4-4718-AB1F-26C99C05D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E0AF2E2B-3104-423F-85CC-0C41F35EA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CC207786-01BF-440C-9594-78F4EB18F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916BBC79-8DCE-4626-B14E-F721DB9D0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B52036A-0540-4BEF-B013-1C72250C0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EF59B541-5827-42CF-8600-5F6BB054E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DE1075F0-2AB4-4388-878F-4CF7C3161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D3CBC146-1330-4212-BCFA-847D4AEA8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CED24F6E-7825-4073-869B-252958409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E8C180B2-C4E5-4EF9-BCDD-9E1B2E4F1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161D3E7B-AF12-4A23-9BE7-E16B1705C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BDF1CC7B-9549-4B5D-BD9A-ECC3D53CA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B226CC21-1D1E-4CDD-B62A-590E8D344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4FB85D83-6D93-4978-AF08-442B20A19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C2722279-9895-4CC6-A476-F2CA17AA3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9ED3222-827B-4952-BB4B-68156AC8B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marL="263525"/>
            <a:r>
              <a:rPr lang="pt-PT" sz="2000" dirty="0">
                <a:latin typeface="Arial Nova Light" panose="020B0304020202020204" pitchFamily="34" charset="0"/>
              </a:rPr>
              <a:t>Oportunidades para Empresas do setor da Consultoria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6B0336-81E1-49CA-9F7F-FA9666DFC647}"/>
              </a:ext>
            </a:extLst>
          </p:cNvPr>
          <p:cNvSpPr txBox="1"/>
          <p:nvPr/>
        </p:nvSpPr>
        <p:spPr>
          <a:xfrm>
            <a:off x="1126739" y="1158852"/>
            <a:ext cx="7864277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Setor Privado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1C13743-7D54-4635-8315-E97559520117}"/>
              </a:ext>
            </a:extLst>
          </p:cNvPr>
          <p:cNvSpPr txBox="1"/>
          <p:nvPr/>
        </p:nvSpPr>
        <p:spPr>
          <a:xfrm>
            <a:off x="1432875" y="1903776"/>
            <a:ext cx="7531122" cy="969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1900" dirty="0">
                <a:latin typeface="Arial Nova Light" panose="020B0304020202020204" pitchFamily="34" charset="0"/>
              </a:rPr>
              <a:t>A Revista Obras </a:t>
            </a:r>
            <a:r>
              <a:rPr lang="es-ES" sz="1900" dirty="0" err="1">
                <a:latin typeface="Arial Nova Light" panose="020B0304020202020204" pitchFamily="34" charset="0"/>
              </a:rPr>
              <a:t>efetua</a:t>
            </a:r>
            <a:r>
              <a:rPr lang="es-ES" sz="1900" dirty="0">
                <a:latin typeface="Arial Nova Light" panose="020B0304020202020204" pitchFamily="34" charset="0"/>
              </a:rPr>
              <a:t> </a:t>
            </a:r>
            <a:r>
              <a:rPr lang="es-ES" sz="1900" dirty="0" err="1">
                <a:latin typeface="Arial Nova Light" panose="020B0304020202020204" pitchFamily="34" charset="0"/>
              </a:rPr>
              <a:t>um</a:t>
            </a:r>
            <a:r>
              <a:rPr lang="es-ES" sz="1900" dirty="0">
                <a:latin typeface="Arial Nova Light" panose="020B0304020202020204" pitchFamily="34" charset="0"/>
              </a:rPr>
              <a:t> ranking das 100 </a:t>
            </a:r>
            <a:r>
              <a:rPr lang="es-ES" sz="1900" dirty="0" err="1">
                <a:latin typeface="Arial Nova Light" panose="020B0304020202020204" pitchFamily="34" charset="0"/>
              </a:rPr>
              <a:t>maiores</a:t>
            </a:r>
            <a:r>
              <a:rPr lang="es-ES" sz="1900" dirty="0">
                <a:latin typeface="Arial Nova Light" panose="020B0304020202020204" pitchFamily="34" charset="0"/>
              </a:rPr>
              <a:t> empresas no </a:t>
            </a:r>
            <a:r>
              <a:rPr lang="es-ES" sz="1900" dirty="0" err="1">
                <a:latin typeface="Arial Nova Light" panose="020B0304020202020204" pitchFamily="34" charset="0"/>
              </a:rPr>
              <a:t>setor</a:t>
            </a:r>
            <a:r>
              <a:rPr lang="es-ES" sz="1900" dirty="0">
                <a:latin typeface="Arial Nova Light" panose="020B0304020202020204" pitchFamily="34" charset="0"/>
              </a:rPr>
              <a:t> da </a:t>
            </a:r>
            <a:r>
              <a:rPr lang="es-ES" sz="1900" dirty="0" err="1">
                <a:latin typeface="Arial Nova Light" panose="020B0304020202020204" pitchFamily="34" charset="0"/>
              </a:rPr>
              <a:t>construção</a:t>
            </a:r>
            <a:r>
              <a:rPr lang="es-ES" sz="1900" dirty="0">
                <a:latin typeface="Arial Nova Light" panose="020B0304020202020204" pitchFamily="34" charset="0"/>
              </a:rPr>
              <a:t>, as </a:t>
            </a:r>
            <a:r>
              <a:rPr lang="es-ES" sz="1900" dirty="0" err="1">
                <a:latin typeface="Arial Nova Light" panose="020B0304020202020204" pitchFamily="34" charset="0"/>
              </a:rPr>
              <a:t>quais</a:t>
            </a:r>
            <a:r>
              <a:rPr lang="es-ES" sz="1900" dirty="0">
                <a:latin typeface="Arial Nova Light" panose="020B0304020202020204" pitchFamily="34" charset="0"/>
              </a:rPr>
              <a:t> </a:t>
            </a:r>
            <a:r>
              <a:rPr lang="es-ES" sz="1900" dirty="0" err="1">
                <a:latin typeface="Arial Nova Light" panose="020B0304020202020204" pitchFamily="34" charset="0"/>
              </a:rPr>
              <a:t>faturaram</a:t>
            </a:r>
            <a:r>
              <a:rPr lang="es-ES" sz="1900" dirty="0">
                <a:latin typeface="Arial Nova Light" panose="020B0304020202020204" pitchFamily="34" charset="0"/>
              </a:rPr>
              <a:t> cerca 15,4 mil MUSD em 2017</a:t>
            </a:r>
            <a:endParaRPr lang="pt-PT" sz="1900" dirty="0">
              <a:latin typeface="Arial Nova Light" panose="020B0304020202020204" pitchFamily="34" charset="0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4CF6516F-EEED-4737-9B40-C1B09B047C57}"/>
              </a:ext>
            </a:extLst>
          </p:cNvPr>
          <p:cNvSpPr txBox="1"/>
          <p:nvPr/>
        </p:nvSpPr>
        <p:spPr>
          <a:xfrm>
            <a:off x="1440569" y="3003799"/>
            <a:ext cx="7531122" cy="1846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1900" dirty="0">
                <a:latin typeface="Arial Nova Light" panose="020B0304020202020204" pitchFamily="34" charset="0"/>
              </a:rPr>
              <a:t>Entre as 20 </a:t>
            </a:r>
            <a:r>
              <a:rPr lang="es-ES" sz="1900" dirty="0" err="1">
                <a:latin typeface="Arial Nova Light" panose="020B0304020202020204" pitchFamily="34" charset="0"/>
              </a:rPr>
              <a:t>maiores</a:t>
            </a:r>
            <a:r>
              <a:rPr lang="es-ES" sz="1900" dirty="0">
                <a:latin typeface="Arial Nova Light" panose="020B0304020202020204" pitchFamily="34" charset="0"/>
              </a:rPr>
              <a:t> empresas do </a:t>
            </a:r>
            <a:r>
              <a:rPr lang="es-ES" sz="1900" dirty="0" err="1">
                <a:latin typeface="Arial Nova Light" panose="020B0304020202020204" pitchFamily="34" charset="0"/>
              </a:rPr>
              <a:t>setor</a:t>
            </a:r>
            <a:r>
              <a:rPr lang="es-ES" sz="1900" dirty="0">
                <a:latin typeface="Arial Nova Light" panose="020B0304020202020204" pitchFamily="34" charset="0"/>
              </a:rPr>
              <a:t>, </a:t>
            </a:r>
            <a:r>
              <a:rPr lang="es-ES" sz="1900" dirty="0" err="1">
                <a:latin typeface="Arial Nova Light" panose="020B0304020202020204" pitchFamily="34" charset="0"/>
              </a:rPr>
              <a:t>figuram</a:t>
            </a:r>
            <a:r>
              <a:rPr lang="es-ES" sz="1900" dirty="0">
                <a:latin typeface="Arial Nova Light" panose="020B0304020202020204" pitchFamily="34" charset="0"/>
              </a:rPr>
              <a:t> cinco empresas </a:t>
            </a:r>
            <a:r>
              <a:rPr lang="es-ES" sz="1900" dirty="0" err="1">
                <a:latin typeface="Arial Nova Light" panose="020B0304020202020204" pitchFamily="34" charset="0"/>
              </a:rPr>
              <a:t>estrangeiras</a:t>
            </a:r>
            <a:r>
              <a:rPr lang="es-ES" sz="1900" dirty="0">
                <a:latin typeface="Arial Nova Light" panose="020B0304020202020204" pitchFamily="34" charset="0"/>
              </a:rPr>
              <a:t> - </a:t>
            </a:r>
            <a:r>
              <a:rPr lang="es-ES" sz="1900" dirty="0" err="1">
                <a:latin typeface="Arial Nova Light" panose="020B0304020202020204" pitchFamily="34" charset="0"/>
              </a:rPr>
              <a:t>nomeadamente</a:t>
            </a:r>
            <a:r>
              <a:rPr lang="es-ES" sz="1900" dirty="0">
                <a:latin typeface="Arial Nova Light" panose="020B0304020202020204" pitchFamily="34" charset="0"/>
              </a:rPr>
              <a:t> 3 </a:t>
            </a:r>
            <a:r>
              <a:rPr lang="es-ES" sz="1900" dirty="0" err="1">
                <a:latin typeface="Arial Nova Light" panose="020B0304020202020204" pitchFamily="34" charset="0"/>
              </a:rPr>
              <a:t>espanholas</a:t>
            </a:r>
            <a:r>
              <a:rPr lang="es-ES" sz="1900" dirty="0">
                <a:latin typeface="Arial Nova Light" panose="020B0304020202020204" pitchFamily="34" charset="0"/>
              </a:rPr>
              <a:t> (OHL México, Grupo ACS, Grupo </a:t>
            </a:r>
            <a:r>
              <a:rPr lang="es-ES" sz="1900" dirty="0" err="1">
                <a:latin typeface="Arial Nova Light" panose="020B0304020202020204" pitchFamily="34" charset="0"/>
              </a:rPr>
              <a:t>Aldesa</a:t>
            </a:r>
            <a:r>
              <a:rPr lang="es-ES" sz="1900" dirty="0">
                <a:latin typeface="Arial Nova Light" panose="020B0304020202020204" pitchFamily="34" charset="0"/>
              </a:rPr>
              <a:t>), </a:t>
            </a:r>
            <a:r>
              <a:rPr lang="es-ES" sz="1900" dirty="0" err="1">
                <a:latin typeface="Arial Nova Light" panose="020B0304020202020204" pitchFamily="34" charset="0"/>
              </a:rPr>
              <a:t>uma</a:t>
            </a:r>
            <a:r>
              <a:rPr lang="es-ES" sz="1900" dirty="0">
                <a:latin typeface="Arial Nova Light" panose="020B0304020202020204" pitchFamily="34" charset="0"/>
              </a:rPr>
              <a:t> italiana (Techint </a:t>
            </a:r>
            <a:r>
              <a:rPr lang="es-ES" sz="1900" dirty="0" err="1">
                <a:latin typeface="Arial Nova Light" panose="020B0304020202020204" pitchFamily="34" charset="0"/>
              </a:rPr>
              <a:t>Ingenieria</a:t>
            </a:r>
            <a:r>
              <a:rPr lang="es-ES" sz="1900" dirty="0">
                <a:latin typeface="Arial Nova Light" panose="020B0304020202020204" pitchFamily="34" charset="0"/>
              </a:rPr>
              <a:t> y Construcción) e </a:t>
            </a:r>
            <a:r>
              <a:rPr lang="es-ES" sz="1900" dirty="0" err="1">
                <a:latin typeface="Arial Nova Light" panose="020B0304020202020204" pitchFamily="34" charset="0"/>
              </a:rPr>
              <a:t>uma</a:t>
            </a:r>
            <a:r>
              <a:rPr lang="es-ES" sz="1900" dirty="0">
                <a:latin typeface="Arial Nova Light" panose="020B0304020202020204" pitchFamily="34" charset="0"/>
              </a:rPr>
              <a:t> portuguesa (Mota </a:t>
            </a:r>
            <a:r>
              <a:rPr lang="es-ES" sz="1900" dirty="0" err="1">
                <a:latin typeface="Arial Nova Light" panose="020B0304020202020204" pitchFamily="34" charset="0"/>
              </a:rPr>
              <a:t>Engil</a:t>
            </a:r>
            <a:r>
              <a:rPr lang="es-ES" sz="1900" dirty="0">
                <a:latin typeface="Arial Nova Light" panose="020B0304020202020204" pitchFamily="34" charset="0"/>
              </a:rPr>
              <a:t> México) – cuja </a:t>
            </a:r>
            <a:r>
              <a:rPr lang="es-ES" sz="1900" dirty="0" err="1">
                <a:latin typeface="Arial Nova Light" panose="020B0304020202020204" pitchFamily="34" charset="0"/>
              </a:rPr>
              <a:t>faturação</a:t>
            </a:r>
            <a:r>
              <a:rPr lang="es-ES" sz="1900" dirty="0">
                <a:latin typeface="Arial Nova Light" panose="020B0304020202020204" pitchFamily="34" charset="0"/>
              </a:rPr>
              <a:t> conjunta </a:t>
            </a:r>
            <a:r>
              <a:rPr lang="es-ES" sz="1900" dirty="0" err="1">
                <a:latin typeface="Arial Nova Light" panose="020B0304020202020204" pitchFamily="34" charset="0"/>
              </a:rPr>
              <a:t>ascendeu</a:t>
            </a:r>
            <a:r>
              <a:rPr lang="es-ES" sz="1900" dirty="0">
                <a:latin typeface="Arial Nova Light" panose="020B0304020202020204" pitchFamily="34" charset="0"/>
              </a:rPr>
              <a:t> a 3.633 MUSD (32% do total das 20 </a:t>
            </a:r>
            <a:r>
              <a:rPr lang="es-ES" sz="1900" dirty="0" err="1">
                <a:latin typeface="Arial Nova Light" panose="020B0304020202020204" pitchFamily="34" charset="0"/>
              </a:rPr>
              <a:t>maiores</a:t>
            </a:r>
            <a:r>
              <a:rPr lang="es-ES" sz="1900" dirty="0">
                <a:latin typeface="Arial Nova Light" panose="020B0304020202020204" pitchFamily="34" charset="0"/>
              </a:rPr>
              <a:t>)</a:t>
            </a:r>
            <a:endParaRPr lang="pt-PT" sz="1900" dirty="0">
              <a:latin typeface="Arial Nova Light" panose="020B03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A4F5BE02-9051-44F2-97B3-1B3812BA86DC}"/>
              </a:ext>
            </a:extLst>
          </p:cNvPr>
          <p:cNvSpPr txBox="1"/>
          <p:nvPr/>
        </p:nvSpPr>
        <p:spPr>
          <a:xfrm>
            <a:off x="1501354" y="4953138"/>
            <a:ext cx="7531122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1900" dirty="0" err="1">
                <a:latin typeface="Arial Nova Light" panose="020B0304020202020204" pitchFamily="34" charset="0"/>
              </a:rPr>
              <a:t>Outra</a:t>
            </a:r>
            <a:r>
              <a:rPr lang="es-ES" sz="1900" dirty="0">
                <a:latin typeface="Arial Nova Light" panose="020B0304020202020204" pitchFamily="34" charset="0"/>
              </a:rPr>
              <a:t> </a:t>
            </a:r>
            <a:r>
              <a:rPr lang="es-ES" sz="1900" dirty="0" err="1">
                <a:latin typeface="Arial Nova Light" panose="020B0304020202020204" pitchFamily="34" charset="0"/>
              </a:rPr>
              <a:t>fonte</a:t>
            </a:r>
            <a:r>
              <a:rPr lang="es-ES" sz="1900" dirty="0">
                <a:latin typeface="Arial Nova Light" panose="020B0304020202020204" pitchFamily="34" charset="0"/>
              </a:rPr>
              <a:t> de procura de </a:t>
            </a:r>
            <a:r>
              <a:rPr lang="es-ES" sz="1900" dirty="0" err="1">
                <a:latin typeface="Arial Nova Light" panose="020B0304020202020204" pitchFamily="34" charset="0"/>
              </a:rPr>
              <a:t>serviços</a:t>
            </a:r>
            <a:r>
              <a:rPr lang="es-ES" sz="1900" dirty="0">
                <a:latin typeface="Arial Nova Light" panose="020B0304020202020204" pitchFamily="34" charset="0"/>
              </a:rPr>
              <a:t> de consultoría é o </a:t>
            </a:r>
            <a:r>
              <a:rPr lang="es-ES" sz="1900" dirty="0" err="1">
                <a:latin typeface="Arial Nova Light" panose="020B0304020202020204" pitchFamily="34" charset="0"/>
              </a:rPr>
              <a:t>setor</a:t>
            </a:r>
            <a:r>
              <a:rPr lang="es-ES" sz="1900" dirty="0">
                <a:latin typeface="Arial Nova Light" panose="020B0304020202020204" pitchFamily="34" charset="0"/>
              </a:rPr>
              <a:t> da </a:t>
            </a:r>
            <a:r>
              <a:rPr lang="es-ES" sz="1900" dirty="0" err="1">
                <a:latin typeface="Arial Nova Light" panose="020B0304020202020204" pitchFamily="34" charset="0"/>
              </a:rPr>
              <a:t>indústria</a:t>
            </a:r>
            <a:r>
              <a:rPr lang="es-ES" sz="1900" dirty="0">
                <a:latin typeface="Arial Nova Light" panose="020B0304020202020204" pitchFamily="34" charset="0"/>
              </a:rPr>
              <a:t> (que representa </a:t>
            </a:r>
            <a:r>
              <a:rPr lang="es-ES" sz="1900" dirty="0" err="1">
                <a:latin typeface="Arial Nova Light" panose="020B0304020202020204" pitchFamily="34" charset="0"/>
              </a:rPr>
              <a:t>quase</a:t>
            </a:r>
            <a:r>
              <a:rPr lang="es-ES" sz="1900" dirty="0">
                <a:latin typeface="Arial Nova Light" panose="020B0304020202020204" pitchFamily="34" charset="0"/>
              </a:rPr>
              <a:t> 30% do PIB)</a:t>
            </a:r>
            <a:endParaRPr lang="pt-PT" sz="1900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CA1619C-A0CF-4FC0-BAE0-DA7B138238ED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D109623-D99C-47EC-9250-DEAC92260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AC4C10A-06F5-4532-B34B-547D16587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DE530FF-E25B-4A02-9244-0208B8052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B6B4AEA-5D13-492F-A631-DB9D90B8C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803E742-DB25-4136-B23D-F90B49971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4F392B3-1D6B-4A81-BA79-7EA3AC101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544D874-A787-43F0-8EEB-02F0085F9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F9E3C4B-6EE9-4CFC-B3E0-7268C0FB7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03581B05-D9E5-494D-B9F2-45FB12F91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F78C5B2E-1A75-431F-90F4-84473BC97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61A0EDE6-9B96-45DD-B4B1-92FE6EEB0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344CA31D-D2A0-4A8F-849E-C0C662D5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8B349D70-A9BB-4BBC-9047-3AEFE4093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7310FB63-0787-408D-A87E-496EAAF0C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F4BF4DF3-04DD-4AA0-A313-A991F026E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EAC4F2A7-3147-470D-8852-429334F77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1EAA890C-B823-4E93-80F7-A856E173D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5DE12231-5B60-4487-A181-69CCDECB5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3043AA30-B368-4B9F-8112-EF361242F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75E52CA5-09BA-4932-8DEE-440872275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55533280-FA72-4705-BBD3-B966748BC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9A9717AA-6CAB-4E1B-BEF9-14C21B435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3F19B7D1-16A6-46D3-857D-47A566C86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3F4AA015-C2B4-4EBD-819C-69396378C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8EAF0BFF-E4A8-45CD-92EA-0122ABBE7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39">
              <a:extLst>
                <a:ext uri="{FF2B5EF4-FFF2-40B4-BE49-F238E27FC236}">
                  <a16:creationId xmlns:a16="http://schemas.microsoft.com/office/drawing/2014/main" id="{FEAECFEA-C6BE-4E8D-B5CA-AEC804DE9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40">
              <a:extLst>
                <a:ext uri="{FF2B5EF4-FFF2-40B4-BE49-F238E27FC236}">
                  <a16:creationId xmlns:a16="http://schemas.microsoft.com/office/drawing/2014/main" id="{B29F94CD-EA77-43E6-9BA0-6C699717E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49">
              <a:extLst>
                <a:ext uri="{FF2B5EF4-FFF2-40B4-BE49-F238E27FC236}">
                  <a16:creationId xmlns:a16="http://schemas.microsoft.com/office/drawing/2014/main" id="{3C689F93-82A7-4E0E-B5B3-B12F9A7E0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50">
              <a:extLst>
                <a:ext uri="{FF2B5EF4-FFF2-40B4-BE49-F238E27FC236}">
                  <a16:creationId xmlns:a16="http://schemas.microsoft.com/office/drawing/2014/main" id="{A56AF636-3307-40FA-A3B9-5B19B1320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51">
              <a:extLst>
                <a:ext uri="{FF2B5EF4-FFF2-40B4-BE49-F238E27FC236}">
                  <a16:creationId xmlns:a16="http://schemas.microsoft.com/office/drawing/2014/main" id="{C73EBB13-3E1D-4D60-AFA9-4609EB4DC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54">
              <a:extLst>
                <a:ext uri="{FF2B5EF4-FFF2-40B4-BE49-F238E27FC236}">
                  <a16:creationId xmlns:a16="http://schemas.microsoft.com/office/drawing/2014/main" id="{AEC49624-5CDC-454D-91E0-927732BD7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55">
              <a:extLst>
                <a:ext uri="{FF2B5EF4-FFF2-40B4-BE49-F238E27FC236}">
                  <a16:creationId xmlns:a16="http://schemas.microsoft.com/office/drawing/2014/main" id="{1B941DD8-88C1-406F-B9F7-78AD02B4C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6">
              <a:extLst>
                <a:ext uri="{FF2B5EF4-FFF2-40B4-BE49-F238E27FC236}">
                  <a16:creationId xmlns:a16="http://schemas.microsoft.com/office/drawing/2014/main" id="{40A2F602-0743-4967-B0DF-015A5626E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E04F0766-8BB3-4F75-9865-E94AE825A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84D5D9B0-15C0-41A8-BB15-FACC4E20B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EA3638FB-7A58-4FEA-9478-4160B3D65857}"/>
              </a:ext>
            </a:extLst>
          </p:cNvPr>
          <p:cNvSpPr txBox="1"/>
          <p:nvPr/>
        </p:nvSpPr>
        <p:spPr>
          <a:xfrm>
            <a:off x="1216057" y="1498862"/>
            <a:ext cx="5874363" cy="4832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</a:pPr>
            <a:r>
              <a:rPr kumimoji="0" lang="pt-PT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Contexto Geral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t-PT" dirty="0">
                <a:latin typeface="Arial Nova Light" panose="020B0304020202020204" pitchFamily="34" charset="0"/>
              </a:rPr>
              <a:t>Enquadramento Económico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t-PT" dirty="0">
                <a:latin typeface="Arial Nova Light" panose="020B0304020202020204" pitchFamily="34" charset="0"/>
              </a:rPr>
              <a:t>Posição em Rankings Internacionais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t-PT" dirty="0">
                <a:latin typeface="Arial Nova Light" panose="020B0304020202020204" pitchFamily="34" charset="0"/>
              </a:rPr>
              <a:t>Políticas Públicas para o Desenvolvimento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t-PT" dirty="0">
                <a:latin typeface="Arial Nova Light" panose="020B0304020202020204" pitchFamily="34" charset="0"/>
              </a:rPr>
              <a:t>Oportunidades para Empresas do Setor da Consultoria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t-PT" dirty="0">
                <a:latin typeface="Arial Nova Light" panose="020B0304020202020204" pitchFamily="34" charset="0"/>
              </a:rPr>
              <a:t>O Mercado Nacional de Consultoria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t-PT" dirty="0">
                <a:latin typeface="Arial Nova Light" panose="020B0304020202020204" pitchFamily="34" charset="0"/>
              </a:rPr>
              <a:t>Pontos Fortes e Fracos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t-PT" dirty="0">
                <a:latin typeface="Arial Nova Light" panose="020B0304020202020204" pitchFamily="34" charset="0"/>
              </a:rPr>
              <a:t>Conselhos de Abordagem ao Mercado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endParaRPr lang="pt-PT" dirty="0">
              <a:latin typeface="Arial Nova Light" panose="020B03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endParaRPr lang="pt-PT" dirty="0">
              <a:latin typeface="Arial Nova Light" panose="020B0304020202020204" pitchFamily="34" charset="0"/>
            </a:endParaRP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</a:pPr>
            <a:endParaRPr kumimoji="0" lang="pt-PT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737EB2-FEA3-4495-A605-13DDEC09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2230" y="0"/>
            <a:ext cx="10462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B33406D5-C0A7-41DB-BBBF-9BC87CBCF119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3EE7669-7E4F-4FC3-B04F-B026C55B9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A1A1173-85A9-46F8-B1D3-9FB0A8058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FC5D791-CD23-4EF0-8F8C-28403A70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05F8C32-FF66-42C5-825E-19C321787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E80C005-04D3-4D00-B8AA-BE96EB567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FD024D7-3066-4701-BE66-640D6D31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9433860-1315-47B4-AF0C-5B4673195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366A7D8-145B-4F37-9537-31E5B16D4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61D89E0-55FA-47E3-8F19-ECB8B5A0E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E603C082-370B-4E5C-AD09-118C5B531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3B0B4F8C-1EDB-409D-84E0-ED149FEAE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8D08963B-47E8-4593-8BF0-6B818D041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D6B6A36F-BF0E-497F-AEDC-029364FD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0968DBFB-7A08-4504-8902-3E2E2FA43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B9094D1-AC2C-4155-AE67-84C0D8198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E8A4692D-495D-47D0-BA96-F7533C93F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1350073E-9A7F-4F08-ACCF-2395886D7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03F26E98-A6A1-4DB4-83F9-6FBBE0890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8D0A12B-5998-4E53-AD9A-5CD5FF309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6E56CA29-B5F4-4718-AB1F-26C99C05D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E0AF2E2B-3104-423F-85CC-0C41F35EA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CC207786-01BF-440C-9594-78F4EB18F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916BBC79-8DCE-4626-B14E-F721DB9D0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B52036A-0540-4BEF-B013-1C72250C0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EF59B541-5827-42CF-8600-5F6BB054E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DE1075F0-2AB4-4388-878F-4CF7C3161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D3CBC146-1330-4212-BCFA-847D4AEA8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CED24F6E-7825-4073-869B-252958409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E8C180B2-C4E5-4EF9-BCDD-9E1B2E4F1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161D3E7B-AF12-4A23-9BE7-E16B1705C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BDF1CC7B-9549-4B5D-BD9A-ECC3D53CA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B226CC21-1D1E-4CDD-B62A-590E8D344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4FB85D83-6D93-4978-AF08-442B20A19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C2722279-9895-4CC6-A476-F2CA17AA3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9ED3222-827B-4952-BB4B-68156AC8B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marL="263525"/>
            <a:r>
              <a:rPr lang="pt-PT" sz="2000" dirty="0">
                <a:latin typeface="Arial Nova Light" panose="020B0304020202020204" pitchFamily="34" charset="0"/>
              </a:rPr>
              <a:t>Oportunidades para Empresas do setor da Consultoria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55BAA9D-2052-46F6-850D-C4BECD942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" y="-21026"/>
            <a:ext cx="9144000" cy="687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3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EA37F3C8-53AA-4F8A-A801-E72A99DA30D4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BD0DADE-B57E-4A52-AD46-86EEB7708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7010ED8-674C-4C29-B41D-E7F880A78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8CCD3F9-91D1-4CF2-B598-01A51F5BE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055769D-4931-4644-85EC-F8BA3FBA7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BFF53C5-D56D-4D8D-A9AF-2E80469CF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FC0D1BD-C707-48F3-9DFC-73B2970AC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6B7FE95F-61E8-44C7-997D-74B2090AD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D6FCB0A-E5F2-47EE-8375-9F0753FC9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BB52DEDC-9100-49FA-9213-59665BD28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439A177-3A69-41A0-B60F-E12FEA304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BC67EB9-74C7-4434-BD9F-9DB3B6D3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96F2C1A3-1333-4559-BA21-462C3A8FE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BB0C3664-5683-4B18-B90E-19D205BF9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E3A2381C-2408-43A7-A9ED-3A2928235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8B59470-7FF4-4B2D-85D8-647DE91F4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EC4FD484-5C01-4740-95CE-DCBA1A9FC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2740EE36-1196-4B28-81E9-A1A6A8324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9FA49EEE-E049-48AE-B259-4326CDDEF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3AE67B8-25B5-4FBE-BEA6-741575C74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4B51140-4C9F-4BA4-84CA-CE0ACC26C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E816545D-F1BF-40D9-8208-AF78E8024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059E83B-A389-4007-9EAD-A60D645DC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0AED436-43A1-461A-AEDB-5D3A99748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6113FBCD-BE74-42F9-949F-F0BEBD58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05F32AA-647B-457B-A92A-D8E5AC461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21004514-D2FA-4E34-8066-275542F7A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C9F0D812-92CE-40F5-9A8E-5218A1F9C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id="{790A970F-4F1D-494B-8603-BCFB6F72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id="{282CEF23-A9D4-4978-BB26-A967DB424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AB033987-2265-4FFA-9BC3-78AC0A1E0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54">
              <a:extLst>
                <a:ext uri="{FF2B5EF4-FFF2-40B4-BE49-F238E27FC236}">
                  <a16:creationId xmlns:a16="http://schemas.microsoft.com/office/drawing/2014/main" id="{2423E938-D9B7-4879-9D5F-536583E69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55">
              <a:extLst>
                <a:ext uri="{FF2B5EF4-FFF2-40B4-BE49-F238E27FC236}">
                  <a16:creationId xmlns:a16="http://schemas.microsoft.com/office/drawing/2014/main" id="{0A4FFC98-8A17-4B58-83B7-A7E6E66A6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56">
              <a:extLst>
                <a:ext uri="{FF2B5EF4-FFF2-40B4-BE49-F238E27FC236}">
                  <a16:creationId xmlns:a16="http://schemas.microsoft.com/office/drawing/2014/main" id="{857A9F22-663B-4DF6-87E4-BF855F7C9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670A50BE-8072-43C4-99EA-A9F4AEAAA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8074562F-1DF2-4BB8-A20F-444AA7E37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indent="261938"/>
            <a:r>
              <a:rPr lang="pt-PT" sz="2000" dirty="0">
                <a:latin typeface="Arial Nova Light" panose="020B0304020202020204" pitchFamily="34" charset="0"/>
              </a:rPr>
              <a:t>Pontos fortes e Pontos fracos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5020DB4-8DE7-4B59-8306-F8BB3DE1B313}"/>
              </a:ext>
            </a:extLst>
          </p:cNvPr>
          <p:cNvSpPr/>
          <p:nvPr/>
        </p:nvSpPr>
        <p:spPr>
          <a:xfrm>
            <a:off x="680482" y="1381934"/>
            <a:ext cx="804884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dirty="0" err="1">
                <a:latin typeface="Arial Nova Light" panose="020B0304020202020204" pitchFamily="34" charset="0"/>
              </a:rPr>
              <a:t>Custos</a:t>
            </a:r>
            <a:r>
              <a:rPr lang="es-ES" dirty="0">
                <a:latin typeface="Arial Nova Light" panose="020B0304020202020204" pitchFamily="34" charset="0"/>
              </a:rPr>
              <a:t> de </a:t>
            </a:r>
            <a:r>
              <a:rPr lang="es-ES" dirty="0" err="1">
                <a:latin typeface="Arial Nova Light" panose="020B0304020202020204" pitchFamily="34" charset="0"/>
              </a:rPr>
              <a:t>trabalho</a:t>
            </a:r>
            <a:r>
              <a:rPr lang="es-ES" dirty="0">
                <a:latin typeface="Arial Nova Light" panose="020B0304020202020204" pitchFamily="34" charset="0"/>
              </a:rPr>
              <a:t> relativamente </a:t>
            </a:r>
            <a:r>
              <a:rPr lang="es-ES" dirty="0" err="1">
                <a:latin typeface="Arial Nova Light" panose="020B0304020202020204" pitchFamily="34" charset="0"/>
              </a:rPr>
              <a:t>baixos</a:t>
            </a:r>
            <a:endParaRPr lang="es-ES" dirty="0">
              <a:latin typeface="Arial Nova Light" panose="020B03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334F82E-54D0-4E04-9283-778E18F27209}"/>
              </a:ext>
            </a:extLst>
          </p:cNvPr>
          <p:cNvSpPr/>
          <p:nvPr/>
        </p:nvSpPr>
        <p:spPr>
          <a:xfrm>
            <a:off x="698416" y="2533894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dirty="0" err="1">
                <a:latin typeface="Arial Nova Light" panose="020B0304020202020204" pitchFamily="34" charset="0"/>
              </a:rPr>
              <a:t>Mão</a:t>
            </a:r>
            <a:r>
              <a:rPr lang="es-ES" dirty="0">
                <a:latin typeface="Arial Nova Light" panose="020B0304020202020204" pitchFamily="34" charset="0"/>
              </a:rPr>
              <a:t>-</a:t>
            </a:r>
            <a:r>
              <a:rPr lang="es-ES" dirty="0" err="1">
                <a:latin typeface="Arial Nova Light" panose="020B0304020202020204" pitchFamily="34" charset="0"/>
              </a:rPr>
              <a:t>de-obra</a:t>
            </a:r>
            <a:r>
              <a:rPr lang="es-ES" dirty="0">
                <a:latin typeface="Arial Nova Light" panose="020B0304020202020204" pitchFamily="34" charset="0"/>
              </a:rPr>
              <a:t> </a:t>
            </a:r>
            <a:r>
              <a:rPr lang="es-ES" dirty="0" err="1">
                <a:latin typeface="Arial Nova Light" panose="020B0304020202020204" pitchFamily="34" charset="0"/>
              </a:rPr>
              <a:t>jovem</a:t>
            </a:r>
            <a:r>
              <a:rPr lang="es-ES" dirty="0">
                <a:latin typeface="Arial Nova Light" panose="020B0304020202020204" pitchFamily="34" charset="0"/>
              </a:rPr>
              <a:t> e </a:t>
            </a:r>
            <a:r>
              <a:rPr lang="es-ES" dirty="0" err="1">
                <a:latin typeface="Arial Nova Light" panose="020B0304020202020204" pitchFamily="34" charset="0"/>
              </a:rPr>
              <a:t>qualificada</a:t>
            </a:r>
            <a:r>
              <a:rPr lang="es-ES" dirty="0">
                <a:latin typeface="Arial Nova Light" panose="020B0304020202020204" pitchFamily="34" charset="0"/>
              </a:rPr>
              <a:t> </a:t>
            </a:r>
            <a:endParaRPr lang="pt-PT" dirty="0">
              <a:latin typeface="Arial Nova Light" panose="020B03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155F7BB-E5DA-4BAC-9E21-ABA60C03B7F1}"/>
              </a:ext>
            </a:extLst>
          </p:cNvPr>
          <p:cNvSpPr/>
          <p:nvPr/>
        </p:nvSpPr>
        <p:spPr>
          <a:xfrm>
            <a:off x="669849" y="3728718"/>
            <a:ext cx="8155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Arial Nova Light" panose="020B0304020202020204" pitchFamily="34" charset="0"/>
              </a:rPr>
              <a:t>Corte no investimento público em </a:t>
            </a:r>
            <a:r>
              <a:rPr lang="es-ES" dirty="0" err="1">
                <a:latin typeface="Arial Nova Light" panose="020B0304020202020204" pitchFamily="34" charset="0"/>
              </a:rPr>
              <a:t>infraestruturas</a:t>
            </a:r>
            <a:endParaRPr lang="es-ES" dirty="0">
              <a:latin typeface="Arial Nova Light" panose="020B03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84DCF4A-9B52-4AF8-A96E-10F4EB9AC007}"/>
              </a:ext>
            </a:extLst>
          </p:cNvPr>
          <p:cNvSpPr/>
          <p:nvPr/>
        </p:nvSpPr>
        <p:spPr>
          <a:xfrm>
            <a:off x="680481" y="5012784"/>
            <a:ext cx="7804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Arial Nova Light" panose="020B0304020202020204" pitchFamily="34" charset="0"/>
              </a:rPr>
              <a:t>Elevada </a:t>
            </a:r>
            <a:r>
              <a:rPr lang="es-ES" dirty="0" err="1">
                <a:latin typeface="Arial Nova Light" panose="020B0304020202020204" pitchFamily="34" charset="0"/>
              </a:rPr>
              <a:t>dependência</a:t>
            </a:r>
            <a:r>
              <a:rPr lang="es-ES" dirty="0">
                <a:latin typeface="Arial Nova Light" panose="020B0304020202020204" pitchFamily="34" charset="0"/>
              </a:rPr>
              <a:t> da </a:t>
            </a:r>
            <a:r>
              <a:rPr lang="es-ES" dirty="0" err="1">
                <a:latin typeface="Arial Nova Light" panose="020B0304020202020204" pitchFamily="34" charset="0"/>
              </a:rPr>
              <a:t>economia</a:t>
            </a:r>
            <a:r>
              <a:rPr lang="es-ES" dirty="0">
                <a:latin typeface="Arial Nova Light" panose="020B0304020202020204" pitchFamily="34" charset="0"/>
              </a:rPr>
              <a:t> dos EUA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0DDCF04-1681-4E08-9FA7-F89AD484DB08}"/>
              </a:ext>
            </a:extLst>
          </p:cNvPr>
          <p:cNvSpPr/>
          <p:nvPr/>
        </p:nvSpPr>
        <p:spPr>
          <a:xfrm>
            <a:off x="680481" y="4148039"/>
            <a:ext cx="8155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dirty="0" err="1">
                <a:latin typeface="Arial Nova Light" panose="020B0304020202020204" pitchFamily="34" charset="0"/>
              </a:rPr>
              <a:t>Alguns</a:t>
            </a:r>
            <a:r>
              <a:rPr lang="es-ES" dirty="0">
                <a:latin typeface="Arial Nova Light" panose="020B0304020202020204" pitchFamily="34" charset="0"/>
              </a:rPr>
              <a:t> sectores reservados </a:t>
            </a:r>
            <a:r>
              <a:rPr lang="es-ES" dirty="0" err="1">
                <a:latin typeface="Arial Nova Light" panose="020B0304020202020204" pitchFamily="34" charset="0"/>
              </a:rPr>
              <a:t>ao</a:t>
            </a:r>
            <a:r>
              <a:rPr lang="es-ES" dirty="0">
                <a:latin typeface="Arial Nova Light" panose="020B0304020202020204" pitchFamily="34" charset="0"/>
              </a:rPr>
              <a:t> Estado Mexicano e </a:t>
            </a:r>
            <a:r>
              <a:rPr lang="es-ES" dirty="0" err="1">
                <a:latin typeface="Arial Nova Light" panose="020B0304020202020204" pitchFamily="34" charset="0"/>
              </a:rPr>
              <a:t>aos</a:t>
            </a:r>
            <a:r>
              <a:rPr lang="es-ES" dirty="0">
                <a:latin typeface="Arial Nova Light" panose="020B0304020202020204" pitchFamily="34" charset="0"/>
              </a:rPr>
              <a:t> </a:t>
            </a:r>
            <a:r>
              <a:rPr lang="es-ES" dirty="0" err="1">
                <a:latin typeface="Arial Nova Light" panose="020B0304020202020204" pitchFamily="34" charset="0"/>
              </a:rPr>
              <a:t>cidadãos</a:t>
            </a:r>
            <a:r>
              <a:rPr lang="es-ES" dirty="0">
                <a:latin typeface="Arial Nova Light" panose="020B0304020202020204" pitchFamily="34" charset="0"/>
              </a:rPr>
              <a:t> </a:t>
            </a:r>
            <a:r>
              <a:rPr lang="es-ES" dirty="0" err="1">
                <a:latin typeface="Arial Nova Light" panose="020B0304020202020204" pitchFamily="34" charset="0"/>
              </a:rPr>
              <a:t>nacionais</a:t>
            </a:r>
            <a:endParaRPr lang="es-ES" dirty="0">
              <a:latin typeface="Arial Nova Light" panose="020B03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1789034-72F9-46E4-80B0-6332F59CF295}"/>
              </a:ext>
            </a:extLst>
          </p:cNvPr>
          <p:cNvSpPr/>
          <p:nvPr/>
        </p:nvSpPr>
        <p:spPr>
          <a:xfrm>
            <a:off x="669849" y="4596888"/>
            <a:ext cx="6848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dirty="0" err="1">
                <a:latin typeface="Arial Nova Light" panose="020B0304020202020204" pitchFamily="34" charset="0"/>
              </a:rPr>
              <a:t>Segurança</a:t>
            </a:r>
            <a:r>
              <a:rPr lang="es-ES" dirty="0">
                <a:latin typeface="Arial Nova Light" panose="020B0304020202020204" pitchFamily="34" charset="0"/>
              </a:rPr>
              <a:t> (</a:t>
            </a:r>
            <a:r>
              <a:rPr lang="es-ES" dirty="0" err="1">
                <a:latin typeface="Arial Nova Light" panose="020B0304020202020204" pitchFamily="34" charset="0"/>
              </a:rPr>
              <a:t>nomeadamente</a:t>
            </a:r>
            <a:r>
              <a:rPr lang="es-ES" dirty="0">
                <a:latin typeface="Arial Nova Light" panose="020B0304020202020204" pitchFamily="34" charset="0"/>
              </a:rPr>
              <a:t> </a:t>
            </a:r>
            <a:r>
              <a:rPr lang="es-ES" dirty="0" err="1">
                <a:latin typeface="Arial Nova Light" panose="020B0304020202020204" pitchFamily="34" charset="0"/>
              </a:rPr>
              <a:t>nas</a:t>
            </a:r>
            <a:r>
              <a:rPr lang="es-ES" dirty="0">
                <a:latin typeface="Arial Nova Light" panose="020B0304020202020204" pitchFamily="34" charset="0"/>
              </a:rPr>
              <a:t> zonas de </a:t>
            </a:r>
            <a:r>
              <a:rPr lang="es-ES" dirty="0" err="1">
                <a:latin typeface="Arial Nova Light" panose="020B0304020202020204" pitchFamily="34" charset="0"/>
              </a:rPr>
              <a:t>fronteira</a:t>
            </a:r>
            <a:r>
              <a:rPr lang="es-ES" dirty="0">
                <a:latin typeface="Arial Nova Light" panose="020B0304020202020204" pitchFamily="34" charset="0"/>
              </a:rPr>
              <a:t> </a:t>
            </a:r>
            <a:r>
              <a:rPr lang="es-ES" dirty="0" err="1">
                <a:latin typeface="Arial Nova Light" panose="020B0304020202020204" pitchFamily="34" charset="0"/>
              </a:rPr>
              <a:t>com</a:t>
            </a:r>
            <a:r>
              <a:rPr lang="es-ES" dirty="0">
                <a:latin typeface="Arial Nova Light" panose="020B0304020202020204" pitchFamily="34" charset="0"/>
              </a:rPr>
              <a:t> os EUA)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05F0099-43D4-4416-9655-1F1B214040AB}"/>
              </a:ext>
            </a:extLst>
          </p:cNvPr>
          <p:cNvSpPr/>
          <p:nvPr/>
        </p:nvSpPr>
        <p:spPr>
          <a:xfrm>
            <a:off x="574152" y="1150243"/>
            <a:ext cx="8155175" cy="1941388"/>
          </a:xfrm>
          <a:prstGeom prst="rect">
            <a:avLst/>
          </a:prstGeom>
          <a:noFill/>
          <a:ln w="25400" cap="flat">
            <a:solidFill>
              <a:srgbClr val="008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"/>
              <a:ea typeface="Gotham Rounded"/>
              <a:cs typeface="Gotham Rounded"/>
              <a:sym typeface="Gotham Rounded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B3FFC56-96A2-4897-A0E3-77FF9B83E207}"/>
              </a:ext>
            </a:extLst>
          </p:cNvPr>
          <p:cNvSpPr/>
          <p:nvPr/>
        </p:nvSpPr>
        <p:spPr>
          <a:xfrm>
            <a:off x="574152" y="3198340"/>
            <a:ext cx="8155175" cy="2366751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"/>
              <a:ea typeface="Gotham Rounded"/>
              <a:cs typeface="Gotham Rounded"/>
              <a:sym typeface="Gotham Rounded"/>
            </a:endParaRP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346A3B9A-E677-4240-8A0A-2586554C1B9C}"/>
              </a:ext>
            </a:extLst>
          </p:cNvPr>
          <p:cNvSpPr/>
          <p:nvPr/>
        </p:nvSpPr>
        <p:spPr>
          <a:xfrm>
            <a:off x="681634" y="1824606"/>
            <a:ext cx="788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dirty="0" err="1">
                <a:latin typeface="Arial Nova Light" panose="020B0304020202020204" pitchFamily="34" charset="0"/>
              </a:rPr>
              <a:t>Vários</a:t>
            </a:r>
            <a:r>
              <a:rPr lang="es-ES" dirty="0">
                <a:latin typeface="Arial Nova Light" panose="020B0304020202020204" pitchFamily="34" charset="0"/>
              </a:rPr>
              <a:t> </a:t>
            </a:r>
            <a:r>
              <a:rPr lang="es-ES" dirty="0" err="1">
                <a:latin typeface="Arial Nova Light" panose="020B0304020202020204" pitchFamily="34" charset="0"/>
              </a:rPr>
              <a:t>acordos</a:t>
            </a:r>
            <a:r>
              <a:rPr lang="es-ES" dirty="0">
                <a:latin typeface="Arial Nova Light" panose="020B0304020202020204" pitchFamily="34" charset="0"/>
              </a:rPr>
              <a:t> </a:t>
            </a:r>
            <a:r>
              <a:rPr lang="es-ES" dirty="0" err="1">
                <a:latin typeface="Arial Nova Light" panose="020B0304020202020204" pitchFamily="34" charset="0"/>
              </a:rPr>
              <a:t>comerciais</a:t>
            </a:r>
            <a:r>
              <a:rPr lang="es-ES" dirty="0">
                <a:latin typeface="Arial Nova Light" panose="020B0304020202020204" pitchFamily="34" charset="0"/>
              </a:rPr>
              <a:t> e </a:t>
            </a:r>
            <a:r>
              <a:rPr lang="es-ES" dirty="0" err="1">
                <a:latin typeface="Arial Nova Light" panose="020B0304020202020204" pitchFamily="34" charset="0"/>
              </a:rPr>
              <a:t>localização</a:t>
            </a:r>
            <a:r>
              <a:rPr lang="es-ES" dirty="0">
                <a:latin typeface="Arial Nova Light" panose="020B0304020202020204" pitchFamily="34" charset="0"/>
              </a:rPr>
              <a:t> estratégica entre a América do Norte e do Sul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67A041F0-B01E-4214-82F4-730303BF2483}"/>
              </a:ext>
            </a:extLst>
          </p:cNvPr>
          <p:cNvSpPr/>
          <p:nvPr/>
        </p:nvSpPr>
        <p:spPr>
          <a:xfrm>
            <a:off x="680481" y="3302394"/>
            <a:ext cx="804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dirty="0" err="1">
                <a:latin typeface="Arial Nova Light" panose="020B0304020202020204" pitchFamily="34" charset="0"/>
              </a:rPr>
              <a:t>Posição</a:t>
            </a:r>
            <a:r>
              <a:rPr lang="es-ES" dirty="0">
                <a:latin typeface="Arial Nova Light" panose="020B0304020202020204" pitchFamily="34" charset="0"/>
              </a:rPr>
              <a:t> </a:t>
            </a:r>
            <a:r>
              <a:rPr lang="es-ES" dirty="0" err="1">
                <a:latin typeface="Arial Nova Light" panose="020B0304020202020204" pitchFamily="34" charset="0"/>
              </a:rPr>
              <a:t>incerta</a:t>
            </a:r>
            <a:r>
              <a:rPr lang="es-ES" dirty="0">
                <a:latin typeface="Arial Nova Light" panose="020B0304020202020204" pitchFamily="34" charset="0"/>
              </a:rPr>
              <a:t> do </a:t>
            </a:r>
            <a:r>
              <a:rPr lang="es-ES" dirty="0" err="1">
                <a:latin typeface="Arial Nova Light" panose="020B0304020202020204" pitchFamily="34" charset="0"/>
              </a:rPr>
              <a:t>Governo</a:t>
            </a:r>
            <a:r>
              <a:rPr lang="es-ES" dirty="0">
                <a:latin typeface="Arial Nova Light" panose="020B0304020202020204" pitchFamily="34" charset="0"/>
              </a:rPr>
              <a:t> em </a:t>
            </a:r>
            <a:r>
              <a:rPr lang="es-ES" dirty="0" err="1">
                <a:latin typeface="Arial Nova Light" panose="020B0304020202020204" pitchFamily="34" charset="0"/>
              </a:rPr>
              <a:t>relação</a:t>
            </a:r>
            <a:r>
              <a:rPr lang="es-ES" dirty="0">
                <a:latin typeface="Arial Nova Light" panose="020B0304020202020204" pitchFamily="34" charset="0"/>
              </a:rPr>
              <a:t> </a:t>
            </a:r>
            <a:r>
              <a:rPr lang="es-ES" dirty="0" err="1">
                <a:latin typeface="Arial Nova Light" panose="020B0304020202020204" pitchFamily="34" charset="0"/>
              </a:rPr>
              <a:t>ao</a:t>
            </a:r>
            <a:r>
              <a:rPr lang="es-ES" dirty="0">
                <a:latin typeface="Arial Nova Light" panose="020B0304020202020204" pitchFamily="34" charset="0"/>
              </a:rPr>
              <a:t> investimento </a:t>
            </a:r>
            <a:r>
              <a:rPr lang="es-ES" dirty="0" err="1">
                <a:latin typeface="Arial Nova Light" panose="020B0304020202020204" pitchFamily="34" charset="0"/>
              </a:rPr>
              <a:t>estrangeiro</a:t>
            </a:r>
            <a:endParaRPr lang="pt-PT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 animBg="1"/>
      <p:bldP spid="12" grpId="0" animBg="1"/>
      <p:bldP spid="49" grpId="0"/>
      <p:bldP spid="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o 17">
            <a:extLst>
              <a:ext uri="{FF2B5EF4-FFF2-40B4-BE49-F238E27FC236}">
                <a16:creationId xmlns:a16="http://schemas.microsoft.com/office/drawing/2014/main" id="{35964765-288E-451A-B46B-9CF2B3049A10}"/>
              </a:ext>
            </a:extLst>
          </p:cNvPr>
          <p:cNvGrpSpPr/>
          <p:nvPr/>
        </p:nvGrpSpPr>
        <p:grpSpPr>
          <a:xfrm>
            <a:off x="1303384" y="11865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D8FCB462-EDD6-4E75-B14F-63A8D29AD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F012223F-94AD-4C3D-BE4D-984D5FA93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737CE93E-6C99-4371-B2B4-9104F4DD6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CF76ABA3-B572-4495-9E64-0C2F23C65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A90854A8-B2B6-43E5-B10F-04E76DAEC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9FDB62BC-8E81-469B-B6A9-589A0B20C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2F55CFD4-ACC9-499B-9F5D-884D85EAC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4F00A2E2-9FF7-4605-BBC1-B720691F7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62028421-40D0-4C43-A7BD-04ABC3CDC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7222D4A9-7678-42C2-A98E-40549AD17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C415B771-2453-4DB1-806F-22AFB70C7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EC9BA522-424E-4D96-94BB-A15E2418E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Freeform 26">
              <a:extLst>
                <a:ext uri="{FF2B5EF4-FFF2-40B4-BE49-F238E27FC236}">
                  <a16:creationId xmlns:a16="http://schemas.microsoft.com/office/drawing/2014/main" id="{6DFB3C28-E3B1-408C-91CE-E9482D8B4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8F2ABCBA-DCC9-4ADA-872F-500DDAAB1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73180D28-421C-41B8-A333-246840A95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372FF5B0-CA47-4E9B-ACD9-4ECC30BE3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668BE792-54B5-4B4D-8E69-D8904FB67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4B01F1C-4197-4BD7-91B7-A91BE20D5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67F58CE4-9B42-4792-BE11-C065701A1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AA3058E2-AB4E-4909-8DEC-D1042FAA0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3B4208FE-3D1C-4027-966A-D448D7907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08F9CB9D-D8E6-470C-A217-42FB49BF8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36">
              <a:extLst>
                <a:ext uri="{FF2B5EF4-FFF2-40B4-BE49-F238E27FC236}">
                  <a16:creationId xmlns:a16="http://schemas.microsoft.com/office/drawing/2014/main" id="{FFFD9317-4884-46A9-9B18-05E344F92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C7DD614D-9C33-4D0E-8F46-A984E97FF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763E577C-CD58-4739-A757-1673BDBDB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39">
              <a:extLst>
                <a:ext uri="{FF2B5EF4-FFF2-40B4-BE49-F238E27FC236}">
                  <a16:creationId xmlns:a16="http://schemas.microsoft.com/office/drawing/2014/main" id="{B0B52E4B-0352-4B34-A31E-7D5B4131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40">
              <a:extLst>
                <a:ext uri="{FF2B5EF4-FFF2-40B4-BE49-F238E27FC236}">
                  <a16:creationId xmlns:a16="http://schemas.microsoft.com/office/drawing/2014/main" id="{543F4F02-D4CC-4D15-B749-749E3F748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A3202E0F-ED6F-4D4F-AF8C-7EF0D7994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Freeform 50">
              <a:extLst>
                <a:ext uri="{FF2B5EF4-FFF2-40B4-BE49-F238E27FC236}">
                  <a16:creationId xmlns:a16="http://schemas.microsoft.com/office/drawing/2014/main" id="{4D65AB1E-1A91-44F9-AE42-2A12047A9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51">
              <a:extLst>
                <a:ext uri="{FF2B5EF4-FFF2-40B4-BE49-F238E27FC236}">
                  <a16:creationId xmlns:a16="http://schemas.microsoft.com/office/drawing/2014/main" id="{97FA4021-80B4-4245-BD14-44E5CF903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2FB4BC35-2E4B-4869-A975-D3FB7A83A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Freeform 55">
              <a:extLst>
                <a:ext uri="{FF2B5EF4-FFF2-40B4-BE49-F238E27FC236}">
                  <a16:creationId xmlns:a16="http://schemas.microsoft.com/office/drawing/2014/main" id="{0F135DCE-5B26-4945-B13F-A456406F4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Freeform 56">
              <a:extLst>
                <a:ext uri="{FF2B5EF4-FFF2-40B4-BE49-F238E27FC236}">
                  <a16:creationId xmlns:a16="http://schemas.microsoft.com/office/drawing/2014/main" id="{16D80F36-1947-4B25-A336-BCC21C24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A1C3FD4B-5CD3-4026-8C80-3ED96F116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B3C11291-8956-420B-A331-E832DF470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0869A03-00BB-4B1E-ABBD-F5C5E6BB89D2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noFill/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357C5D93-EB52-4D36-8C30-1696A4159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14CB0F33-F2CC-460C-A5D5-8C4F416E7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48C6C09-622F-4CB1-86F7-123AD16E9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9570674-68BD-4CE1-8C95-880112E2B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12AE3257-C24E-4AA7-B920-BB5E1430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A9F49EB-A818-4588-8814-36C2E7D5B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A59616BD-3CB1-4370-AF03-F90DB6E1C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CD256A2C-6B01-47E4-A1B3-D7F1D1F33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814CE975-3232-4FF5-A5EA-E27657FAE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C91940AC-79F6-44F3-BE41-EBD1A0CC6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363A828-E495-4A24-B035-A5B9C6284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C5582F21-D668-400B-998E-852C1C57B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C69B065D-FF0B-4874-A6AC-10EBAEDB1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C05B543E-F318-4F69-9173-AA73ADB9D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2494220E-C735-44A9-9761-0A127DCA1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ACC876C5-7AC2-441A-82AD-02CBA076B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848A97B7-FC4D-44D9-8E4F-AD954F12B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8794186C-342A-46B1-A498-CCD2A50B8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FD5BD614-259C-4592-BF0F-E5929BF34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01AED9D0-0169-45A7-83D5-32453F627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C39FABB8-7E1D-4944-B172-57125E3E5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756E18B4-65CB-48A2-B90F-70518379A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14C4C2BF-3986-4EE4-99C7-6BDB7A24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CC9C7747-97CB-45F6-BB70-4864218B9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C64D1812-A4DA-4690-80D4-B5484288D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6A972531-EB89-4840-B44C-74E171DFB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71F94220-3CFA-4C97-84AE-B60142374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49">
              <a:extLst>
                <a:ext uri="{FF2B5EF4-FFF2-40B4-BE49-F238E27FC236}">
                  <a16:creationId xmlns:a16="http://schemas.microsoft.com/office/drawing/2014/main" id="{20CFC449-BD8A-4A42-8F6E-A34366C8F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50">
              <a:extLst>
                <a:ext uri="{FF2B5EF4-FFF2-40B4-BE49-F238E27FC236}">
                  <a16:creationId xmlns:a16="http://schemas.microsoft.com/office/drawing/2014/main" id="{973D350F-B1DC-455C-B6DA-6547CAADA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51">
              <a:extLst>
                <a:ext uri="{FF2B5EF4-FFF2-40B4-BE49-F238E27FC236}">
                  <a16:creationId xmlns:a16="http://schemas.microsoft.com/office/drawing/2014/main" id="{52A42DE6-0801-455E-B52F-500B22270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54">
              <a:extLst>
                <a:ext uri="{FF2B5EF4-FFF2-40B4-BE49-F238E27FC236}">
                  <a16:creationId xmlns:a16="http://schemas.microsoft.com/office/drawing/2014/main" id="{553A0E1B-6A53-4816-B296-31AB20B20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55">
              <a:extLst>
                <a:ext uri="{FF2B5EF4-FFF2-40B4-BE49-F238E27FC236}">
                  <a16:creationId xmlns:a16="http://schemas.microsoft.com/office/drawing/2014/main" id="{1B44C90E-7036-4802-99DC-B5907061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79BF3680-18AA-4816-B557-8D9F7C1E6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FF68A313-4111-4E51-8287-987E11359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86767F49-05C9-4155-B7FC-83CAEC74C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marL="263525"/>
            <a:r>
              <a:rPr lang="pt-PT" sz="2000" dirty="0">
                <a:latin typeface="Arial Nova Light" panose="020B0304020202020204" pitchFamily="34" charset="0"/>
              </a:rPr>
              <a:t>O mercado nacional de consultoria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C892E1E-3B6C-4A31-8B6D-25B39D97EE96}"/>
              </a:ext>
            </a:extLst>
          </p:cNvPr>
          <p:cNvSpPr txBox="1"/>
          <p:nvPr/>
        </p:nvSpPr>
        <p:spPr>
          <a:xfrm>
            <a:off x="745742" y="1158852"/>
            <a:ext cx="5913201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A Câmara Nacional de Empresas de Consultoria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80C4AA7-C9D4-48AE-BDC9-3B32F6A4E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983" y="841789"/>
            <a:ext cx="2143125" cy="1143000"/>
          </a:xfrm>
          <a:prstGeom prst="rect">
            <a:avLst/>
          </a:prstGeom>
          <a:noFill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3AE2271-C40D-4B6C-8F97-1E301D090FF2}"/>
              </a:ext>
            </a:extLst>
          </p:cNvPr>
          <p:cNvSpPr txBox="1"/>
          <p:nvPr/>
        </p:nvSpPr>
        <p:spPr>
          <a:xfrm>
            <a:off x="1043073" y="1909634"/>
            <a:ext cx="6737538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1900" dirty="0">
                <a:latin typeface="Arial Nova Light" panose="020B0304020202020204" pitchFamily="34" charset="0"/>
              </a:rPr>
              <a:t>Representante da </a:t>
            </a:r>
            <a:r>
              <a:rPr lang="es-ES" sz="1900" dirty="0" err="1">
                <a:latin typeface="Arial Nova Light" panose="020B0304020202020204" pitchFamily="34" charset="0"/>
              </a:rPr>
              <a:t>consultoria</a:t>
            </a:r>
            <a:r>
              <a:rPr lang="es-ES" sz="1900" dirty="0">
                <a:latin typeface="Arial Nova Light" panose="020B0304020202020204" pitchFamily="34" charset="0"/>
              </a:rPr>
              <a:t> mexicana (</a:t>
            </a:r>
            <a:r>
              <a:rPr lang="es-ES" sz="1900" dirty="0" err="1">
                <a:latin typeface="Arial Nova Light" panose="020B0304020202020204" pitchFamily="34" charset="0"/>
              </a:rPr>
              <a:t>infraestruturas</a:t>
            </a:r>
            <a:r>
              <a:rPr lang="es-ES" sz="1900" dirty="0">
                <a:latin typeface="Arial Nova Light" panose="020B0304020202020204" pitchFamily="34" charset="0"/>
              </a:rPr>
              <a:t>, </a:t>
            </a:r>
            <a:r>
              <a:rPr lang="es-ES" sz="1900" dirty="0" err="1">
                <a:latin typeface="Arial Nova Light" panose="020B0304020202020204" pitchFamily="34" charset="0"/>
              </a:rPr>
              <a:t>tecnologias</a:t>
            </a:r>
            <a:r>
              <a:rPr lang="es-ES" sz="1900" dirty="0">
                <a:latin typeface="Arial Nova Light" panose="020B0304020202020204" pitchFamily="34" charset="0"/>
              </a:rPr>
              <a:t> de </a:t>
            </a:r>
            <a:r>
              <a:rPr lang="es-ES" sz="1900" dirty="0" err="1">
                <a:latin typeface="Arial Nova Light" panose="020B0304020202020204" pitchFamily="34" charset="0"/>
              </a:rPr>
              <a:t>informação</a:t>
            </a:r>
            <a:r>
              <a:rPr lang="es-ES" sz="1900" dirty="0">
                <a:latin typeface="Arial Nova Light" panose="020B0304020202020204" pitchFamily="34" charset="0"/>
              </a:rPr>
              <a:t> e mercado), colabora e participa em consultas do Estado mexicano para o </a:t>
            </a:r>
            <a:r>
              <a:rPr lang="es-ES" sz="1900" dirty="0" err="1">
                <a:latin typeface="Arial Nova Light" panose="020B0304020202020204" pitchFamily="34" charset="0"/>
              </a:rPr>
              <a:t>desenvolvimento</a:t>
            </a:r>
            <a:r>
              <a:rPr lang="es-ES" sz="1900" dirty="0">
                <a:latin typeface="Arial Nova Light" panose="020B0304020202020204" pitchFamily="34" charset="0"/>
              </a:rPr>
              <a:t> e </a:t>
            </a:r>
            <a:r>
              <a:rPr lang="es-ES" sz="1900" dirty="0" err="1">
                <a:latin typeface="Arial Nova Light" panose="020B0304020202020204" pitchFamily="34" charset="0"/>
              </a:rPr>
              <a:t>implementação</a:t>
            </a:r>
            <a:r>
              <a:rPr lang="es-ES" sz="1900" dirty="0">
                <a:latin typeface="Arial Nova Light" panose="020B0304020202020204" pitchFamily="34" charset="0"/>
              </a:rPr>
              <a:t> de políticas públicas</a:t>
            </a:r>
            <a:endParaRPr lang="pt-PT" sz="1900" dirty="0">
              <a:latin typeface="Arial Nova Light" panose="020B03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6AE7441-8487-410D-AB03-B69CDD20F600}"/>
              </a:ext>
            </a:extLst>
          </p:cNvPr>
          <p:cNvSpPr txBox="1"/>
          <p:nvPr/>
        </p:nvSpPr>
        <p:spPr>
          <a:xfrm>
            <a:off x="1043073" y="3259414"/>
            <a:ext cx="6737538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es-ES" sz="1900" dirty="0">
                <a:latin typeface="Arial Nova Light" panose="020B0304020202020204" pitchFamily="34" charset="0"/>
              </a:rPr>
              <a:t>É </a:t>
            </a:r>
            <a:r>
              <a:rPr lang="es-ES" sz="1900" dirty="0" err="1">
                <a:latin typeface="Arial Nova Light" panose="020B0304020202020204" pitchFamily="34" charset="0"/>
              </a:rPr>
              <a:t>associada</a:t>
            </a:r>
            <a:r>
              <a:rPr lang="es-ES" sz="1900" dirty="0">
                <a:latin typeface="Arial Nova Light" panose="020B0304020202020204" pitchFamily="34" charset="0"/>
              </a:rPr>
              <a:t> da FIDIC e da FEPAC</a:t>
            </a:r>
            <a:r>
              <a:rPr lang="pt-PT" sz="1900" dirty="0">
                <a:latin typeface="Arial Nova Light" panose="020B0304020202020204" pitchFamily="34" charset="0"/>
              </a:rPr>
              <a:t> e c</a:t>
            </a:r>
            <a:r>
              <a:rPr lang="es-ES" sz="1900" dirty="0" err="1">
                <a:latin typeface="Arial Nova Light" panose="020B0304020202020204" pitchFamily="34" charset="0"/>
              </a:rPr>
              <a:t>onta</a:t>
            </a:r>
            <a:r>
              <a:rPr lang="es-ES" sz="1900" dirty="0">
                <a:latin typeface="Arial Nova Light" panose="020B0304020202020204" pitchFamily="34" charset="0"/>
              </a:rPr>
              <a:t> </a:t>
            </a:r>
            <a:r>
              <a:rPr lang="es-ES" sz="1900" dirty="0" err="1">
                <a:latin typeface="Arial Nova Light" panose="020B0304020202020204" pitchFamily="34" charset="0"/>
              </a:rPr>
              <a:t>com</a:t>
            </a:r>
            <a:r>
              <a:rPr lang="es-ES" sz="1900" dirty="0">
                <a:latin typeface="Arial Nova Light" panose="020B0304020202020204" pitchFamily="34" charset="0"/>
              </a:rPr>
              <a:t> cerca de 300 </a:t>
            </a:r>
            <a:r>
              <a:rPr lang="es-ES" sz="1900" dirty="0" err="1">
                <a:latin typeface="Arial Nova Light" panose="020B0304020202020204" pitchFamily="34" charset="0"/>
              </a:rPr>
              <a:t>associados</a:t>
            </a:r>
            <a:r>
              <a:rPr lang="es-ES" sz="1900" dirty="0">
                <a:latin typeface="Arial Nova Light" panose="020B0304020202020204" pitchFamily="34" charset="0"/>
              </a:rPr>
              <a:t>, </a:t>
            </a:r>
            <a:r>
              <a:rPr lang="es-ES" sz="1900" dirty="0" err="1">
                <a:latin typeface="Arial Nova Light" panose="020B0304020202020204" pitchFamily="34" charset="0"/>
              </a:rPr>
              <a:t>metade</a:t>
            </a:r>
            <a:r>
              <a:rPr lang="es-ES" sz="1900" dirty="0">
                <a:latin typeface="Arial Nova Light" panose="020B0304020202020204" pitchFamily="34" charset="0"/>
              </a:rPr>
              <a:t> dos </a:t>
            </a:r>
            <a:r>
              <a:rPr lang="es-ES" sz="1900" dirty="0" err="1">
                <a:latin typeface="Arial Nova Light" panose="020B0304020202020204" pitchFamily="34" charset="0"/>
              </a:rPr>
              <a:t>quais</a:t>
            </a:r>
            <a:r>
              <a:rPr lang="es-ES" sz="1900" dirty="0">
                <a:latin typeface="Arial Nova Light" panose="020B0304020202020204" pitchFamily="34" charset="0"/>
              </a:rPr>
              <a:t> ligados à </a:t>
            </a:r>
            <a:r>
              <a:rPr lang="es-ES" sz="1900" dirty="0" err="1">
                <a:latin typeface="Arial Nova Light" panose="020B0304020202020204" pitchFamily="34" charset="0"/>
              </a:rPr>
              <a:t>engeharia</a:t>
            </a:r>
            <a:endParaRPr lang="pt-PT" sz="1900" dirty="0">
              <a:latin typeface="Arial Nova Light" panose="020B03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F47915C-83DE-4895-8C0F-DC382A44CFC9}"/>
              </a:ext>
            </a:extLst>
          </p:cNvPr>
          <p:cNvSpPr txBox="1"/>
          <p:nvPr/>
        </p:nvSpPr>
        <p:spPr>
          <a:xfrm>
            <a:off x="1043073" y="3994203"/>
            <a:ext cx="6737538" cy="969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pt-PT" sz="1900" dirty="0">
                <a:latin typeface="Arial Nova Light" panose="020B0304020202020204" pitchFamily="34" charset="0"/>
              </a:rPr>
              <a:t>Efetua a certificação documental e de competências das empresas mexicanas (</a:t>
            </a:r>
            <a:r>
              <a:rPr lang="es-ES" sz="1900" dirty="0" err="1">
                <a:latin typeface="Arial Nova Light" panose="020B0304020202020204" pitchFamily="34" charset="0"/>
              </a:rPr>
              <a:t>confirmação</a:t>
            </a:r>
            <a:r>
              <a:rPr lang="es-ES" sz="1900" dirty="0">
                <a:latin typeface="Arial Nova Light" panose="020B0304020202020204" pitchFamily="34" charset="0"/>
              </a:rPr>
              <a:t> da </a:t>
            </a:r>
            <a:r>
              <a:rPr lang="es-ES" sz="1900" dirty="0" err="1">
                <a:latin typeface="Arial Nova Light" panose="020B0304020202020204" pitchFamily="34" charset="0"/>
              </a:rPr>
              <a:t>experiência</a:t>
            </a:r>
            <a:r>
              <a:rPr lang="es-ES" sz="1900" dirty="0">
                <a:latin typeface="Arial Nova Light" panose="020B0304020202020204" pitchFamily="34" charset="0"/>
              </a:rPr>
              <a:t> </a:t>
            </a:r>
            <a:r>
              <a:rPr lang="es-ES" sz="1900" dirty="0" err="1">
                <a:latin typeface="Arial Nova Light" panose="020B0304020202020204" pitchFamily="34" charset="0"/>
              </a:rPr>
              <a:t>profissional</a:t>
            </a:r>
            <a:r>
              <a:rPr lang="es-ES" sz="1900" dirty="0">
                <a:latin typeface="Arial Nova Light" panose="020B0304020202020204" pitchFamily="34" charset="0"/>
              </a:rPr>
              <a:t>, </a:t>
            </a:r>
            <a:r>
              <a:rPr lang="es-ES" sz="1900" dirty="0" err="1">
                <a:latin typeface="Arial Nova Light" panose="020B0304020202020204" pitchFamily="34" charset="0"/>
              </a:rPr>
              <a:t>capacidade</a:t>
            </a:r>
            <a:r>
              <a:rPr lang="es-ES" sz="1900" dirty="0">
                <a:latin typeface="Arial Nova Light" panose="020B0304020202020204" pitchFamily="34" charset="0"/>
              </a:rPr>
              <a:t> técnica e económica)</a:t>
            </a:r>
            <a:endParaRPr lang="pt-PT" sz="1900" dirty="0">
              <a:latin typeface="Arial Nova Light" panose="020B03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7897B29-D5FD-4F83-9C9D-49E36B978302}"/>
              </a:ext>
            </a:extLst>
          </p:cNvPr>
          <p:cNvSpPr txBox="1"/>
          <p:nvPr/>
        </p:nvSpPr>
        <p:spPr>
          <a:xfrm>
            <a:off x="1043073" y="5044098"/>
            <a:ext cx="7051062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Tx/>
              <a:buChar char="►"/>
            </a:pPr>
            <a:r>
              <a:rPr lang="pt-PT" sz="1900" dirty="0">
                <a:latin typeface="Arial Nova Light" panose="020B0304020202020204" pitchFamily="34" charset="0"/>
              </a:rPr>
              <a:t>Uma análise do mercado de serviços de consultoria, aponta para que a procura total no México em 2014 tenha ascendido a 6.000 MUSD (¾ provenientes de gastos públicos e o restante do setor privado)</a:t>
            </a:r>
          </a:p>
        </p:txBody>
      </p:sp>
    </p:spTree>
    <p:extLst>
      <p:ext uri="{BB962C8B-B14F-4D97-AF65-F5344CB8AC3E}">
        <p14:creationId xmlns:p14="http://schemas.microsoft.com/office/powerpoint/2010/main" val="351483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8E836FFB-1E3D-485A-8E9D-5D024163E845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63753E90-CAB8-4243-99F6-093F8911D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8BCF6CE8-1564-427E-B9C7-C680ACA83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5D67A412-A244-4E94-97C2-2585F0BEA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D79EEF43-0863-4625-B11E-0231663EB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5B77AD7C-3134-4BE9-A36D-BA304CEFA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345D29F-E4BC-448E-A7A1-0CD42515A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51ECC27-1AB5-43BE-872A-35E3B3D00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5FB6E5-D993-4585-8199-4FD906CD8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03A49544-7352-4224-999D-DEF5E4255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505A58A-DD72-4A7A-8359-7EA3A03F5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AABFE849-37F5-478F-B78F-9B372B59D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0E4F0AE5-FCCD-4977-BB20-EAA0B4210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E90D3E34-C6BD-4353-A44B-D3A0A7934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7F4AD573-9D28-492F-B50D-AC8DADA79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C0E5C2F8-AA5D-40B2-AB56-8AE5B6CE6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8089CF3-A51B-47EE-BF54-E1C5BBB19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5A86721C-78D2-4594-99E1-DA57210CB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DA4FCF61-DB41-4E3D-AE32-1582D1A5E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C49438FA-84B6-44C2-9256-3674BC490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2DAAE3E9-E627-42D2-A85A-A9F813283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3F225E69-15B3-4508-BF72-6D906B930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C74E7A75-593E-4F52-8F75-33AD678B2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D2918EB0-CD4D-426A-BD01-F1BA12850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494D761B-5035-4E18-91DC-54577AF1B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52020FCF-F7CD-4DFD-A0CD-7EF6F6792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47097967-1D75-4485-ACF3-699400DED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79C5B36D-03D7-426E-913B-61D3B3D62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B04885B9-B4CC-449E-92F5-4199DC72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id="{3B831B8B-993F-4284-83FA-68A9EF77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B7985FCD-D982-46A9-A5B0-A1AD9D5A6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A8CE418C-C0C8-40E4-9B1D-56B3613D1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55">
              <a:extLst>
                <a:ext uri="{FF2B5EF4-FFF2-40B4-BE49-F238E27FC236}">
                  <a16:creationId xmlns:a16="http://schemas.microsoft.com/office/drawing/2014/main" id="{5BF26708-CA18-4F95-8A54-9ACBF36F6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E52E0396-A4C8-4955-934F-3B5718CE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B4507FFB-D06E-4576-8C2E-D3DD3FAA4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2FDF2083-5087-4C0B-B521-8119C7F63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marL="263525"/>
            <a:r>
              <a:rPr lang="pt-PT" sz="2000" dirty="0">
                <a:latin typeface="Arial Nova Light" panose="020B0304020202020204" pitchFamily="34" charset="0"/>
              </a:rPr>
              <a:t>Conselhos de abordagem ao mercado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C892E1E-3B6C-4A31-8B6D-25B39D97EE96}"/>
              </a:ext>
            </a:extLst>
          </p:cNvPr>
          <p:cNvSpPr txBox="1"/>
          <p:nvPr/>
        </p:nvSpPr>
        <p:spPr>
          <a:xfrm>
            <a:off x="1126739" y="2092504"/>
            <a:ext cx="7372367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Presença no terreno com empresa mexicana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122147-CA9B-454F-AD48-70F1E5568D91}"/>
              </a:ext>
            </a:extLst>
          </p:cNvPr>
          <p:cNvSpPr txBox="1"/>
          <p:nvPr/>
        </p:nvSpPr>
        <p:spPr>
          <a:xfrm>
            <a:off x="1126738" y="2620290"/>
            <a:ext cx="7372367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Mais oportunidades nos Estados do que no Governo Federal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6010021-B9AB-4D1D-840F-375A3B1241E2}"/>
              </a:ext>
            </a:extLst>
          </p:cNvPr>
          <p:cNvSpPr txBox="1"/>
          <p:nvPr/>
        </p:nvSpPr>
        <p:spPr>
          <a:xfrm>
            <a:off x="1126738" y="3465705"/>
            <a:ext cx="7372367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Proximidade regulamentar/técnica com os EUA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5126CE4-A4AF-434C-8E6D-8886267400C8}"/>
              </a:ext>
            </a:extLst>
          </p:cNvPr>
          <p:cNvSpPr txBox="1"/>
          <p:nvPr/>
        </p:nvSpPr>
        <p:spPr>
          <a:xfrm>
            <a:off x="1126738" y="3983866"/>
            <a:ext cx="7372367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Muito boa relação com Espanha (muitas empresas presentes no terreno)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F753EB5-C155-42DD-A5B9-5420F6686237}"/>
              </a:ext>
            </a:extLst>
          </p:cNvPr>
          <p:cNvSpPr txBox="1"/>
          <p:nvPr/>
        </p:nvSpPr>
        <p:spPr>
          <a:xfrm>
            <a:off x="1126738" y="4839930"/>
            <a:ext cx="7372367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Atenção à concorrência em preço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7C3C1B6-90A1-40AE-9C3D-12C229E7F11D}"/>
              </a:ext>
            </a:extLst>
          </p:cNvPr>
          <p:cNvSpPr txBox="1"/>
          <p:nvPr/>
        </p:nvSpPr>
        <p:spPr>
          <a:xfrm>
            <a:off x="1126738" y="1255722"/>
            <a:ext cx="7372367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Importância de conhecimentos técnicos avançados adequados às realidades do País</a:t>
            </a:r>
          </a:p>
        </p:txBody>
      </p:sp>
    </p:spTree>
    <p:extLst>
      <p:ext uri="{BB962C8B-B14F-4D97-AF65-F5344CB8AC3E}">
        <p14:creationId xmlns:p14="http://schemas.microsoft.com/office/powerpoint/2010/main" val="321909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  <p:bldP spid="13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m 53">
            <a:extLst>
              <a:ext uri="{FF2B5EF4-FFF2-40B4-BE49-F238E27FC236}">
                <a16:creationId xmlns:a16="http://schemas.microsoft.com/office/drawing/2014/main" id="{CF702D09-9102-477F-9DED-D88D6EF75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41" y="-195943"/>
            <a:ext cx="9231086" cy="70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52F3C25-B5F4-4F3F-AB4D-C4092783E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546"/>
            <a:ext cx="9144000" cy="450206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ED6C627-6856-42E9-99AC-4976442AB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2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indent="261938"/>
            <a:r>
              <a:rPr lang="pt-PT" sz="2000" dirty="0">
                <a:latin typeface="Arial Nova Light" panose="020B0304020202020204" pitchFamily="34" charset="0"/>
              </a:rPr>
              <a:t>Contexto Geral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260BC34-52B1-4CDF-B6C4-3AA4725E6CD0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117F0F1-B9D1-4876-8632-E094C5098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F6FA8BA-14D3-4E3A-8695-52A4B526E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50232EA-5493-48BD-81D8-C4B96C43E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81BDD36E-C296-4286-85DF-E918EB7D7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859ABC6B-224D-412F-A85A-7F089201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2576E40-4DF5-44E4-9EB3-4A34D5D53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AEFE81DF-76FC-4614-9DD9-C5FF81E1F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FB4191A3-201F-4ED2-924F-17E8F0D97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988D0597-74E3-48C7-9DFE-E28ACB8C0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79B07FD-2AB8-43CF-BA77-9968AC66C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4CDA2DA5-66D9-471D-9812-FD9261D70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84685D20-5E0C-4EE0-9066-3F9CD6A28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284BDB96-EDDB-4E4D-894E-3F60AE1EE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DC88F054-4425-45E6-99EB-129E07875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1CB63C07-AFAC-4B2B-8D25-C76FF3173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5B263ECF-D4EE-4708-9599-B73A1EE5D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3EA11BCF-379B-4DDD-8649-89E11F8A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A6BFE896-70DE-4873-B2B9-13EA92E91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10514A8B-64CE-4972-A62C-1C3B3AB6E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A0BD4D6E-1549-4E9E-9602-B8EBDF7E1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5264868-95FE-4564-A9DB-7D95F5640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5FCC234F-4D52-444C-8138-A33F2E2CB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5298B1D1-7D57-4D15-A2B8-CC2C0EF72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164A9D50-2DFC-43A0-8C23-5C4B24168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7C78D5CE-E94C-4499-B912-72FDCC286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F332F73E-A6D7-450D-86CF-48CE16BCF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63334E25-2059-4E12-BAA9-45A5E64FA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49">
              <a:extLst>
                <a:ext uri="{FF2B5EF4-FFF2-40B4-BE49-F238E27FC236}">
                  <a16:creationId xmlns:a16="http://schemas.microsoft.com/office/drawing/2014/main" id="{8171ED40-ADC8-43E2-A69F-A2F0669DA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id="{74534854-3A66-46F9-9987-0217A33CC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5EE0A354-1E43-4106-995A-873C0341F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FF9EAB8E-F3D5-4A1D-A8C0-38F908F92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4C4A9247-775A-4304-878B-FB435C2E2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id="{D2C36E4C-262C-44FD-BE63-D94A1D3B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9BDCD9F4-F322-45D6-82A7-C352A3E54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32E211E-0507-4B49-9C1C-4D6A810DC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F0C61FFF-ECE1-49B2-A662-22EBD7EEC200}"/>
              </a:ext>
            </a:extLst>
          </p:cNvPr>
          <p:cNvSpPr txBox="1"/>
          <p:nvPr/>
        </p:nvSpPr>
        <p:spPr>
          <a:xfrm>
            <a:off x="1041877" y="1498862"/>
            <a:ext cx="476668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República Constitucional Federal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8E7D58E-A9DC-4896-B17F-4E9A999772F7}"/>
              </a:ext>
            </a:extLst>
          </p:cNvPr>
          <p:cNvSpPr txBox="1"/>
          <p:nvPr/>
        </p:nvSpPr>
        <p:spPr>
          <a:xfrm>
            <a:off x="1041877" y="2164935"/>
            <a:ext cx="530369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31 Estados + Cidade do México (DF)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1135AD7D-9E7D-452F-931E-5203BDB027F2}"/>
              </a:ext>
            </a:extLst>
          </p:cNvPr>
          <p:cNvSpPr txBox="1"/>
          <p:nvPr/>
        </p:nvSpPr>
        <p:spPr>
          <a:xfrm>
            <a:off x="1053790" y="2862220"/>
            <a:ext cx="715997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119,9 Milhões de habitantes =&gt; 10º a nível mundial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</a:pPr>
            <a:r>
              <a:rPr lang="pt-PT" sz="2400" dirty="0">
                <a:latin typeface="Arial Nova Light" panose="020B0304020202020204" pitchFamily="34" charset="0"/>
              </a:rPr>
              <a:t>     (INEGI, 2015)    				     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12 x &gt; Portugal 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2A953AD1-C546-474D-9F62-4D32B1436319}"/>
              </a:ext>
            </a:extLst>
          </p:cNvPr>
          <p:cNvSpPr txBox="1"/>
          <p:nvPr/>
        </p:nvSpPr>
        <p:spPr>
          <a:xfrm>
            <a:off x="1051139" y="4649590"/>
            <a:ext cx="539827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1.964.000 km</a:t>
            </a:r>
            <a:r>
              <a:rPr kumimoji="0" lang="pt-PT" sz="24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2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 =&gt; 14º a nível mundial</a:t>
            </a:r>
          </a:p>
          <a:p>
            <a:pPr marR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</a:pPr>
            <a:r>
              <a:rPr lang="pt-PT" sz="2400" dirty="0">
                <a:latin typeface="Arial Nova Light" panose="020B0304020202020204" pitchFamily="34" charset="0"/>
              </a:rPr>
              <a:t>21 x &gt; Portugal </a:t>
            </a:r>
            <a:endParaRPr kumimoji="0" lang="pt-P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84A3644F-E966-4326-A8DA-C92A8B4078C3}"/>
              </a:ext>
            </a:extLst>
          </p:cNvPr>
          <p:cNvSpPr txBox="1"/>
          <p:nvPr/>
        </p:nvSpPr>
        <p:spPr>
          <a:xfrm>
            <a:off x="1051139" y="5583850"/>
            <a:ext cx="777552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pt-PT" sz="2400" dirty="0">
                <a:latin typeface="Arial Nova Light" panose="020B0304020202020204" pitchFamily="34" charset="0"/>
              </a:rPr>
              <a:t>9</a:t>
            </a: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.330 km de costa e 3.152 km de fronteira com os EUA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D2944BBA-538B-4F13-A8B6-861D839169E7}"/>
              </a:ext>
            </a:extLst>
          </p:cNvPr>
          <p:cNvSpPr txBox="1"/>
          <p:nvPr/>
        </p:nvSpPr>
        <p:spPr>
          <a:xfrm>
            <a:off x="1056795" y="3857500"/>
            <a:ext cx="361092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Idade mediana: 27 anos</a:t>
            </a:r>
          </a:p>
        </p:txBody>
      </p:sp>
    </p:spTree>
    <p:extLst>
      <p:ext uri="{BB962C8B-B14F-4D97-AF65-F5344CB8AC3E}">
        <p14:creationId xmlns:p14="http://schemas.microsoft.com/office/powerpoint/2010/main" val="35703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indent="261938"/>
            <a:r>
              <a:rPr lang="pt-PT" sz="2000" dirty="0">
                <a:latin typeface="Arial Nova Light" panose="020B0304020202020204" pitchFamily="34" charset="0"/>
              </a:rPr>
              <a:t>Contexto Geral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91F6E38-81F3-4622-9DF9-D9224C5FE334}"/>
              </a:ext>
            </a:extLst>
          </p:cNvPr>
          <p:cNvGrpSpPr/>
          <p:nvPr/>
        </p:nvGrpSpPr>
        <p:grpSpPr>
          <a:xfrm>
            <a:off x="131764" y="1034197"/>
            <a:ext cx="7401150" cy="5406888"/>
            <a:chOff x="131764" y="1034197"/>
            <a:chExt cx="7401150" cy="5406888"/>
          </a:xfrm>
        </p:grpSpPr>
        <p:cxnSp>
          <p:nvCxnSpPr>
            <p:cNvPr id="121" name="Conexão reta 120">
              <a:extLst>
                <a:ext uri="{FF2B5EF4-FFF2-40B4-BE49-F238E27FC236}">
                  <a16:creationId xmlns:a16="http://schemas.microsoft.com/office/drawing/2014/main" id="{EC05C016-811D-478C-8202-874E10DFB429}"/>
                </a:ext>
              </a:extLst>
            </p:cNvPr>
            <p:cNvCxnSpPr>
              <a:cxnSpLocks/>
            </p:cNvCxnSpPr>
            <p:nvPr/>
          </p:nvCxnSpPr>
          <p:spPr>
            <a:xfrm>
              <a:off x="2033288" y="3913398"/>
              <a:ext cx="1673199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4" name="Conexão reta 123">
              <a:extLst>
                <a:ext uri="{FF2B5EF4-FFF2-40B4-BE49-F238E27FC236}">
                  <a16:creationId xmlns:a16="http://schemas.microsoft.com/office/drawing/2014/main" id="{1D32A7DD-CFA6-450B-B526-96FD2F89B1CD}"/>
                </a:ext>
              </a:extLst>
            </p:cNvPr>
            <p:cNvCxnSpPr>
              <a:cxnSpLocks/>
            </p:cNvCxnSpPr>
            <p:nvPr/>
          </p:nvCxnSpPr>
          <p:spPr>
            <a:xfrm>
              <a:off x="4520302" y="2664470"/>
              <a:ext cx="1256737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5" name="Conexão reta 124">
              <a:extLst>
                <a:ext uri="{FF2B5EF4-FFF2-40B4-BE49-F238E27FC236}">
                  <a16:creationId xmlns:a16="http://schemas.microsoft.com/office/drawing/2014/main" id="{5BACA62F-F143-424B-81DC-5581F63DE86D}"/>
                </a:ext>
              </a:extLst>
            </p:cNvPr>
            <p:cNvCxnSpPr>
              <a:cxnSpLocks/>
            </p:cNvCxnSpPr>
            <p:nvPr/>
          </p:nvCxnSpPr>
          <p:spPr>
            <a:xfrm>
              <a:off x="5056104" y="4444002"/>
              <a:ext cx="0" cy="1579615"/>
            </a:xfrm>
            <a:prstGeom prst="line">
              <a:avLst/>
            </a:prstGeom>
            <a:noFill/>
            <a:ln w="3175" cap="flat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4260BC34-52B1-4CDF-B6C4-3AA4725E6CD0}"/>
                </a:ext>
              </a:extLst>
            </p:cNvPr>
            <p:cNvGrpSpPr/>
            <p:nvPr/>
          </p:nvGrpSpPr>
          <p:grpSpPr>
            <a:xfrm>
              <a:off x="1150984" y="1034197"/>
              <a:ext cx="6381930" cy="4343346"/>
              <a:chOff x="1804127" y="1143054"/>
              <a:chExt cx="5786897" cy="3843798"/>
            </a:xfrm>
            <a:solidFill>
              <a:schemeClr val="bg1">
                <a:lumMod val="75000"/>
              </a:schemeClr>
            </a:solidFill>
          </p:grpSpPr>
          <p:sp>
            <p:nvSpPr>
              <p:cNvPr id="7" name="Freeform 8">
                <a:extLst>
                  <a:ext uri="{FF2B5EF4-FFF2-40B4-BE49-F238E27FC236}">
                    <a16:creationId xmlns:a16="http://schemas.microsoft.com/office/drawing/2014/main" id="{5117F0F1-B9D1-4876-8632-E094C5098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2710" y="1372010"/>
                <a:ext cx="1082999" cy="1278035"/>
              </a:xfrm>
              <a:custGeom>
                <a:avLst/>
                <a:gdLst>
                  <a:gd name="T0" fmla="*/ 391450871 w 4401"/>
                  <a:gd name="T1" fmla="*/ 149981583 h 5263"/>
                  <a:gd name="T2" fmla="*/ 436230191 w 4401"/>
                  <a:gd name="T3" fmla="*/ 26259298 h 5263"/>
                  <a:gd name="T4" fmla="*/ 436230191 w 4401"/>
                  <a:gd name="T5" fmla="*/ 166141013 h 5263"/>
                  <a:gd name="T6" fmla="*/ 436230191 w 4401"/>
                  <a:gd name="T7" fmla="*/ 323697354 h 5263"/>
                  <a:gd name="T8" fmla="*/ 436230191 w 4401"/>
                  <a:gd name="T9" fmla="*/ 430475749 h 5263"/>
                  <a:gd name="T10" fmla="*/ 436230191 w 4401"/>
                  <a:gd name="T11" fmla="*/ 430475749 h 5263"/>
                  <a:gd name="T12" fmla="*/ 436230191 w 4401"/>
                  <a:gd name="T13" fmla="*/ 430475749 h 5263"/>
                  <a:gd name="T14" fmla="*/ 436230191 w 4401"/>
                  <a:gd name="T15" fmla="*/ 430475749 h 5263"/>
                  <a:gd name="T16" fmla="*/ 436230191 w 4401"/>
                  <a:gd name="T17" fmla="*/ 430475749 h 5263"/>
                  <a:gd name="T18" fmla="*/ 436230191 w 4401"/>
                  <a:gd name="T19" fmla="*/ 430475749 h 5263"/>
                  <a:gd name="T20" fmla="*/ 436230191 w 4401"/>
                  <a:gd name="T21" fmla="*/ 430475749 h 5263"/>
                  <a:gd name="T22" fmla="*/ 436230191 w 4401"/>
                  <a:gd name="T23" fmla="*/ 430475749 h 5263"/>
                  <a:gd name="T24" fmla="*/ 436230191 w 4401"/>
                  <a:gd name="T25" fmla="*/ 430475749 h 5263"/>
                  <a:gd name="T26" fmla="*/ 436230191 w 4401"/>
                  <a:gd name="T27" fmla="*/ 430475749 h 5263"/>
                  <a:gd name="T28" fmla="*/ 436230191 w 4401"/>
                  <a:gd name="T29" fmla="*/ 430475749 h 5263"/>
                  <a:gd name="T30" fmla="*/ 436230191 w 4401"/>
                  <a:gd name="T31" fmla="*/ 430475749 h 5263"/>
                  <a:gd name="T32" fmla="*/ 436230191 w 4401"/>
                  <a:gd name="T33" fmla="*/ 430475749 h 5263"/>
                  <a:gd name="T34" fmla="*/ 436230191 w 4401"/>
                  <a:gd name="T35" fmla="*/ 430475749 h 5263"/>
                  <a:gd name="T36" fmla="*/ 436230191 w 4401"/>
                  <a:gd name="T37" fmla="*/ 430475749 h 5263"/>
                  <a:gd name="T38" fmla="*/ 436230191 w 4401"/>
                  <a:gd name="T39" fmla="*/ 430475749 h 5263"/>
                  <a:gd name="T40" fmla="*/ 436230191 w 4401"/>
                  <a:gd name="T41" fmla="*/ 430475749 h 5263"/>
                  <a:gd name="T42" fmla="*/ 436230191 w 4401"/>
                  <a:gd name="T43" fmla="*/ 430475749 h 5263"/>
                  <a:gd name="T44" fmla="*/ 436230191 w 4401"/>
                  <a:gd name="T45" fmla="*/ 430475749 h 5263"/>
                  <a:gd name="T46" fmla="*/ 436230191 w 4401"/>
                  <a:gd name="T47" fmla="*/ 430475749 h 5263"/>
                  <a:gd name="T48" fmla="*/ 436230191 w 4401"/>
                  <a:gd name="T49" fmla="*/ 430475749 h 5263"/>
                  <a:gd name="T50" fmla="*/ 436230191 w 4401"/>
                  <a:gd name="T51" fmla="*/ 430475749 h 5263"/>
                  <a:gd name="T52" fmla="*/ 436230191 w 4401"/>
                  <a:gd name="T53" fmla="*/ 430475749 h 5263"/>
                  <a:gd name="T54" fmla="*/ 436230191 w 4401"/>
                  <a:gd name="T55" fmla="*/ 430475749 h 5263"/>
                  <a:gd name="T56" fmla="*/ 436230191 w 4401"/>
                  <a:gd name="T57" fmla="*/ 430475749 h 5263"/>
                  <a:gd name="T58" fmla="*/ 419594526 w 4401"/>
                  <a:gd name="T59" fmla="*/ 430475749 h 5263"/>
                  <a:gd name="T60" fmla="*/ 355120326 w 4401"/>
                  <a:gd name="T61" fmla="*/ 430475749 h 5263"/>
                  <a:gd name="T62" fmla="*/ 277341547 w 4401"/>
                  <a:gd name="T63" fmla="*/ 430475749 h 5263"/>
                  <a:gd name="T64" fmla="*/ 210308866 w 4401"/>
                  <a:gd name="T65" fmla="*/ 430475749 h 5263"/>
                  <a:gd name="T66" fmla="*/ 150440025 w 4401"/>
                  <a:gd name="T67" fmla="*/ 430475749 h 5263"/>
                  <a:gd name="T68" fmla="*/ 122807973 w 4401"/>
                  <a:gd name="T69" fmla="*/ 430475749 h 5263"/>
                  <a:gd name="T70" fmla="*/ 0 w 4401"/>
                  <a:gd name="T71" fmla="*/ 430475749 h 5263"/>
                  <a:gd name="T72" fmla="*/ 42982952 w 4401"/>
                  <a:gd name="T73" fmla="*/ 430475749 h 5263"/>
                  <a:gd name="T74" fmla="*/ 149928319 w 4401"/>
                  <a:gd name="T75" fmla="*/ 430475749 h 5263"/>
                  <a:gd name="T76" fmla="*/ 210820572 w 4401"/>
                  <a:gd name="T77" fmla="*/ 430475749 h 5263"/>
                  <a:gd name="T78" fmla="*/ 165279309 w 4401"/>
                  <a:gd name="T79" fmla="*/ 430475749 h 5263"/>
                  <a:gd name="T80" fmla="*/ 173978113 w 4401"/>
                  <a:gd name="T81" fmla="*/ 430475749 h 5263"/>
                  <a:gd name="T82" fmla="*/ 224124892 w 4401"/>
                  <a:gd name="T83" fmla="*/ 430475749 h 5263"/>
                  <a:gd name="T84" fmla="*/ 237428848 w 4401"/>
                  <a:gd name="T85" fmla="*/ 430475749 h 5263"/>
                  <a:gd name="T86" fmla="*/ 207238626 w 4401"/>
                  <a:gd name="T87" fmla="*/ 430475749 h 5263"/>
                  <a:gd name="T88" fmla="*/ 173978113 w 4401"/>
                  <a:gd name="T89" fmla="*/ 259059018 h 52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401"/>
                  <a:gd name="T136" fmla="*/ 0 h 5263"/>
                  <a:gd name="T137" fmla="*/ 4401 w 4401"/>
                  <a:gd name="T138" fmla="*/ 5263 h 526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401" h="5263">
                    <a:moveTo>
                      <a:pt x="231" y="267"/>
                    </a:moveTo>
                    <a:lnTo>
                      <a:pt x="765" y="297"/>
                    </a:lnTo>
                    <a:lnTo>
                      <a:pt x="838" y="0"/>
                    </a:lnTo>
                    <a:lnTo>
                      <a:pt x="2103" y="52"/>
                    </a:lnTo>
                    <a:lnTo>
                      <a:pt x="2220" y="182"/>
                    </a:lnTo>
                    <a:lnTo>
                      <a:pt x="2274" y="329"/>
                    </a:lnTo>
                    <a:lnTo>
                      <a:pt x="2453" y="416"/>
                    </a:lnTo>
                    <a:lnTo>
                      <a:pt x="2633" y="641"/>
                    </a:lnTo>
                    <a:lnTo>
                      <a:pt x="2884" y="909"/>
                    </a:lnTo>
                    <a:lnTo>
                      <a:pt x="3037" y="944"/>
                    </a:lnTo>
                    <a:lnTo>
                      <a:pt x="3234" y="1134"/>
                    </a:lnTo>
                    <a:lnTo>
                      <a:pt x="3261" y="1272"/>
                    </a:lnTo>
                    <a:lnTo>
                      <a:pt x="3378" y="1420"/>
                    </a:lnTo>
                    <a:lnTo>
                      <a:pt x="3360" y="1653"/>
                    </a:lnTo>
                    <a:lnTo>
                      <a:pt x="3539" y="1956"/>
                    </a:lnTo>
                    <a:lnTo>
                      <a:pt x="3728" y="2112"/>
                    </a:lnTo>
                    <a:lnTo>
                      <a:pt x="3979" y="2225"/>
                    </a:lnTo>
                    <a:lnTo>
                      <a:pt x="4181" y="2326"/>
                    </a:lnTo>
                    <a:lnTo>
                      <a:pt x="4293" y="2484"/>
                    </a:lnTo>
                    <a:lnTo>
                      <a:pt x="4401" y="2519"/>
                    </a:lnTo>
                    <a:lnTo>
                      <a:pt x="3934" y="3437"/>
                    </a:lnTo>
                    <a:lnTo>
                      <a:pt x="4105" y="4389"/>
                    </a:lnTo>
                    <a:lnTo>
                      <a:pt x="3813" y="4367"/>
                    </a:lnTo>
                    <a:lnTo>
                      <a:pt x="3670" y="4402"/>
                    </a:lnTo>
                    <a:lnTo>
                      <a:pt x="3643" y="4497"/>
                    </a:lnTo>
                    <a:lnTo>
                      <a:pt x="3562" y="4583"/>
                    </a:lnTo>
                    <a:lnTo>
                      <a:pt x="3499" y="4679"/>
                    </a:lnTo>
                    <a:lnTo>
                      <a:pt x="3400" y="4670"/>
                    </a:lnTo>
                    <a:lnTo>
                      <a:pt x="3293" y="4618"/>
                    </a:lnTo>
                    <a:lnTo>
                      <a:pt x="3194" y="4558"/>
                    </a:lnTo>
                    <a:lnTo>
                      <a:pt x="3073" y="4579"/>
                    </a:lnTo>
                    <a:lnTo>
                      <a:pt x="2974" y="4545"/>
                    </a:lnTo>
                    <a:lnTo>
                      <a:pt x="2821" y="4562"/>
                    </a:lnTo>
                    <a:lnTo>
                      <a:pt x="2651" y="4519"/>
                    </a:lnTo>
                    <a:lnTo>
                      <a:pt x="2606" y="4415"/>
                    </a:lnTo>
                    <a:lnTo>
                      <a:pt x="2505" y="4453"/>
                    </a:lnTo>
                    <a:lnTo>
                      <a:pt x="2391" y="4371"/>
                    </a:lnTo>
                    <a:lnTo>
                      <a:pt x="2319" y="4294"/>
                    </a:lnTo>
                    <a:lnTo>
                      <a:pt x="2229" y="4328"/>
                    </a:lnTo>
                    <a:lnTo>
                      <a:pt x="2220" y="4423"/>
                    </a:lnTo>
                    <a:lnTo>
                      <a:pt x="2139" y="4571"/>
                    </a:lnTo>
                    <a:lnTo>
                      <a:pt x="2032" y="4726"/>
                    </a:lnTo>
                    <a:lnTo>
                      <a:pt x="2023" y="4865"/>
                    </a:lnTo>
                    <a:lnTo>
                      <a:pt x="1870" y="4951"/>
                    </a:lnTo>
                    <a:lnTo>
                      <a:pt x="1879" y="5099"/>
                    </a:lnTo>
                    <a:lnTo>
                      <a:pt x="1843" y="5176"/>
                    </a:lnTo>
                    <a:lnTo>
                      <a:pt x="1753" y="5211"/>
                    </a:lnTo>
                    <a:lnTo>
                      <a:pt x="1619" y="5263"/>
                    </a:lnTo>
                    <a:lnTo>
                      <a:pt x="1493" y="5254"/>
                    </a:lnTo>
                    <a:lnTo>
                      <a:pt x="1421" y="5194"/>
                    </a:lnTo>
                    <a:lnTo>
                      <a:pt x="1359" y="5064"/>
                    </a:lnTo>
                    <a:lnTo>
                      <a:pt x="1287" y="4925"/>
                    </a:lnTo>
                    <a:lnTo>
                      <a:pt x="1206" y="4813"/>
                    </a:lnTo>
                    <a:lnTo>
                      <a:pt x="1125" y="4778"/>
                    </a:lnTo>
                    <a:lnTo>
                      <a:pt x="1009" y="4752"/>
                    </a:lnTo>
                    <a:lnTo>
                      <a:pt x="901" y="4718"/>
                    </a:lnTo>
                    <a:lnTo>
                      <a:pt x="901" y="4605"/>
                    </a:lnTo>
                    <a:lnTo>
                      <a:pt x="892" y="4501"/>
                    </a:lnTo>
                    <a:lnTo>
                      <a:pt x="865" y="4380"/>
                    </a:lnTo>
                    <a:lnTo>
                      <a:pt x="820" y="4259"/>
                    </a:lnTo>
                    <a:lnTo>
                      <a:pt x="802" y="4146"/>
                    </a:lnTo>
                    <a:lnTo>
                      <a:pt x="694" y="4068"/>
                    </a:lnTo>
                    <a:lnTo>
                      <a:pt x="596" y="4060"/>
                    </a:lnTo>
                    <a:lnTo>
                      <a:pt x="542" y="3982"/>
                    </a:lnTo>
                    <a:lnTo>
                      <a:pt x="470" y="4025"/>
                    </a:lnTo>
                    <a:lnTo>
                      <a:pt x="411" y="4080"/>
                    </a:lnTo>
                    <a:lnTo>
                      <a:pt x="323" y="3995"/>
                    </a:lnTo>
                    <a:lnTo>
                      <a:pt x="294" y="3808"/>
                    </a:lnTo>
                    <a:lnTo>
                      <a:pt x="304" y="3683"/>
                    </a:lnTo>
                    <a:lnTo>
                      <a:pt x="240" y="3537"/>
                    </a:lnTo>
                    <a:lnTo>
                      <a:pt x="37" y="3170"/>
                    </a:lnTo>
                    <a:lnTo>
                      <a:pt x="0" y="3081"/>
                    </a:lnTo>
                    <a:lnTo>
                      <a:pt x="0" y="2947"/>
                    </a:lnTo>
                    <a:lnTo>
                      <a:pt x="84" y="2920"/>
                    </a:lnTo>
                    <a:lnTo>
                      <a:pt x="188" y="2920"/>
                    </a:lnTo>
                    <a:lnTo>
                      <a:pt x="293" y="2960"/>
                    </a:lnTo>
                    <a:lnTo>
                      <a:pt x="384" y="2982"/>
                    </a:lnTo>
                    <a:lnTo>
                      <a:pt x="412" y="2894"/>
                    </a:lnTo>
                    <a:lnTo>
                      <a:pt x="357" y="2808"/>
                    </a:lnTo>
                    <a:lnTo>
                      <a:pt x="323" y="2655"/>
                    </a:lnTo>
                    <a:lnTo>
                      <a:pt x="367" y="2516"/>
                    </a:lnTo>
                    <a:lnTo>
                      <a:pt x="340" y="2318"/>
                    </a:lnTo>
                    <a:lnTo>
                      <a:pt x="340" y="2048"/>
                    </a:lnTo>
                    <a:lnTo>
                      <a:pt x="438" y="1911"/>
                    </a:lnTo>
                    <a:lnTo>
                      <a:pt x="466" y="1697"/>
                    </a:lnTo>
                    <a:lnTo>
                      <a:pt x="464" y="1438"/>
                    </a:lnTo>
                    <a:lnTo>
                      <a:pt x="455" y="1226"/>
                    </a:lnTo>
                    <a:lnTo>
                      <a:pt x="405" y="1064"/>
                    </a:lnTo>
                    <a:lnTo>
                      <a:pt x="368" y="763"/>
                    </a:lnTo>
                    <a:lnTo>
                      <a:pt x="340" y="513"/>
                    </a:lnTo>
                    <a:lnTo>
                      <a:pt x="231" y="26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6F6FA8BA-14D3-4E3A-8695-52A4B526E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836" y="1800848"/>
                <a:ext cx="766822" cy="1089056"/>
              </a:xfrm>
              <a:custGeom>
                <a:avLst/>
                <a:gdLst>
                  <a:gd name="T0" fmla="*/ 354445187 w 3117"/>
                  <a:gd name="T1" fmla="*/ 344910256 h 4487"/>
                  <a:gd name="T2" fmla="*/ 414286162 w 3117"/>
                  <a:gd name="T3" fmla="*/ 200693226 h 4487"/>
                  <a:gd name="T4" fmla="*/ 436110491 w 3117"/>
                  <a:gd name="T5" fmla="*/ 61014779 h 4487"/>
                  <a:gd name="T6" fmla="*/ 436110491 w 3117"/>
                  <a:gd name="T7" fmla="*/ 0 h 4487"/>
                  <a:gd name="T8" fmla="*/ 436110491 w 3117"/>
                  <a:gd name="T9" fmla="*/ 39331795 h 4487"/>
                  <a:gd name="T10" fmla="*/ 436110491 w 3117"/>
                  <a:gd name="T11" fmla="*/ 192121019 h 4487"/>
                  <a:gd name="T12" fmla="*/ 436110491 w 3117"/>
                  <a:gd name="T13" fmla="*/ 283390899 h 4487"/>
                  <a:gd name="T14" fmla="*/ 436110491 w 3117"/>
                  <a:gd name="T15" fmla="*/ 430262202 h 4487"/>
                  <a:gd name="T16" fmla="*/ 436110491 w 3117"/>
                  <a:gd name="T17" fmla="*/ 430262202 h 4487"/>
                  <a:gd name="T18" fmla="*/ 436110491 w 3117"/>
                  <a:gd name="T19" fmla="*/ 430262202 h 4487"/>
                  <a:gd name="T20" fmla="*/ 436110491 w 3117"/>
                  <a:gd name="T21" fmla="*/ 430262202 h 4487"/>
                  <a:gd name="T22" fmla="*/ 436110491 w 3117"/>
                  <a:gd name="T23" fmla="*/ 430262202 h 4487"/>
                  <a:gd name="T24" fmla="*/ 436110491 w 3117"/>
                  <a:gd name="T25" fmla="*/ 430262202 h 4487"/>
                  <a:gd name="T26" fmla="*/ 436110491 w 3117"/>
                  <a:gd name="T27" fmla="*/ 430262202 h 4487"/>
                  <a:gd name="T28" fmla="*/ 436110491 w 3117"/>
                  <a:gd name="T29" fmla="*/ 430262202 h 4487"/>
                  <a:gd name="T30" fmla="*/ 436110491 w 3117"/>
                  <a:gd name="T31" fmla="*/ 430262202 h 4487"/>
                  <a:gd name="T32" fmla="*/ 436110491 w 3117"/>
                  <a:gd name="T33" fmla="*/ 430262202 h 4487"/>
                  <a:gd name="T34" fmla="*/ 436110491 w 3117"/>
                  <a:gd name="T35" fmla="*/ 430262202 h 4487"/>
                  <a:gd name="T36" fmla="*/ 436110491 w 3117"/>
                  <a:gd name="T37" fmla="*/ 430262202 h 4487"/>
                  <a:gd name="T38" fmla="*/ 436110491 w 3117"/>
                  <a:gd name="T39" fmla="*/ 430262202 h 4487"/>
                  <a:gd name="T40" fmla="*/ 436110491 w 3117"/>
                  <a:gd name="T41" fmla="*/ 430262202 h 4487"/>
                  <a:gd name="T42" fmla="*/ 436110491 w 3117"/>
                  <a:gd name="T43" fmla="*/ 430262202 h 4487"/>
                  <a:gd name="T44" fmla="*/ 436110491 w 3117"/>
                  <a:gd name="T45" fmla="*/ 430262202 h 4487"/>
                  <a:gd name="T46" fmla="*/ 436110491 w 3117"/>
                  <a:gd name="T47" fmla="*/ 430262202 h 4487"/>
                  <a:gd name="T48" fmla="*/ 436110491 w 3117"/>
                  <a:gd name="T49" fmla="*/ 430262202 h 4487"/>
                  <a:gd name="T50" fmla="*/ 436110491 w 3117"/>
                  <a:gd name="T51" fmla="*/ 430262202 h 4487"/>
                  <a:gd name="T52" fmla="*/ 436110491 w 3117"/>
                  <a:gd name="T53" fmla="*/ 430262202 h 4487"/>
                  <a:gd name="T54" fmla="*/ 436110491 w 3117"/>
                  <a:gd name="T55" fmla="*/ 430262202 h 4487"/>
                  <a:gd name="T56" fmla="*/ 436110491 w 3117"/>
                  <a:gd name="T57" fmla="*/ 430262202 h 4487"/>
                  <a:gd name="T58" fmla="*/ 436110491 w 3117"/>
                  <a:gd name="T59" fmla="*/ 430262202 h 4487"/>
                  <a:gd name="T60" fmla="*/ 436110491 w 3117"/>
                  <a:gd name="T61" fmla="*/ 430262202 h 4487"/>
                  <a:gd name="T62" fmla="*/ 436110491 w 3117"/>
                  <a:gd name="T63" fmla="*/ 430262202 h 4487"/>
                  <a:gd name="T64" fmla="*/ 436110491 w 3117"/>
                  <a:gd name="T65" fmla="*/ 430262202 h 4487"/>
                  <a:gd name="T66" fmla="*/ 436110491 w 3117"/>
                  <a:gd name="T67" fmla="*/ 430262202 h 4487"/>
                  <a:gd name="T68" fmla="*/ 436110491 w 3117"/>
                  <a:gd name="T69" fmla="*/ 430262202 h 4487"/>
                  <a:gd name="T70" fmla="*/ 436110491 w 3117"/>
                  <a:gd name="T71" fmla="*/ 430262202 h 4487"/>
                  <a:gd name="T72" fmla="*/ 436110491 w 3117"/>
                  <a:gd name="T73" fmla="*/ 430262202 h 4487"/>
                  <a:gd name="T74" fmla="*/ 436110491 w 3117"/>
                  <a:gd name="T75" fmla="*/ 430262202 h 4487"/>
                  <a:gd name="T76" fmla="*/ 414286162 w 3117"/>
                  <a:gd name="T77" fmla="*/ 430262202 h 4487"/>
                  <a:gd name="T78" fmla="*/ 327337169 w 3117"/>
                  <a:gd name="T79" fmla="*/ 430262202 h 4487"/>
                  <a:gd name="T80" fmla="*/ 239877027 w 3117"/>
                  <a:gd name="T81" fmla="*/ 430262202 h 4487"/>
                  <a:gd name="T82" fmla="*/ 147813152 w 3117"/>
                  <a:gd name="T83" fmla="*/ 430262202 h 4487"/>
                  <a:gd name="T84" fmla="*/ 147813152 w 3117"/>
                  <a:gd name="T85" fmla="*/ 430262202 h 4487"/>
                  <a:gd name="T86" fmla="*/ 166226000 w 3117"/>
                  <a:gd name="T87" fmla="*/ 430262202 h 4487"/>
                  <a:gd name="T88" fmla="*/ 207654543 w 3117"/>
                  <a:gd name="T89" fmla="*/ 430262202 h 4487"/>
                  <a:gd name="T90" fmla="*/ 207654543 w 3117"/>
                  <a:gd name="T91" fmla="*/ 430262202 h 4487"/>
                  <a:gd name="T92" fmla="*/ 134515342 w 3117"/>
                  <a:gd name="T93" fmla="*/ 430262202 h 4487"/>
                  <a:gd name="T94" fmla="*/ 0 w 3117"/>
                  <a:gd name="T95" fmla="*/ 430262202 h 4487"/>
                  <a:gd name="T96" fmla="*/ 308924530 w 3117"/>
                  <a:gd name="T97" fmla="*/ 371131581 h 44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17"/>
                  <a:gd name="T148" fmla="*/ 0 h 4487"/>
                  <a:gd name="T149" fmla="*/ 3117 w 3117"/>
                  <a:gd name="T150" fmla="*/ 4487 h 448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17" h="4487">
                    <a:moveTo>
                      <a:pt x="604" y="736"/>
                    </a:moveTo>
                    <a:lnTo>
                      <a:pt x="693" y="684"/>
                    </a:lnTo>
                    <a:lnTo>
                      <a:pt x="774" y="554"/>
                    </a:lnTo>
                    <a:lnTo>
                      <a:pt x="810" y="398"/>
                    </a:lnTo>
                    <a:lnTo>
                      <a:pt x="873" y="251"/>
                    </a:lnTo>
                    <a:lnTo>
                      <a:pt x="936" y="121"/>
                    </a:lnTo>
                    <a:lnTo>
                      <a:pt x="1088" y="78"/>
                    </a:lnTo>
                    <a:lnTo>
                      <a:pt x="1205" y="0"/>
                    </a:lnTo>
                    <a:lnTo>
                      <a:pt x="1420" y="78"/>
                    </a:lnTo>
                    <a:lnTo>
                      <a:pt x="1797" y="78"/>
                    </a:lnTo>
                    <a:lnTo>
                      <a:pt x="1968" y="173"/>
                    </a:lnTo>
                    <a:lnTo>
                      <a:pt x="2148" y="381"/>
                    </a:lnTo>
                    <a:lnTo>
                      <a:pt x="2255" y="459"/>
                    </a:lnTo>
                    <a:lnTo>
                      <a:pt x="2336" y="562"/>
                    </a:lnTo>
                    <a:lnTo>
                      <a:pt x="2471" y="701"/>
                    </a:lnTo>
                    <a:lnTo>
                      <a:pt x="2543" y="935"/>
                    </a:lnTo>
                    <a:lnTo>
                      <a:pt x="2668" y="1168"/>
                    </a:lnTo>
                    <a:lnTo>
                      <a:pt x="2758" y="1359"/>
                    </a:lnTo>
                    <a:lnTo>
                      <a:pt x="2857" y="1445"/>
                    </a:lnTo>
                    <a:lnTo>
                      <a:pt x="3027" y="1627"/>
                    </a:lnTo>
                    <a:lnTo>
                      <a:pt x="3117" y="1791"/>
                    </a:lnTo>
                    <a:lnTo>
                      <a:pt x="3027" y="1878"/>
                    </a:lnTo>
                    <a:lnTo>
                      <a:pt x="2920" y="1826"/>
                    </a:lnTo>
                    <a:lnTo>
                      <a:pt x="2821" y="1774"/>
                    </a:lnTo>
                    <a:lnTo>
                      <a:pt x="2767" y="1809"/>
                    </a:lnTo>
                    <a:lnTo>
                      <a:pt x="2713" y="1869"/>
                    </a:lnTo>
                    <a:lnTo>
                      <a:pt x="2614" y="1947"/>
                    </a:lnTo>
                    <a:lnTo>
                      <a:pt x="2525" y="1973"/>
                    </a:lnTo>
                    <a:lnTo>
                      <a:pt x="2480" y="2008"/>
                    </a:lnTo>
                    <a:lnTo>
                      <a:pt x="2435" y="2163"/>
                    </a:lnTo>
                    <a:lnTo>
                      <a:pt x="2318" y="2241"/>
                    </a:lnTo>
                    <a:lnTo>
                      <a:pt x="2336" y="2336"/>
                    </a:lnTo>
                    <a:lnTo>
                      <a:pt x="2444" y="2414"/>
                    </a:lnTo>
                    <a:lnTo>
                      <a:pt x="2560" y="2423"/>
                    </a:lnTo>
                    <a:lnTo>
                      <a:pt x="2569" y="2518"/>
                    </a:lnTo>
                    <a:lnTo>
                      <a:pt x="2534" y="2587"/>
                    </a:lnTo>
                    <a:lnTo>
                      <a:pt x="2489" y="2648"/>
                    </a:lnTo>
                    <a:lnTo>
                      <a:pt x="2408" y="2700"/>
                    </a:lnTo>
                    <a:lnTo>
                      <a:pt x="2309" y="2700"/>
                    </a:lnTo>
                    <a:lnTo>
                      <a:pt x="2219" y="2761"/>
                    </a:lnTo>
                    <a:lnTo>
                      <a:pt x="2148" y="2873"/>
                    </a:lnTo>
                    <a:lnTo>
                      <a:pt x="2058" y="2968"/>
                    </a:lnTo>
                    <a:lnTo>
                      <a:pt x="2157" y="3098"/>
                    </a:lnTo>
                    <a:lnTo>
                      <a:pt x="2255" y="3124"/>
                    </a:lnTo>
                    <a:lnTo>
                      <a:pt x="2291" y="3211"/>
                    </a:lnTo>
                    <a:lnTo>
                      <a:pt x="2372" y="3288"/>
                    </a:lnTo>
                    <a:lnTo>
                      <a:pt x="2363" y="3375"/>
                    </a:lnTo>
                    <a:lnTo>
                      <a:pt x="2336" y="3453"/>
                    </a:lnTo>
                    <a:lnTo>
                      <a:pt x="2417" y="3522"/>
                    </a:lnTo>
                    <a:lnTo>
                      <a:pt x="2462" y="3487"/>
                    </a:lnTo>
                    <a:lnTo>
                      <a:pt x="2569" y="3487"/>
                    </a:lnTo>
                    <a:lnTo>
                      <a:pt x="2668" y="3548"/>
                    </a:lnTo>
                    <a:lnTo>
                      <a:pt x="2596" y="3617"/>
                    </a:lnTo>
                    <a:lnTo>
                      <a:pt x="2489" y="3600"/>
                    </a:lnTo>
                    <a:lnTo>
                      <a:pt x="2525" y="3712"/>
                    </a:lnTo>
                    <a:lnTo>
                      <a:pt x="2587" y="3799"/>
                    </a:lnTo>
                    <a:lnTo>
                      <a:pt x="2659" y="3894"/>
                    </a:lnTo>
                    <a:lnTo>
                      <a:pt x="2569" y="3920"/>
                    </a:lnTo>
                    <a:lnTo>
                      <a:pt x="2489" y="3955"/>
                    </a:lnTo>
                    <a:lnTo>
                      <a:pt x="2381" y="4041"/>
                    </a:lnTo>
                    <a:lnTo>
                      <a:pt x="2417" y="4128"/>
                    </a:lnTo>
                    <a:lnTo>
                      <a:pt x="2372" y="4232"/>
                    </a:lnTo>
                    <a:lnTo>
                      <a:pt x="2309" y="4327"/>
                    </a:lnTo>
                    <a:lnTo>
                      <a:pt x="2211" y="4487"/>
                    </a:lnTo>
                    <a:lnTo>
                      <a:pt x="2072" y="4413"/>
                    </a:lnTo>
                    <a:lnTo>
                      <a:pt x="1958" y="4425"/>
                    </a:lnTo>
                    <a:lnTo>
                      <a:pt x="1872" y="4374"/>
                    </a:lnTo>
                    <a:lnTo>
                      <a:pt x="1709" y="4274"/>
                    </a:lnTo>
                    <a:lnTo>
                      <a:pt x="1622" y="4209"/>
                    </a:lnTo>
                    <a:lnTo>
                      <a:pt x="1503" y="4122"/>
                    </a:lnTo>
                    <a:lnTo>
                      <a:pt x="1392" y="4179"/>
                    </a:lnTo>
                    <a:lnTo>
                      <a:pt x="1232" y="4196"/>
                    </a:lnTo>
                    <a:lnTo>
                      <a:pt x="1157" y="4326"/>
                    </a:lnTo>
                    <a:lnTo>
                      <a:pt x="1025" y="4265"/>
                    </a:lnTo>
                    <a:lnTo>
                      <a:pt x="962" y="4158"/>
                    </a:lnTo>
                    <a:lnTo>
                      <a:pt x="963" y="4033"/>
                    </a:lnTo>
                    <a:lnTo>
                      <a:pt x="873" y="4119"/>
                    </a:lnTo>
                    <a:lnTo>
                      <a:pt x="810" y="4223"/>
                    </a:lnTo>
                    <a:lnTo>
                      <a:pt x="729" y="4292"/>
                    </a:lnTo>
                    <a:lnTo>
                      <a:pt x="640" y="4214"/>
                    </a:lnTo>
                    <a:lnTo>
                      <a:pt x="523" y="4197"/>
                    </a:lnTo>
                    <a:lnTo>
                      <a:pt x="469" y="4111"/>
                    </a:lnTo>
                    <a:lnTo>
                      <a:pt x="370" y="4024"/>
                    </a:lnTo>
                    <a:lnTo>
                      <a:pt x="289" y="3963"/>
                    </a:lnTo>
                    <a:lnTo>
                      <a:pt x="263" y="3877"/>
                    </a:lnTo>
                    <a:lnTo>
                      <a:pt x="289" y="3773"/>
                    </a:lnTo>
                    <a:lnTo>
                      <a:pt x="289" y="3635"/>
                    </a:lnTo>
                    <a:lnTo>
                      <a:pt x="325" y="3496"/>
                    </a:lnTo>
                    <a:lnTo>
                      <a:pt x="406" y="3384"/>
                    </a:lnTo>
                    <a:lnTo>
                      <a:pt x="406" y="3236"/>
                    </a:lnTo>
                    <a:lnTo>
                      <a:pt x="442" y="3072"/>
                    </a:lnTo>
                    <a:lnTo>
                      <a:pt x="406" y="2968"/>
                    </a:lnTo>
                    <a:lnTo>
                      <a:pt x="343" y="2847"/>
                    </a:lnTo>
                    <a:lnTo>
                      <a:pt x="263" y="2735"/>
                    </a:lnTo>
                    <a:lnTo>
                      <a:pt x="168" y="2626"/>
                    </a:lnTo>
                    <a:lnTo>
                      <a:pt x="0" y="1677"/>
                    </a:lnTo>
                    <a:lnTo>
                      <a:pt x="462" y="757"/>
                    </a:lnTo>
                    <a:lnTo>
                      <a:pt x="604" y="7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9" name="Freeform 10">
                <a:extLst>
                  <a:ext uri="{FF2B5EF4-FFF2-40B4-BE49-F238E27FC236}">
                    <a16:creationId xmlns:a16="http://schemas.microsoft.com/office/drawing/2014/main" id="{F50232EA-5493-48BD-81D8-C4B96C43E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327" y="2415033"/>
                <a:ext cx="923093" cy="896442"/>
              </a:xfrm>
              <a:custGeom>
                <a:avLst/>
                <a:gdLst>
                  <a:gd name="T0" fmla="*/ 116152578 w 3751"/>
                  <a:gd name="T1" fmla="*/ 430310615 h 3693"/>
                  <a:gd name="T2" fmla="*/ 251238005 w 3751"/>
                  <a:gd name="T3" fmla="*/ 405569644 h 3693"/>
                  <a:gd name="T4" fmla="*/ 323897548 w 3751"/>
                  <a:gd name="T5" fmla="*/ 289043916 h 3693"/>
                  <a:gd name="T6" fmla="*/ 384788079 w 3751"/>
                  <a:gd name="T7" fmla="*/ 138720879 h 3693"/>
                  <a:gd name="T8" fmla="*/ 429304631 w 3751"/>
                  <a:gd name="T9" fmla="*/ 19168605 h 3693"/>
                  <a:gd name="T10" fmla="*/ 436252126 w 3751"/>
                  <a:gd name="T11" fmla="*/ 41868473 h 3693"/>
                  <a:gd name="T12" fmla="*/ 436252126 w 3751"/>
                  <a:gd name="T13" fmla="*/ 62046149 h 3693"/>
                  <a:gd name="T14" fmla="*/ 436252126 w 3751"/>
                  <a:gd name="T15" fmla="*/ 137207514 h 3693"/>
                  <a:gd name="T16" fmla="*/ 436252126 w 3751"/>
                  <a:gd name="T17" fmla="*/ 145783044 h 3693"/>
                  <a:gd name="T18" fmla="*/ 436252126 w 3751"/>
                  <a:gd name="T19" fmla="*/ 165456175 h 3693"/>
                  <a:gd name="T20" fmla="*/ 436252126 w 3751"/>
                  <a:gd name="T21" fmla="*/ 196227009 h 3693"/>
                  <a:gd name="T22" fmla="*/ 436252126 w 3751"/>
                  <a:gd name="T23" fmla="*/ 102905828 h 3693"/>
                  <a:gd name="T24" fmla="*/ 436252126 w 3751"/>
                  <a:gd name="T25" fmla="*/ 37832961 h 3693"/>
                  <a:gd name="T26" fmla="*/ 436252126 w 3751"/>
                  <a:gd name="T27" fmla="*/ 107445564 h 3693"/>
                  <a:gd name="T28" fmla="*/ 436252126 w 3751"/>
                  <a:gd name="T29" fmla="*/ 220440287 h 3693"/>
                  <a:gd name="T30" fmla="*/ 436252126 w 3751"/>
                  <a:gd name="T31" fmla="*/ 356134487 h 3693"/>
                  <a:gd name="T32" fmla="*/ 436252126 w 3751"/>
                  <a:gd name="T33" fmla="*/ 430310615 h 3693"/>
                  <a:gd name="T34" fmla="*/ 436252126 w 3751"/>
                  <a:gd name="T35" fmla="*/ 430310615 h 3693"/>
                  <a:gd name="T36" fmla="*/ 436252126 w 3751"/>
                  <a:gd name="T37" fmla="*/ 430310615 h 3693"/>
                  <a:gd name="T38" fmla="*/ 436252126 w 3751"/>
                  <a:gd name="T39" fmla="*/ 430310615 h 3693"/>
                  <a:gd name="T40" fmla="*/ 436252126 w 3751"/>
                  <a:gd name="T41" fmla="*/ 430310615 h 3693"/>
                  <a:gd name="T42" fmla="*/ 436252126 w 3751"/>
                  <a:gd name="T43" fmla="*/ 430310615 h 3693"/>
                  <a:gd name="T44" fmla="*/ 436252126 w 3751"/>
                  <a:gd name="T45" fmla="*/ 430310615 h 3693"/>
                  <a:gd name="T46" fmla="*/ 436252126 w 3751"/>
                  <a:gd name="T47" fmla="*/ 430310615 h 3693"/>
                  <a:gd name="T48" fmla="*/ 436252126 w 3751"/>
                  <a:gd name="T49" fmla="*/ 430310615 h 3693"/>
                  <a:gd name="T50" fmla="*/ 436252126 w 3751"/>
                  <a:gd name="T51" fmla="*/ 430310615 h 3693"/>
                  <a:gd name="T52" fmla="*/ 436252126 w 3751"/>
                  <a:gd name="T53" fmla="*/ 430310615 h 3693"/>
                  <a:gd name="T54" fmla="*/ 436252126 w 3751"/>
                  <a:gd name="T55" fmla="*/ 430310615 h 3693"/>
                  <a:gd name="T56" fmla="*/ 436252126 w 3751"/>
                  <a:gd name="T57" fmla="*/ 430310615 h 3693"/>
                  <a:gd name="T58" fmla="*/ 436252126 w 3751"/>
                  <a:gd name="T59" fmla="*/ 430310615 h 3693"/>
                  <a:gd name="T60" fmla="*/ 436252126 w 3751"/>
                  <a:gd name="T61" fmla="*/ 430310615 h 3693"/>
                  <a:gd name="T62" fmla="*/ 436252126 w 3751"/>
                  <a:gd name="T63" fmla="*/ 430310615 h 3693"/>
                  <a:gd name="T64" fmla="*/ 436252126 w 3751"/>
                  <a:gd name="T65" fmla="*/ 430310615 h 3693"/>
                  <a:gd name="T66" fmla="*/ 436252126 w 3751"/>
                  <a:gd name="T67" fmla="*/ 430310615 h 3693"/>
                  <a:gd name="T68" fmla="*/ 436252126 w 3751"/>
                  <a:gd name="T69" fmla="*/ 430310615 h 3693"/>
                  <a:gd name="T70" fmla="*/ 436252126 w 3751"/>
                  <a:gd name="T71" fmla="*/ 430310615 h 3693"/>
                  <a:gd name="T72" fmla="*/ 436252126 w 3751"/>
                  <a:gd name="T73" fmla="*/ 430310615 h 3693"/>
                  <a:gd name="T74" fmla="*/ 436252126 w 3751"/>
                  <a:gd name="T75" fmla="*/ 430310615 h 3693"/>
                  <a:gd name="T76" fmla="*/ 436252126 w 3751"/>
                  <a:gd name="T77" fmla="*/ 430310615 h 3693"/>
                  <a:gd name="T78" fmla="*/ 436252126 w 3751"/>
                  <a:gd name="T79" fmla="*/ 430310615 h 3693"/>
                  <a:gd name="T80" fmla="*/ 436252126 w 3751"/>
                  <a:gd name="T81" fmla="*/ 430310615 h 3693"/>
                  <a:gd name="T82" fmla="*/ 436252126 w 3751"/>
                  <a:gd name="T83" fmla="*/ 430310615 h 3693"/>
                  <a:gd name="T84" fmla="*/ 436252126 w 3751"/>
                  <a:gd name="T85" fmla="*/ 430310615 h 3693"/>
                  <a:gd name="T86" fmla="*/ 436252126 w 3751"/>
                  <a:gd name="T87" fmla="*/ 430310615 h 3693"/>
                  <a:gd name="T88" fmla="*/ 436252126 w 3751"/>
                  <a:gd name="T89" fmla="*/ 430310615 h 3693"/>
                  <a:gd name="T90" fmla="*/ 385811543 w 3751"/>
                  <a:gd name="T91" fmla="*/ 430310615 h 3693"/>
                  <a:gd name="T92" fmla="*/ 298313011 w 3751"/>
                  <a:gd name="T93" fmla="*/ 430310615 h 3693"/>
                  <a:gd name="T94" fmla="*/ 215931438 w 3751"/>
                  <a:gd name="T95" fmla="*/ 430310615 h 3693"/>
                  <a:gd name="T96" fmla="*/ 192905772 w 3751"/>
                  <a:gd name="T97" fmla="*/ 430310615 h 3693"/>
                  <a:gd name="T98" fmla="*/ 69077494 w 3751"/>
                  <a:gd name="T99" fmla="*/ 430310615 h 3693"/>
                  <a:gd name="T100" fmla="*/ 9210230 w 3751"/>
                  <a:gd name="T101" fmla="*/ 430310615 h 3693"/>
                  <a:gd name="T102" fmla="*/ 23025738 w 3751"/>
                  <a:gd name="T103" fmla="*/ 430310615 h 36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751"/>
                  <a:gd name="T157" fmla="*/ 0 h 3693"/>
                  <a:gd name="T158" fmla="*/ 3751 w 3751"/>
                  <a:gd name="T159" fmla="*/ 3693 h 369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751" h="3693">
                    <a:moveTo>
                      <a:pt x="102" y="964"/>
                    </a:moveTo>
                    <a:lnTo>
                      <a:pt x="227" y="972"/>
                    </a:lnTo>
                    <a:lnTo>
                      <a:pt x="452" y="885"/>
                    </a:lnTo>
                    <a:lnTo>
                      <a:pt x="491" y="804"/>
                    </a:lnTo>
                    <a:lnTo>
                      <a:pt x="479" y="661"/>
                    </a:lnTo>
                    <a:lnTo>
                      <a:pt x="633" y="573"/>
                    </a:lnTo>
                    <a:lnTo>
                      <a:pt x="643" y="434"/>
                    </a:lnTo>
                    <a:lnTo>
                      <a:pt x="752" y="275"/>
                    </a:lnTo>
                    <a:lnTo>
                      <a:pt x="831" y="130"/>
                    </a:lnTo>
                    <a:lnTo>
                      <a:pt x="839" y="38"/>
                    </a:lnTo>
                    <a:lnTo>
                      <a:pt x="930" y="0"/>
                    </a:lnTo>
                    <a:lnTo>
                      <a:pt x="1004" y="83"/>
                    </a:lnTo>
                    <a:lnTo>
                      <a:pt x="1114" y="161"/>
                    </a:lnTo>
                    <a:lnTo>
                      <a:pt x="1215" y="123"/>
                    </a:lnTo>
                    <a:lnTo>
                      <a:pt x="1262" y="226"/>
                    </a:lnTo>
                    <a:lnTo>
                      <a:pt x="1430" y="272"/>
                    </a:lnTo>
                    <a:lnTo>
                      <a:pt x="1589" y="253"/>
                    </a:lnTo>
                    <a:lnTo>
                      <a:pt x="1683" y="289"/>
                    </a:lnTo>
                    <a:lnTo>
                      <a:pt x="1802" y="265"/>
                    </a:lnTo>
                    <a:lnTo>
                      <a:pt x="1908" y="328"/>
                    </a:lnTo>
                    <a:lnTo>
                      <a:pt x="2006" y="376"/>
                    </a:lnTo>
                    <a:lnTo>
                      <a:pt x="2110" y="389"/>
                    </a:lnTo>
                    <a:lnTo>
                      <a:pt x="2169" y="294"/>
                    </a:lnTo>
                    <a:lnTo>
                      <a:pt x="2255" y="204"/>
                    </a:lnTo>
                    <a:lnTo>
                      <a:pt x="2279" y="110"/>
                    </a:lnTo>
                    <a:lnTo>
                      <a:pt x="2420" y="75"/>
                    </a:lnTo>
                    <a:lnTo>
                      <a:pt x="2717" y="97"/>
                    </a:lnTo>
                    <a:lnTo>
                      <a:pt x="2814" y="213"/>
                    </a:lnTo>
                    <a:lnTo>
                      <a:pt x="2891" y="317"/>
                    </a:lnTo>
                    <a:lnTo>
                      <a:pt x="2949" y="437"/>
                    </a:lnTo>
                    <a:lnTo>
                      <a:pt x="2990" y="545"/>
                    </a:lnTo>
                    <a:lnTo>
                      <a:pt x="2953" y="706"/>
                    </a:lnTo>
                    <a:lnTo>
                      <a:pt x="2953" y="856"/>
                    </a:lnTo>
                    <a:lnTo>
                      <a:pt x="2875" y="964"/>
                    </a:lnTo>
                    <a:lnTo>
                      <a:pt x="2838" y="1102"/>
                    </a:lnTo>
                    <a:lnTo>
                      <a:pt x="2835" y="1243"/>
                    </a:lnTo>
                    <a:lnTo>
                      <a:pt x="2811" y="1347"/>
                    </a:lnTo>
                    <a:lnTo>
                      <a:pt x="2835" y="1434"/>
                    </a:lnTo>
                    <a:lnTo>
                      <a:pt x="2916" y="1495"/>
                    </a:lnTo>
                    <a:lnTo>
                      <a:pt x="3017" y="1583"/>
                    </a:lnTo>
                    <a:lnTo>
                      <a:pt x="3069" y="1668"/>
                    </a:lnTo>
                    <a:lnTo>
                      <a:pt x="3184" y="1686"/>
                    </a:lnTo>
                    <a:lnTo>
                      <a:pt x="3275" y="1761"/>
                    </a:lnTo>
                    <a:lnTo>
                      <a:pt x="3359" y="1693"/>
                    </a:lnTo>
                    <a:lnTo>
                      <a:pt x="3421" y="1587"/>
                    </a:lnTo>
                    <a:lnTo>
                      <a:pt x="3510" y="1506"/>
                    </a:lnTo>
                    <a:lnTo>
                      <a:pt x="3509" y="1633"/>
                    </a:lnTo>
                    <a:lnTo>
                      <a:pt x="3572" y="1737"/>
                    </a:lnTo>
                    <a:lnTo>
                      <a:pt x="3700" y="1796"/>
                    </a:lnTo>
                    <a:lnTo>
                      <a:pt x="3686" y="1887"/>
                    </a:lnTo>
                    <a:lnTo>
                      <a:pt x="3751" y="2025"/>
                    </a:lnTo>
                    <a:lnTo>
                      <a:pt x="3731" y="2151"/>
                    </a:lnTo>
                    <a:lnTo>
                      <a:pt x="3473" y="2141"/>
                    </a:lnTo>
                    <a:lnTo>
                      <a:pt x="3131" y="2177"/>
                    </a:lnTo>
                    <a:lnTo>
                      <a:pt x="2923" y="2216"/>
                    </a:lnTo>
                    <a:lnTo>
                      <a:pt x="2825" y="2388"/>
                    </a:lnTo>
                    <a:lnTo>
                      <a:pt x="2689" y="2562"/>
                    </a:lnTo>
                    <a:lnTo>
                      <a:pt x="2552" y="2762"/>
                    </a:lnTo>
                    <a:lnTo>
                      <a:pt x="2441" y="2765"/>
                    </a:lnTo>
                    <a:lnTo>
                      <a:pt x="2314" y="2918"/>
                    </a:lnTo>
                    <a:lnTo>
                      <a:pt x="2305" y="3047"/>
                    </a:lnTo>
                    <a:lnTo>
                      <a:pt x="2235" y="3122"/>
                    </a:lnTo>
                    <a:lnTo>
                      <a:pt x="2217" y="3278"/>
                    </a:lnTo>
                    <a:lnTo>
                      <a:pt x="2245" y="3427"/>
                    </a:lnTo>
                    <a:lnTo>
                      <a:pt x="2190" y="3520"/>
                    </a:lnTo>
                    <a:lnTo>
                      <a:pt x="2163" y="3650"/>
                    </a:lnTo>
                    <a:lnTo>
                      <a:pt x="2091" y="3684"/>
                    </a:lnTo>
                    <a:lnTo>
                      <a:pt x="1984" y="3693"/>
                    </a:lnTo>
                    <a:lnTo>
                      <a:pt x="1903" y="3667"/>
                    </a:lnTo>
                    <a:lnTo>
                      <a:pt x="1903" y="3589"/>
                    </a:lnTo>
                    <a:lnTo>
                      <a:pt x="1867" y="3537"/>
                    </a:lnTo>
                    <a:lnTo>
                      <a:pt x="1813" y="3503"/>
                    </a:lnTo>
                    <a:lnTo>
                      <a:pt x="1732" y="3520"/>
                    </a:lnTo>
                    <a:lnTo>
                      <a:pt x="1607" y="3572"/>
                    </a:lnTo>
                    <a:lnTo>
                      <a:pt x="1589" y="3468"/>
                    </a:lnTo>
                    <a:lnTo>
                      <a:pt x="1687" y="3399"/>
                    </a:lnTo>
                    <a:lnTo>
                      <a:pt x="1660" y="3295"/>
                    </a:lnTo>
                    <a:lnTo>
                      <a:pt x="1633" y="3234"/>
                    </a:lnTo>
                    <a:lnTo>
                      <a:pt x="1481" y="3182"/>
                    </a:lnTo>
                    <a:lnTo>
                      <a:pt x="1373" y="3174"/>
                    </a:lnTo>
                    <a:lnTo>
                      <a:pt x="1267" y="3116"/>
                    </a:lnTo>
                    <a:lnTo>
                      <a:pt x="1230" y="3087"/>
                    </a:lnTo>
                    <a:lnTo>
                      <a:pt x="1140" y="3079"/>
                    </a:lnTo>
                    <a:lnTo>
                      <a:pt x="1095" y="2966"/>
                    </a:lnTo>
                    <a:lnTo>
                      <a:pt x="1059" y="2836"/>
                    </a:lnTo>
                    <a:lnTo>
                      <a:pt x="987" y="2724"/>
                    </a:lnTo>
                    <a:lnTo>
                      <a:pt x="942" y="2620"/>
                    </a:lnTo>
                    <a:lnTo>
                      <a:pt x="898" y="2516"/>
                    </a:lnTo>
                    <a:lnTo>
                      <a:pt x="871" y="2395"/>
                    </a:lnTo>
                    <a:lnTo>
                      <a:pt x="871" y="2308"/>
                    </a:lnTo>
                    <a:lnTo>
                      <a:pt x="826" y="2222"/>
                    </a:lnTo>
                    <a:lnTo>
                      <a:pt x="754" y="2109"/>
                    </a:lnTo>
                    <a:lnTo>
                      <a:pt x="673" y="2031"/>
                    </a:lnTo>
                    <a:lnTo>
                      <a:pt x="583" y="2066"/>
                    </a:lnTo>
                    <a:lnTo>
                      <a:pt x="521" y="2118"/>
                    </a:lnTo>
                    <a:lnTo>
                      <a:pt x="422" y="2083"/>
                    </a:lnTo>
                    <a:lnTo>
                      <a:pt x="404" y="1997"/>
                    </a:lnTo>
                    <a:lnTo>
                      <a:pt x="377" y="1858"/>
                    </a:lnTo>
                    <a:lnTo>
                      <a:pt x="269" y="1746"/>
                    </a:lnTo>
                    <a:lnTo>
                      <a:pt x="135" y="1659"/>
                    </a:lnTo>
                    <a:lnTo>
                      <a:pt x="54" y="1512"/>
                    </a:lnTo>
                    <a:lnTo>
                      <a:pt x="18" y="1391"/>
                    </a:lnTo>
                    <a:lnTo>
                      <a:pt x="0" y="1201"/>
                    </a:lnTo>
                    <a:lnTo>
                      <a:pt x="45" y="1097"/>
                    </a:lnTo>
                    <a:lnTo>
                      <a:pt x="102" y="96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81BDD36E-C296-4286-85DF-E918EB7D7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740" y="2339925"/>
                <a:ext cx="757130" cy="976395"/>
              </a:xfrm>
              <a:custGeom>
                <a:avLst/>
                <a:gdLst>
                  <a:gd name="T0" fmla="*/ 139129637 w 3074"/>
                  <a:gd name="T1" fmla="*/ 280519521 h 4022"/>
                  <a:gd name="T2" fmla="*/ 407121380 w 3074"/>
                  <a:gd name="T3" fmla="*/ 80220539 h 4022"/>
                  <a:gd name="T4" fmla="*/ 436622164 w 3074"/>
                  <a:gd name="T5" fmla="*/ 21190380 h 4022"/>
                  <a:gd name="T6" fmla="*/ 436622164 w 3074"/>
                  <a:gd name="T7" fmla="*/ 39857942 h 4022"/>
                  <a:gd name="T8" fmla="*/ 436622164 w 3074"/>
                  <a:gd name="T9" fmla="*/ 81734046 h 4022"/>
                  <a:gd name="T10" fmla="*/ 436622164 w 3074"/>
                  <a:gd name="T11" fmla="*/ 199794403 h 4022"/>
                  <a:gd name="T12" fmla="*/ 436622164 w 3074"/>
                  <a:gd name="T13" fmla="*/ 311296103 h 4022"/>
                  <a:gd name="T14" fmla="*/ 436622164 w 3074"/>
                  <a:gd name="T15" fmla="*/ 391516770 h 4022"/>
                  <a:gd name="T16" fmla="*/ 436622164 w 3074"/>
                  <a:gd name="T17" fmla="*/ 419770123 h 4022"/>
                  <a:gd name="T18" fmla="*/ 436622164 w 3074"/>
                  <a:gd name="T19" fmla="*/ 430350817 h 4022"/>
                  <a:gd name="T20" fmla="*/ 436622164 w 3074"/>
                  <a:gd name="T21" fmla="*/ 430350817 h 4022"/>
                  <a:gd name="T22" fmla="*/ 436622164 w 3074"/>
                  <a:gd name="T23" fmla="*/ 430350817 h 4022"/>
                  <a:gd name="T24" fmla="*/ 436622164 w 3074"/>
                  <a:gd name="T25" fmla="*/ 430350817 h 4022"/>
                  <a:gd name="T26" fmla="*/ 436622164 w 3074"/>
                  <a:gd name="T27" fmla="*/ 430350817 h 4022"/>
                  <a:gd name="T28" fmla="*/ 436622164 w 3074"/>
                  <a:gd name="T29" fmla="*/ 430350817 h 4022"/>
                  <a:gd name="T30" fmla="*/ 436622164 w 3074"/>
                  <a:gd name="T31" fmla="*/ 430350817 h 4022"/>
                  <a:gd name="T32" fmla="*/ 436622164 w 3074"/>
                  <a:gd name="T33" fmla="*/ 430350817 h 4022"/>
                  <a:gd name="T34" fmla="*/ 436622164 w 3074"/>
                  <a:gd name="T35" fmla="*/ 430350817 h 4022"/>
                  <a:gd name="T36" fmla="*/ 436622164 w 3074"/>
                  <a:gd name="T37" fmla="*/ 430350817 h 4022"/>
                  <a:gd name="T38" fmla="*/ 436622164 w 3074"/>
                  <a:gd name="T39" fmla="*/ 430350817 h 4022"/>
                  <a:gd name="T40" fmla="*/ 436622164 w 3074"/>
                  <a:gd name="T41" fmla="*/ 430350817 h 4022"/>
                  <a:gd name="T42" fmla="*/ 436622164 w 3074"/>
                  <a:gd name="T43" fmla="*/ 430350817 h 4022"/>
                  <a:gd name="T44" fmla="*/ 436622164 w 3074"/>
                  <a:gd name="T45" fmla="*/ 430350817 h 4022"/>
                  <a:gd name="T46" fmla="*/ 436622164 w 3074"/>
                  <a:gd name="T47" fmla="*/ 430350817 h 4022"/>
                  <a:gd name="T48" fmla="*/ 436622164 w 3074"/>
                  <a:gd name="T49" fmla="*/ 430350817 h 4022"/>
                  <a:gd name="T50" fmla="*/ 436622164 w 3074"/>
                  <a:gd name="T51" fmla="*/ 430350817 h 4022"/>
                  <a:gd name="T52" fmla="*/ 436622164 w 3074"/>
                  <a:gd name="T53" fmla="*/ 430350817 h 4022"/>
                  <a:gd name="T54" fmla="*/ 436622164 w 3074"/>
                  <a:gd name="T55" fmla="*/ 430350817 h 4022"/>
                  <a:gd name="T56" fmla="*/ 436622164 w 3074"/>
                  <a:gd name="T57" fmla="*/ 430350817 h 4022"/>
                  <a:gd name="T58" fmla="*/ 436622164 w 3074"/>
                  <a:gd name="T59" fmla="*/ 430350817 h 4022"/>
                  <a:gd name="T60" fmla="*/ 436622164 w 3074"/>
                  <a:gd name="T61" fmla="*/ 430350817 h 4022"/>
                  <a:gd name="T62" fmla="*/ 436622164 w 3074"/>
                  <a:gd name="T63" fmla="*/ 430350817 h 4022"/>
                  <a:gd name="T64" fmla="*/ 436622164 w 3074"/>
                  <a:gd name="T65" fmla="*/ 430350817 h 4022"/>
                  <a:gd name="T66" fmla="*/ 436622164 w 3074"/>
                  <a:gd name="T67" fmla="*/ 430350817 h 4022"/>
                  <a:gd name="T68" fmla="*/ 436622164 w 3074"/>
                  <a:gd name="T69" fmla="*/ 430350817 h 4022"/>
                  <a:gd name="T70" fmla="*/ 392746368 w 3074"/>
                  <a:gd name="T71" fmla="*/ 430350817 h 4022"/>
                  <a:gd name="T72" fmla="*/ 286987339 w 3074"/>
                  <a:gd name="T73" fmla="*/ 430350817 h 4022"/>
                  <a:gd name="T74" fmla="*/ 236161278 w 3074"/>
                  <a:gd name="T75" fmla="*/ 430350817 h 4022"/>
                  <a:gd name="T76" fmla="*/ 143750377 w 3074"/>
                  <a:gd name="T77" fmla="*/ 430350817 h 4022"/>
                  <a:gd name="T78" fmla="*/ 0 w 3074"/>
                  <a:gd name="T79" fmla="*/ 430350817 h 40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074"/>
                  <a:gd name="T121" fmla="*/ 0 h 4022"/>
                  <a:gd name="T122" fmla="*/ 3074 w 3074"/>
                  <a:gd name="T123" fmla="*/ 4022 h 40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074" h="4022">
                    <a:moveTo>
                      <a:pt x="197" y="635"/>
                    </a:moveTo>
                    <a:lnTo>
                      <a:pt x="271" y="556"/>
                    </a:lnTo>
                    <a:lnTo>
                      <a:pt x="477" y="438"/>
                    </a:lnTo>
                    <a:lnTo>
                      <a:pt x="793" y="159"/>
                    </a:lnTo>
                    <a:lnTo>
                      <a:pt x="830" y="98"/>
                    </a:lnTo>
                    <a:lnTo>
                      <a:pt x="885" y="42"/>
                    </a:lnTo>
                    <a:lnTo>
                      <a:pt x="959" y="0"/>
                    </a:lnTo>
                    <a:lnTo>
                      <a:pt x="1009" y="79"/>
                    </a:lnTo>
                    <a:lnTo>
                      <a:pt x="1109" y="88"/>
                    </a:lnTo>
                    <a:lnTo>
                      <a:pt x="1217" y="162"/>
                    </a:lnTo>
                    <a:lnTo>
                      <a:pt x="1237" y="282"/>
                    </a:lnTo>
                    <a:lnTo>
                      <a:pt x="1282" y="396"/>
                    </a:lnTo>
                    <a:lnTo>
                      <a:pt x="1304" y="507"/>
                    </a:lnTo>
                    <a:lnTo>
                      <a:pt x="1318" y="617"/>
                    </a:lnTo>
                    <a:lnTo>
                      <a:pt x="1316" y="737"/>
                    </a:lnTo>
                    <a:lnTo>
                      <a:pt x="1436" y="776"/>
                    </a:lnTo>
                    <a:lnTo>
                      <a:pt x="1537" y="795"/>
                    </a:lnTo>
                    <a:lnTo>
                      <a:pt x="1622" y="832"/>
                    </a:lnTo>
                    <a:lnTo>
                      <a:pt x="1708" y="954"/>
                    </a:lnTo>
                    <a:lnTo>
                      <a:pt x="1777" y="1087"/>
                    </a:lnTo>
                    <a:lnTo>
                      <a:pt x="1834" y="1210"/>
                    </a:lnTo>
                    <a:lnTo>
                      <a:pt x="1907" y="1273"/>
                    </a:lnTo>
                    <a:lnTo>
                      <a:pt x="1806" y="1509"/>
                    </a:lnTo>
                    <a:lnTo>
                      <a:pt x="1826" y="1701"/>
                    </a:lnTo>
                    <a:lnTo>
                      <a:pt x="1863" y="1828"/>
                    </a:lnTo>
                    <a:lnTo>
                      <a:pt x="1942" y="1970"/>
                    </a:lnTo>
                    <a:lnTo>
                      <a:pt x="2076" y="2058"/>
                    </a:lnTo>
                    <a:lnTo>
                      <a:pt x="2184" y="2171"/>
                    </a:lnTo>
                    <a:lnTo>
                      <a:pt x="2228" y="2392"/>
                    </a:lnTo>
                    <a:lnTo>
                      <a:pt x="2327" y="2429"/>
                    </a:lnTo>
                    <a:lnTo>
                      <a:pt x="2386" y="2376"/>
                    </a:lnTo>
                    <a:lnTo>
                      <a:pt x="2479" y="2343"/>
                    </a:lnTo>
                    <a:lnTo>
                      <a:pt x="2560" y="2419"/>
                    </a:lnTo>
                    <a:lnTo>
                      <a:pt x="2628" y="2523"/>
                    </a:lnTo>
                    <a:lnTo>
                      <a:pt x="2677" y="2617"/>
                    </a:lnTo>
                    <a:lnTo>
                      <a:pt x="2677" y="2708"/>
                    </a:lnTo>
                    <a:lnTo>
                      <a:pt x="2702" y="2827"/>
                    </a:lnTo>
                    <a:lnTo>
                      <a:pt x="2786" y="3021"/>
                    </a:lnTo>
                    <a:lnTo>
                      <a:pt x="2866" y="3143"/>
                    </a:lnTo>
                    <a:lnTo>
                      <a:pt x="2896" y="3263"/>
                    </a:lnTo>
                    <a:lnTo>
                      <a:pt x="2943" y="3388"/>
                    </a:lnTo>
                    <a:lnTo>
                      <a:pt x="3037" y="3396"/>
                    </a:lnTo>
                    <a:lnTo>
                      <a:pt x="3074" y="3425"/>
                    </a:lnTo>
                    <a:lnTo>
                      <a:pt x="3017" y="3535"/>
                    </a:lnTo>
                    <a:lnTo>
                      <a:pt x="2990" y="3587"/>
                    </a:lnTo>
                    <a:lnTo>
                      <a:pt x="2945" y="3648"/>
                    </a:lnTo>
                    <a:lnTo>
                      <a:pt x="2972" y="3769"/>
                    </a:lnTo>
                    <a:lnTo>
                      <a:pt x="2963" y="3881"/>
                    </a:lnTo>
                    <a:lnTo>
                      <a:pt x="2909" y="3916"/>
                    </a:lnTo>
                    <a:lnTo>
                      <a:pt x="2865" y="3959"/>
                    </a:lnTo>
                    <a:lnTo>
                      <a:pt x="2819" y="4022"/>
                    </a:lnTo>
                    <a:lnTo>
                      <a:pt x="2766" y="3829"/>
                    </a:lnTo>
                    <a:lnTo>
                      <a:pt x="2649" y="3752"/>
                    </a:lnTo>
                    <a:lnTo>
                      <a:pt x="2542" y="3648"/>
                    </a:lnTo>
                    <a:lnTo>
                      <a:pt x="2434" y="3492"/>
                    </a:lnTo>
                    <a:lnTo>
                      <a:pt x="2290" y="3353"/>
                    </a:lnTo>
                    <a:lnTo>
                      <a:pt x="2084" y="3025"/>
                    </a:lnTo>
                    <a:lnTo>
                      <a:pt x="1985" y="2895"/>
                    </a:lnTo>
                    <a:lnTo>
                      <a:pt x="1913" y="2774"/>
                    </a:lnTo>
                    <a:lnTo>
                      <a:pt x="1770" y="2618"/>
                    </a:lnTo>
                    <a:lnTo>
                      <a:pt x="1608" y="2453"/>
                    </a:lnTo>
                    <a:lnTo>
                      <a:pt x="1456" y="2315"/>
                    </a:lnTo>
                    <a:lnTo>
                      <a:pt x="1281" y="2217"/>
                    </a:lnTo>
                    <a:lnTo>
                      <a:pt x="1178" y="2151"/>
                    </a:lnTo>
                    <a:lnTo>
                      <a:pt x="1115" y="2038"/>
                    </a:lnTo>
                    <a:lnTo>
                      <a:pt x="1079" y="1917"/>
                    </a:lnTo>
                    <a:lnTo>
                      <a:pt x="1124" y="1778"/>
                    </a:lnTo>
                    <a:lnTo>
                      <a:pt x="1088" y="1675"/>
                    </a:lnTo>
                    <a:lnTo>
                      <a:pt x="998" y="1649"/>
                    </a:lnTo>
                    <a:lnTo>
                      <a:pt x="909" y="1614"/>
                    </a:lnTo>
                    <a:lnTo>
                      <a:pt x="819" y="1571"/>
                    </a:lnTo>
                    <a:lnTo>
                      <a:pt x="765" y="1501"/>
                    </a:lnTo>
                    <a:lnTo>
                      <a:pt x="657" y="1450"/>
                    </a:lnTo>
                    <a:lnTo>
                      <a:pt x="559" y="1380"/>
                    </a:lnTo>
                    <a:lnTo>
                      <a:pt x="523" y="1294"/>
                    </a:lnTo>
                    <a:lnTo>
                      <a:pt x="460" y="1285"/>
                    </a:lnTo>
                    <a:lnTo>
                      <a:pt x="397" y="1337"/>
                    </a:lnTo>
                    <a:lnTo>
                      <a:pt x="280" y="1320"/>
                    </a:lnTo>
                    <a:lnTo>
                      <a:pt x="137" y="1164"/>
                    </a:lnTo>
                    <a:lnTo>
                      <a:pt x="0" y="981"/>
                    </a:lnTo>
                    <a:lnTo>
                      <a:pt x="197" y="63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859ABC6B-224D-412F-A85A-7F089201A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205" y="2230899"/>
                <a:ext cx="536654" cy="933995"/>
              </a:xfrm>
              <a:custGeom>
                <a:avLst/>
                <a:gdLst>
                  <a:gd name="T0" fmla="*/ 436191932 w 2181"/>
                  <a:gd name="T1" fmla="*/ 8104483 h 3842"/>
                  <a:gd name="T2" fmla="*/ 436191932 w 2181"/>
                  <a:gd name="T3" fmla="*/ 133216693 h 3842"/>
                  <a:gd name="T4" fmla="*/ 436191932 w 2181"/>
                  <a:gd name="T5" fmla="*/ 202610728 h 3842"/>
                  <a:gd name="T6" fmla="*/ 436191932 w 2181"/>
                  <a:gd name="T7" fmla="*/ 303409577 h 3842"/>
                  <a:gd name="T8" fmla="*/ 436191932 w 2181"/>
                  <a:gd name="T9" fmla="*/ 365205819 h 3842"/>
                  <a:gd name="T10" fmla="*/ 436191932 w 2181"/>
                  <a:gd name="T11" fmla="*/ 430949786 h 3842"/>
                  <a:gd name="T12" fmla="*/ 436191932 w 2181"/>
                  <a:gd name="T13" fmla="*/ 430949786 h 3842"/>
                  <a:gd name="T14" fmla="*/ 436191932 w 2181"/>
                  <a:gd name="T15" fmla="*/ 430949786 h 3842"/>
                  <a:gd name="T16" fmla="*/ 436191932 w 2181"/>
                  <a:gd name="T17" fmla="*/ 430949786 h 3842"/>
                  <a:gd name="T18" fmla="*/ 436191932 w 2181"/>
                  <a:gd name="T19" fmla="*/ 430949786 h 3842"/>
                  <a:gd name="T20" fmla="*/ 436191932 w 2181"/>
                  <a:gd name="T21" fmla="*/ 430949786 h 3842"/>
                  <a:gd name="T22" fmla="*/ 436191932 w 2181"/>
                  <a:gd name="T23" fmla="*/ 430949786 h 3842"/>
                  <a:gd name="T24" fmla="*/ 436191932 w 2181"/>
                  <a:gd name="T25" fmla="*/ 430949786 h 3842"/>
                  <a:gd name="T26" fmla="*/ 436191932 w 2181"/>
                  <a:gd name="T27" fmla="*/ 430949786 h 3842"/>
                  <a:gd name="T28" fmla="*/ 436191932 w 2181"/>
                  <a:gd name="T29" fmla="*/ 430949786 h 3842"/>
                  <a:gd name="T30" fmla="*/ 436191932 w 2181"/>
                  <a:gd name="T31" fmla="*/ 430949786 h 3842"/>
                  <a:gd name="T32" fmla="*/ 436191932 w 2181"/>
                  <a:gd name="T33" fmla="*/ 430949786 h 3842"/>
                  <a:gd name="T34" fmla="*/ 436191932 w 2181"/>
                  <a:gd name="T35" fmla="*/ 430949786 h 3842"/>
                  <a:gd name="T36" fmla="*/ 436191932 w 2181"/>
                  <a:gd name="T37" fmla="*/ 430949786 h 3842"/>
                  <a:gd name="T38" fmla="*/ 436191932 w 2181"/>
                  <a:gd name="T39" fmla="*/ 430949786 h 3842"/>
                  <a:gd name="T40" fmla="*/ 436191932 w 2181"/>
                  <a:gd name="T41" fmla="*/ 430949786 h 3842"/>
                  <a:gd name="T42" fmla="*/ 436191932 w 2181"/>
                  <a:gd name="T43" fmla="*/ 430949786 h 3842"/>
                  <a:gd name="T44" fmla="*/ 436191932 w 2181"/>
                  <a:gd name="T45" fmla="*/ 430949786 h 3842"/>
                  <a:gd name="T46" fmla="*/ 436191932 w 2181"/>
                  <a:gd name="T47" fmla="*/ 430949786 h 3842"/>
                  <a:gd name="T48" fmla="*/ 436191932 w 2181"/>
                  <a:gd name="T49" fmla="*/ 430949786 h 3842"/>
                  <a:gd name="T50" fmla="*/ 436191932 w 2181"/>
                  <a:gd name="T51" fmla="*/ 430949786 h 3842"/>
                  <a:gd name="T52" fmla="*/ 436191932 w 2181"/>
                  <a:gd name="T53" fmla="*/ 430949786 h 3842"/>
                  <a:gd name="T54" fmla="*/ 436191932 w 2181"/>
                  <a:gd name="T55" fmla="*/ 430949786 h 3842"/>
                  <a:gd name="T56" fmla="*/ 371801592 w 2181"/>
                  <a:gd name="T57" fmla="*/ 430949786 h 3842"/>
                  <a:gd name="T58" fmla="*/ 316568333 w 2181"/>
                  <a:gd name="T59" fmla="*/ 430949786 h 3842"/>
                  <a:gd name="T60" fmla="*/ 330376751 w 2181"/>
                  <a:gd name="T61" fmla="*/ 430949786 h 3842"/>
                  <a:gd name="T62" fmla="*/ 311965665 w 2181"/>
                  <a:gd name="T63" fmla="*/ 430949786 h 3842"/>
                  <a:gd name="T64" fmla="*/ 243435233 w 2181"/>
                  <a:gd name="T65" fmla="*/ 430949786 h 3842"/>
                  <a:gd name="T66" fmla="*/ 248038108 w 2181"/>
                  <a:gd name="T67" fmla="*/ 430949786 h 3842"/>
                  <a:gd name="T68" fmla="*/ 146777393 w 2181"/>
                  <a:gd name="T69" fmla="*/ 430949786 h 3842"/>
                  <a:gd name="T70" fmla="*/ 129900460 w 2181"/>
                  <a:gd name="T71" fmla="*/ 430949786 h 3842"/>
                  <a:gd name="T72" fmla="*/ 182576763 w 2181"/>
                  <a:gd name="T73" fmla="*/ 430949786 h 3842"/>
                  <a:gd name="T74" fmla="*/ 217353120 w 2181"/>
                  <a:gd name="T75" fmla="*/ 430949786 h 3842"/>
                  <a:gd name="T76" fmla="*/ 306851336 w 2181"/>
                  <a:gd name="T77" fmla="*/ 430949786 h 3842"/>
                  <a:gd name="T78" fmla="*/ 220421687 w 2181"/>
                  <a:gd name="T79" fmla="*/ 430949786 h 3842"/>
                  <a:gd name="T80" fmla="*/ 311454211 w 2181"/>
                  <a:gd name="T81" fmla="*/ 430949786 h 3842"/>
                  <a:gd name="T82" fmla="*/ 205590413 w 2181"/>
                  <a:gd name="T83" fmla="*/ 430949786 h 3842"/>
                  <a:gd name="T84" fmla="*/ 143197321 w 2181"/>
                  <a:gd name="T85" fmla="*/ 430949786 h 3842"/>
                  <a:gd name="T86" fmla="*/ 160585396 w 2181"/>
                  <a:gd name="T87" fmla="*/ 430949786 h 3842"/>
                  <a:gd name="T88" fmla="*/ 101772507 w 2181"/>
                  <a:gd name="T89" fmla="*/ 430949786 h 3842"/>
                  <a:gd name="T90" fmla="*/ 0 w 2181"/>
                  <a:gd name="T91" fmla="*/ 430949786 h 3842"/>
                  <a:gd name="T92" fmla="*/ 82849863 w 2181"/>
                  <a:gd name="T93" fmla="*/ 430949786 h 3842"/>
                  <a:gd name="T94" fmla="*/ 177973991 w 2181"/>
                  <a:gd name="T95" fmla="*/ 430949786 h 3842"/>
                  <a:gd name="T96" fmla="*/ 243435233 w 2181"/>
                  <a:gd name="T97" fmla="*/ 409780111 h 3842"/>
                  <a:gd name="T98" fmla="*/ 256220952 w 2181"/>
                  <a:gd name="T99" fmla="*/ 329242503 h 3842"/>
                  <a:gd name="T100" fmla="*/ 142174622 w 2181"/>
                  <a:gd name="T101" fmla="*/ 284668212 h 3842"/>
                  <a:gd name="T102" fmla="*/ 192805005 w 2181"/>
                  <a:gd name="T103" fmla="*/ 197545636 h 3842"/>
                  <a:gd name="T104" fmla="*/ 239344019 w 2181"/>
                  <a:gd name="T105" fmla="*/ 100292181 h 3842"/>
                  <a:gd name="T106" fmla="*/ 333956512 w 2181"/>
                  <a:gd name="T107" fmla="*/ 48119956 h 3842"/>
                  <a:gd name="T108" fmla="*/ 389189771 w 2181"/>
                  <a:gd name="T109" fmla="*/ 0 h 38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81"/>
                  <a:gd name="T166" fmla="*/ 0 h 3842"/>
                  <a:gd name="T167" fmla="*/ 2181 w 2181"/>
                  <a:gd name="T168" fmla="*/ 3842 h 384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81" h="3842">
                    <a:moveTo>
                      <a:pt x="968" y="104"/>
                    </a:moveTo>
                    <a:lnTo>
                      <a:pt x="1057" y="16"/>
                    </a:lnTo>
                    <a:lnTo>
                      <a:pt x="1125" y="97"/>
                    </a:lnTo>
                    <a:lnTo>
                      <a:pt x="1308" y="263"/>
                    </a:lnTo>
                    <a:lnTo>
                      <a:pt x="1269" y="279"/>
                    </a:lnTo>
                    <a:lnTo>
                      <a:pt x="1224" y="400"/>
                    </a:lnTo>
                    <a:lnTo>
                      <a:pt x="1170" y="478"/>
                    </a:lnTo>
                    <a:lnTo>
                      <a:pt x="1161" y="599"/>
                    </a:lnTo>
                    <a:lnTo>
                      <a:pt x="1134" y="721"/>
                    </a:lnTo>
                    <a:lnTo>
                      <a:pt x="1206" y="721"/>
                    </a:lnTo>
                    <a:lnTo>
                      <a:pt x="1242" y="781"/>
                    </a:lnTo>
                    <a:lnTo>
                      <a:pt x="1224" y="868"/>
                    </a:lnTo>
                    <a:lnTo>
                      <a:pt x="1260" y="920"/>
                    </a:lnTo>
                    <a:lnTo>
                      <a:pt x="1323" y="954"/>
                    </a:lnTo>
                    <a:lnTo>
                      <a:pt x="1377" y="989"/>
                    </a:lnTo>
                    <a:lnTo>
                      <a:pt x="1359" y="1058"/>
                    </a:lnTo>
                    <a:lnTo>
                      <a:pt x="1386" y="1171"/>
                    </a:lnTo>
                    <a:lnTo>
                      <a:pt x="1466" y="1223"/>
                    </a:lnTo>
                    <a:lnTo>
                      <a:pt x="1529" y="1286"/>
                    </a:lnTo>
                    <a:lnTo>
                      <a:pt x="1601" y="1344"/>
                    </a:lnTo>
                    <a:lnTo>
                      <a:pt x="1673" y="1396"/>
                    </a:lnTo>
                    <a:lnTo>
                      <a:pt x="1736" y="1422"/>
                    </a:lnTo>
                    <a:lnTo>
                      <a:pt x="1843" y="1448"/>
                    </a:lnTo>
                    <a:lnTo>
                      <a:pt x="1933" y="1456"/>
                    </a:lnTo>
                    <a:lnTo>
                      <a:pt x="2032" y="1474"/>
                    </a:lnTo>
                    <a:lnTo>
                      <a:pt x="2032" y="1526"/>
                    </a:lnTo>
                    <a:lnTo>
                      <a:pt x="2050" y="1612"/>
                    </a:lnTo>
                    <a:lnTo>
                      <a:pt x="1972" y="1731"/>
                    </a:lnTo>
                    <a:lnTo>
                      <a:pt x="2028" y="1808"/>
                    </a:lnTo>
                    <a:lnTo>
                      <a:pt x="2127" y="1886"/>
                    </a:lnTo>
                    <a:lnTo>
                      <a:pt x="2181" y="1964"/>
                    </a:lnTo>
                    <a:lnTo>
                      <a:pt x="2113" y="2010"/>
                    </a:lnTo>
                    <a:lnTo>
                      <a:pt x="2041" y="2036"/>
                    </a:lnTo>
                    <a:lnTo>
                      <a:pt x="1978" y="2088"/>
                    </a:lnTo>
                    <a:lnTo>
                      <a:pt x="1924" y="2131"/>
                    </a:lnTo>
                    <a:lnTo>
                      <a:pt x="1852" y="2209"/>
                    </a:lnTo>
                    <a:lnTo>
                      <a:pt x="1780" y="2270"/>
                    </a:lnTo>
                    <a:lnTo>
                      <a:pt x="1700" y="2287"/>
                    </a:lnTo>
                    <a:lnTo>
                      <a:pt x="1619" y="2331"/>
                    </a:lnTo>
                    <a:lnTo>
                      <a:pt x="1592" y="2443"/>
                    </a:lnTo>
                    <a:lnTo>
                      <a:pt x="1574" y="2504"/>
                    </a:lnTo>
                    <a:lnTo>
                      <a:pt x="1463" y="2526"/>
                    </a:lnTo>
                    <a:lnTo>
                      <a:pt x="1382" y="2613"/>
                    </a:lnTo>
                    <a:lnTo>
                      <a:pt x="1319" y="2717"/>
                    </a:lnTo>
                    <a:lnTo>
                      <a:pt x="1230" y="2743"/>
                    </a:lnTo>
                    <a:lnTo>
                      <a:pt x="1230" y="2821"/>
                    </a:lnTo>
                    <a:lnTo>
                      <a:pt x="1221" y="2950"/>
                    </a:lnTo>
                    <a:lnTo>
                      <a:pt x="1283" y="3080"/>
                    </a:lnTo>
                    <a:lnTo>
                      <a:pt x="1373" y="3184"/>
                    </a:lnTo>
                    <a:lnTo>
                      <a:pt x="1337" y="3245"/>
                    </a:lnTo>
                    <a:lnTo>
                      <a:pt x="1301" y="3349"/>
                    </a:lnTo>
                    <a:lnTo>
                      <a:pt x="1185" y="3383"/>
                    </a:lnTo>
                    <a:lnTo>
                      <a:pt x="1077" y="3383"/>
                    </a:lnTo>
                    <a:lnTo>
                      <a:pt x="1014" y="3487"/>
                    </a:lnTo>
                    <a:lnTo>
                      <a:pt x="969" y="3634"/>
                    </a:lnTo>
                    <a:lnTo>
                      <a:pt x="898" y="3738"/>
                    </a:lnTo>
                    <a:lnTo>
                      <a:pt x="817" y="3816"/>
                    </a:lnTo>
                    <a:lnTo>
                      <a:pt x="727" y="3825"/>
                    </a:lnTo>
                    <a:lnTo>
                      <a:pt x="682" y="3842"/>
                    </a:lnTo>
                    <a:lnTo>
                      <a:pt x="619" y="3799"/>
                    </a:lnTo>
                    <a:lnTo>
                      <a:pt x="583" y="3738"/>
                    </a:lnTo>
                    <a:lnTo>
                      <a:pt x="646" y="3617"/>
                    </a:lnTo>
                    <a:lnTo>
                      <a:pt x="583" y="3548"/>
                    </a:lnTo>
                    <a:lnTo>
                      <a:pt x="610" y="3418"/>
                    </a:lnTo>
                    <a:lnTo>
                      <a:pt x="539" y="3349"/>
                    </a:lnTo>
                    <a:lnTo>
                      <a:pt x="476" y="3227"/>
                    </a:lnTo>
                    <a:lnTo>
                      <a:pt x="485" y="3098"/>
                    </a:lnTo>
                    <a:lnTo>
                      <a:pt x="485" y="2950"/>
                    </a:lnTo>
                    <a:lnTo>
                      <a:pt x="422" y="2847"/>
                    </a:lnTo>
                    <a:lnTo>
                      <a:pt x="287" y="2794"/>
                    </a:lnTo>
                    <a:lnTo>
                      <a:pt x="152" y="2710"/>
                    </a:lnTo>
                    <a:lnTo>
                      <a:pt x="254" y="2546"/>
                    </a:lnTo>
                    <a:lnTo>
                      <a:pt x="313" y="2461"/>
                    </a:lnTo>
                    <a:lnTo>
                      <a:pt x="357" y="2353"/>
                    </a:lnTo>
                    <a:lnTo>
                      <a:pt x="323" y="2267"/>
                    </a:lnTo>
                    <a:lnTo>
                      <a:pt x="425" y="2184"/>
                    </a:lnTo>
                    <a:lnTo>
                      <a:pt x="518" y="2142"/>
                    </a:lnTo>
                    <a:lnTo>
                      <a:pt x="600" y="2121"/>
                    </a:lnTo>
                    <a:lnTo>
                      <a:pt x="464" y="1935"/>
                    </a:lnTo>
                    <a:lnTo>
                      <a:pt x="431" y="1827"/>
                    </a:lnTo>
                    <a:lnTo>
                      <a:pt x="540" y="1840"/>
                    </a:lnTo>
                    <a:lnTo>
                      <a:pt x="609" y="1773"/>
                    </a:lnTo>
                    <a:lnTo>
                      <a:pt x="508" y="1714"/>
                    </a:lnTo>
                    <a:lnTo>
                      <a:pt x="402" y="1714"/>
                    </a:lnTo>
                    <a:lnTo>
                      <a:pt x="357" y="1747"/>
                    </a:lnTo>
                    <a:lnTo>
                      <a:pt x="280" y="1678"/>
                    </a:lnTo>
                    <a:lnTo>
                      <a:pt x="306" y="1595"/>
                    </a:lnTo>
                    <a:lnTo>
                      <a:pt x="314" y="1514"/>
                    </a:lnTo>
                    <a:lnTo>
                      <a:pt x="233" y="1438"/>
                    </a:lnTo>
                    <a:lnTo>
                      <a:pt x="199" y="1348"/>
                    </a:lnTo>
                    <a:lnTo>
                      <a:pt x="99" y="1325"/>
                    </a:lnTo>
                    <a:lnTo>
                      <a:pt x="0" y="1194"/>
                    </a:lnTo>
                    <a:lnTo>
                      <a:pt x="92" y="1095"/>
                    </a:lnTo>
                    <a:lnTo>
                      <a:pt x="162" y="983"/>
                    </a:lnTo>
                    <a:lnTo>
                      <a:pt x="250" y="925"/>
                    </a:lnTo>
                    <a:lnTo>
                      <a:pt x="348" y="926"/>
                    </a:lnTo>
                    <a:lnTo>
                      <a:pt x="438" y="868"/>
                    </a:lnTo>
                    <a:lnTo>
                      <a:pt x="476" y="809"/>
                    </a:lnTo>
                    <a:lnTo>
                      <a:pt x="512" y="743"/>
                    </a:lnTo>
                    <a:lnTo>
                      <a:pt x="501" y="650"/>
                    </a:lnTo>
                    <a:lnTo>
                      <a:pt x="384" y="639"/>
                    </a:lnTo>
                    <a:lnTo>
                      <a:pt x="278" y="562"/>
                    </a:lnTo>
                    <a:lnTo>
                      <a:pt x="259" y="464"/>
                    </a:lnTo>
                    <a:lnTo>
                      <a:pt x="377" y="390"/>
                    </a:lnTo>
                    <a:lnTo>
                      <a:pt x="420" y="237"/>
                    </a:lnTo>
                    <a:lnTo>
                      <a:pt x="468" y="198"/>
                    </a:lnTo>
                    <a:lnTo>
                      <a:pt x="555" y="173"/>
                    </a:lnTo>
                    <a:lnTo>
                      <a:pt x="653" y="95"/>
                    </a:lnTo>
                    <a:lnTo>
                      <a:pt x="707" y="36"/>
                    </a:lnTo>
                    <a:lnTo>
                      <a:pt x="761" y="0"/>
                    </a:lnTo>
                    <a:lnTo>
                      <a:pt x="968" y="1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02576E40-4DF5-44E4-9EB3-4A34D5D53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9299" y="2295103"/>
                <a:ext cx="566939" cy="1036965"/>
              </a:xfrm>
              <a:custGeom>
                <a:avLst/>
                <a:gdLst>
                  <a:gd name="T0" fmla="*/ 339504928 w 2055"/>
                  <a:gd name="T1" fmla="*/ 27505885 h 3947"/>
                  <a:gd name="T2" fmla="*/ 368338123 w 2055"/>
                  <a:gd name="T3" fmla="*/ 237317400 h 3947"/>
                  <a:gd name="T4" fmla="*/ 466369355 w 2055"/>
                  <a:gd name="T5" fmla="*/ 426659519 h 3947"/>
                  <a:gd name="T6" fmla="*/ 489061620 w 2055"/>
                  <a:gd name="T7" fmla="*/ 465732229 h 3947"/>
                  <a:gd name="T8" fmla="*/ 489061620 w 2055"/>
                  <a:gd name="T9" fmla="*/ 465732229 h 3947"/>
                  <a:gd name="T10" fmla="*/ 489061620 w 2055"/>
                  <a:gd name="T11" fmla="*/ 465732229 h 3947"/>
                  <a:gd name="T12" fmla="*/ 489061620 w 2055"/>
                  <a:gd name="T13" fmla="*/ 465732229 h 3947"/>
                  <a:gd name="T14" fmla="*/ 489061620 w 2055"/>
                  <a:gd name="T15" fmla="*/ 465732229 h 3947"/>
                  <a:gd name="T16" fmla="*/ 489061620 w 2055"/>
                  <a:gd name="T17" fmla="*/ 465732229 h 3947"/>
                  <a:gd name="T18" fmla="*/ 489061620 w 2055"/>
                  <a:gd name="T19" fmla="*/ 465732229 h 3947"/>
                  <a:gd name="T20" fmla="*/ 489061620 w 2055"/>
                  <a:gd name="T21" fmla="*/ 465732229 h 3947"/>
                  <a:gd name="T22" fmla="*/ 489061620 w 2055"/>
                  <a:gd name="T23" fmla="*/ 465732229 h 3947"/>
                  <a:gd name="T24" fmla="*/ 489061620 w 2055"/>
                  <a:gd name="T25" fmla="*/ 465732229 h 3947"/>
                  <a:gd name="T26" fmla="*/ 489061620 w 2055"/>
                  <a:gd name="T27" fmla="*/ 465732229 h 3947"/>
                  <a:gd name="T28" fmla="*/ 489061620 w 2055"/>
                  <a:gd name="T29" fmla="*/ 465732229 h 3947"/>
                  <a:gd name="T30" fmla="*/ 489061620 w 2055"/>
                  <a:gd name="T31" fmla="*/ 465732229 h 3947"/>
                  <a:gd name="T32" fmla="*/ 489061620 w 2055"/>
                  <a:gd name="T33" fmla="*/ 465732229 h 3947"/>
                  <a:gd name="T34" fmla="*/ 489061620 w 2055"/>
                  <a:gd name="T35" fmla="*/ 465732229 h 3947"/>
                  <a:gd name="T36" fmla="*/ 489061620 w 2055"/>
                  <a:gd name="T37" fmla="*/ 465732229 h 3947"/>
                  <a:gd name="T38" fmla="*/ 489061620 w 2055"/>
                  <a:gd name="T39" fmla="*/ 465732229 h 3947"/>
                  <a:gd name="T40" fmla="*/ 489061620 w 2055"/>
                  <a:gd name="T41" fmla="*/ 465732229 h 3947"/>
                  <a:gd name="T42" fmla="*/ 489061620 w 2055"/>
                  <a:gd name="T43" fmla="*/ 465732229 h 3947"/>
                  <a:gd name="T44" fmla="*/ 449069671 w 2055"/>
                  <a:gd name="T45" fmla="*/ 465732229 h 3947"/>
                  <a:gd name="T46" fmla="*/ 345271800 w 2055"/>
                  <a:gd name="T47" fmla="*/ 465732229 h 3947"/>
                  <a:gd name="T48" fmla="*/ 229940943 w 2055"/>
                  <a:gd name="T49" fmla="*/ 465732229 h 3947"/>
                  <a:gd name="T50" fmla="*/ 97310373 w 2055"/>
                  <a:gd name="T51" fmla="*/ 465732229 h 3947"/>
                  <a:gd name="T52" fmla="*/ 22345544 w 2055"/>
                  <a:gd name="T53" fmla="*/ 465732229 h 3947"/>
                  <a:gd name="T54" fmla="*/ 50457348 w 2055"/>
                  <a:gd name="T55" fmla="*/ 465732229 h 3947"/>
                  <a:gd name="T56" fmla="*/ 126143072 w 2055"/>
                  <a:gd name="T57" fmla="*/ 465732229 h 3947"/>
                  <a:gd name="T58" fmla="*/ 240753041 w 2055"/>
                  <a:gd name="T59" fmla="*/ 465732229 h 3947"/>
                  <a:gd name="T60" fmla="*/ 333738755 w 2055"/>
                  <a:gd name="T61" fmla="*/ 465732229 h 3947"/>
                  <a:gd name="T62" fmla="*/ 299139387 w 2055"/>
                  <a:gd name="T63" fmla="*/ 465732229 h 3947"/>
                  <a:gd name="T64" fmla="*/ 264540253 w 2055"/>
                  <a:gd name="T65" fmla="*/ 465732229 h 3947"/>
                  <a:gd name="T66" fmla="*/ 322205477 w 2055"/>
                  <a:gd name="T67" fmla="*/ 465732229 h 3947"/>
                  <a:gd name="T68" fmla="*/ 415911729 w 2055"/>
                  <a:gd name="T69" fmla="*/ 465732229 h 3947"/>
                  <a:gd name="T70" fmla="*/ 489061620 w 2055"/>
                  <a:gd name="T71" fmla="*/ 465732229 h 3947"/>
                  <a:gd name="T72" fmla="*/ 489061620 w 2055"/>
                  <a:gd name="T73" fmla="*/ 465732229 h 3947"/>
                  <a:gd name="T74" fmla="*/ 489061620 w 2055"/>
                  <a:gd name="T75" fmla="*/ 465732229 h 3947"/>
                  <a:gd name="T76" fmla="*/ 489061620 w 2055"/>
                  <a:gd name="T77" fmla="*/ 465732229 h 3947"/>
                  <a:gd name="T78" fmla="*/ 489061620 w 2055"/>
                  <a:gd name="T79" fmla="*/ 465732229 h 3947"/>
                  <a:gd name="T80" fmla="*/ 489061620 w 2055"/>
                  <a:gd name="T81" fmla="*/ 465732229 h 3947"/>
                  <a:gd name="T82" fmla="*/ 489061620 w 2055"/>
                  <a:gd name="T83" fmla="*/ 465732229 h 3947"/>
                  <a:gd name="T84" fmla="*/ 489061620 w 2055"/>
                  <a:gd name="T85" fmla="*/ 465732229 h 3947"/>
                  <a:gd name="T86" fmla="*/ 489061620 w 2055"/>
                  <a:gd name="T87" fmla="*/ 465732229 h 3947"/>
                  <a:gd name="T88" fmla="*/ 489061620 w 2055"/>
                  <a:gd name="T89" fmla="*/ 465732229 h 3947"/>
                  <a:gd name="T90" fmla="*/ 415911729 w 2055"/>
                  <a:gd name="T91" fmla="*/ 465732229 h 3947"/>
                  <a:gd name="T92" fmla="*/ 348875716 w 2055"/>
                  <a:gd name="T93" fmla="*/ 465732229 h 3947"/>
                  <a:gd name="T94" fmla="*/ 330855202 w 2055"/>
                  <a:gd name="T95" fmla="*/ 411947041 h 3947"/>
                  <a:gd name="T96" fmla="*/ 262377763 w 2055"/>
                  <a:gd name="T97" fmla="*/ 356935535 h 3947"/>
                  <a:gd name="T98" fmla="*/ 249402825 w 2055"/>
                  <a:gd name="T99" fmla="*/ 270580094 h 3947"/>
                  <a:gd name="T100" fmla="*/ 220570271 w 2055"/>
                  <a:gd name="T101" fmla="*/ 198937186 h 3947"/>
                  <a:gd name="T102" fmla="*/ 260215040 w 2055"/>
                  <a:gd name="T103" fmla="*/ 81877756 h 3947"/>
                  <a:gd name="T104" fmla="*/ 315718241 w 2055"/>
                  <a:gd name="T105" fmla="*/ 0 h 394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055"/>
                  <a:gd name="T160" fmla="*/ 0 h 3947"/>
                  <a:gd name="T161" fmla="*/ 2055 w 2055"/>
                  <a:gd name="T162" fmla="*/ 3947 h 394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055" h="3947">
                    <a:moveTo>
                      <a:pt x="438" y="0"/>
                    </a:moveTo>
                    <a:lnTo>
                      <a:pt x="471" y="43"/>
                    </a:lnTo>
                    <a:lnTo>
                      <a:pt x="487" y="179"/>
                    </a:lnTo>
                    <a:lnTo>
                      <a:pt x="511" y="371"/>
                    </a:lnTo>
                    <a:lnTo>
                      <a:pt x="639" y="515"/>
                    </a:lnTo>
                    <a:lnTo>
                      <a:pt x="647" y="667"/>
                    </a:lnTo>
                    <a:lnTo>
                      <a:pt x="703" y="795"/>
                    </a:lnTo>
                    <a:lnTo>
                      <a:pt x="887" y="859"/>
                    </a:lnTo>
                    <a:lnTo>
                      <a:pt x="1039" y="947"/>
                    </a:lnTo>
                    <a:lnTo>
                      <a:pt x="1175" y="963"/>
                    </a:lnTo>
                    <a:lnTo>
                      <a:pt x="1351" y="1075"/>
                    </a:lnTo>
                    <a:lnTo>
                      <a:pt x="1607" y="1067"/>
                    </a:lnTo>
                    <a:lnTo>
                      <a:pt x="1799" y="1099"/>
                    </a:lnTo>
                    <a:lnTo>
                      <a:pt x="1871" y="1163"/>
                    </a:lnTo>
                    <a:lnTo>
                      <a:pt x="2015" y="1115"/>
                    </a:lnTo>
                    <a:lnTo>
                      <a:pt x="2047" y="1227"/>
                    </a:lnTo>
                    <a:lnTo>
                      <a:pt x="2055" y="1331"/>
                    </a:lnTo>
                    <a:lnTo>
                      <a:pt x="1991" y="1443"/>
                    </a:lnTo>
                    <a:lnTo>
                      <a:pt x="1943" y="1595"/>
                    </a:lnTo>
                    <a:lnTo>
                      <a:pt x="1855" y="1563"/>
                    </a:lnTo>
                    <a:lnTo>
                      <a:pt x="1791" y="1651"/>
                    </a:lnTo>
                    <a:lnTo>
                      <a:pt x="1703" y="1667"/>
                    </a:lnTo>
                    <a:lnTo>
                      <a:pt x="1671" y="1811"/>
                    </a:lnTo>
                    <a:lnTo>
                      <a:pt x="1687" y="1923"/>
                    </a:lnTo>
                    <a:lnTo>
                      <a:pt x="1735" y="1979"/>
                    </a:lnTo>
                    <a:lnTo>
                      <a:pt x="1711" y="2147"/>
                    </a:lnTo>
                    <a:lnTo>
                      <a:pt x="1727" y="2323"/>
                    </a:lnTo>
                    <a:lnTo>
                      <a:pt x="1703" y="2499"/>
                    </a:lnTo>
                    <a:lnTo>
                      <a:pt x="1735" y="2771"/>
                    </a:lnTo>
                    <a:lnTo>
                      <a:pt x="1695" y="3035"/>
                    </a:lnTo>
                    <a:lnTo>
                      <a:pt x="1687" y="3211"/>
                    </a:lnTo>
                    <a:lnTo>
                      <a:pt x="1679" y="3403"/>
                    </a:lnTo>
                    <a:lnTo>
                      <a:pt x="1663" y="3571"/>
                    </a:lnTo>
                    <a:lnTo>
                      <a:pt x="1615" y="3699"/>
                    </a:lnTo>
                    <a:lnTo>
                      <a:pt x="1575" y="3771"/>
                    </a:lnTo>
                    <a:lnTo>
                      <a:pt x="1503" y="3795"/>
                    </a:lnTo>
                    <a:lnTo>
                      <a:pt x="1423" y="3835"/>
                    </a:lnTo>
                    <a:lnTo>
                      <a:pt x="1343" y="3883"/>
                    </a:lnTo>
                    <a:lnTo>
                      <a:pt x="1231" y="3891"/>
                    </a:lnTo>
                    <a:lnTo>
                      <a:pt x="1119" y="3899"/>
                    </a:lnTo>
                    <a:lnTo>
                      <a:pt x="1031" y="3907"/>
                    </a:lnTo>
                    <a:lnTo>
                      <a:pt x="935" y="3947"/>
                    </a:lnTo>
                    <a:lnTo>
                      <a:pt x="831" y="3923"/>
                    </a:lnTo>
                    <a:lnTo>
                      <a:pt x="727" y="3899"/>
                    </a:lnTo>
                    <a:lnTo>
                      <a:pt x="671" y="3883"/>
                    </a:lnTo>
                    <a:lnTo>
                      <a:pt x="623" y="3811"/>
                    </a:lnTo>
                    <a:lnTo>
                      <a:pt x="567" y="3747"/>
                    </a:lnTo>
                    <a:lnTo>
                      <a:pt x="479" y="3731"/>
                    </a:lnTo>
                    <a:lnTo>
                      <a:pt x="407" y="3747"/>
                    </a:lnTo>
                    <a:lnTo>
                      <a:pt x="319" y="3699"/>
                    </a:lnTo>
                    <a:lnTo>
                      <a:pt x="223" y="3627"/>
                    </a:lnTo>
                    <a:lnTo>
                      <a:pt x="135" y="3579"/>
                    </a:lnTo>
                    <a:lnTo>
                      <a:pt x="79" y="3515"/>
                    </a:lnTo>
                    <a:lnTo>
                      <a:pt x="31" y="3427"/>
                    </a:lnTo>
                    <a:lnTo>
                      <a:pt x="0" y="3282"/>
                    </a:lnTo>
                    <a:lnTo>
                      <a:pt x="70" y="3212"/>
                    </a:lnTo>
                    <a:lnTo>
                      <a:pt x="136" y="3119"/>
                    </a:lnTo>
                    <a:lnTo>
                      <a:pt x="175" y="2978"/>
                    </a:lnTo>
                    <a:lnTo>
                      <a:pt x="234" y="2882"/>
                    </a:lnTo>
                    <a:lnTo>
                      <a:pt x="334" y="2883"/>
                    </a:lnTo>
                    <a:lnTo>
                      <a:pt x="433" y="2852"/>
                    </a:lnTo>
                    <a:lnTo>
                      <a:pt x="463" y="2754"/>
                    </a:lnTo>
                    <a:lnTo>
                      <a:pt x="498" y="2700"/>
                    </a:lnTo>
                    <a:lnTo>
                      <a:pt x="415" y="2604"/>
                    </a:lnTo>
                    <a:lnTo>
                      <a:pt x="361" y="2487"/>
                    </a:lnTo>
                    <a:lnTo>
                      <a:pt x="367" y="2382"/>
                    </a:lnTo>
                    <a:lnTo>
                      <a:pt x="367" y="2292"/>
                    </a:lnTo>
                    <a:lnTo>
                      <a:pt x="447" y="2268"/>
                    </a:lnTo>
                    <a:lnTo>
                      <a:pt x="504" y="2174"/>
                    </a:lnTo>
                    <a:lnTo>
                      <a:pt x="577" y="2091"/>
                    </a:lnTo>
                    <a:lnTo>
                      <a:pt x="673" y="2072"/>
                    </a:lnTo>
                    <a:lnTo>
                      <a:pt x="693" y="2001"/>
                    </a:lnTo>
                    <a:lnTo>
                      <a:pt x="717" y="1911"/>
                    </a:lnTo>
                    <a:lnTo>
                      <a:pt x="789" y="1869"/>
                    </a:lnTo>
                    <a:lnTo>
                      <a:pt x="858" y="1853"/>
                    </a:lnTo>
                    <a:lnTo>
                      <a:pt x="927" y="1794"/>
                    </a:lnTo>
                    <a:lnTo>
                      <a:pt x="987" y="1724"/>
                    </a:lnTo>
                    <a:lnTo>
                      <a:pt x="1090" y="1637"/>
                    </a:lnTo>
                    <a:lnTo>
                      <a:pt x="1155" y="1614"/>
                    </a:lnTo>
                    <a:lnTo>
                      <a:pt x="1215" y="1571"/>
                    </a:lnTo>
                    <a:lnTo>
                      <a:pt x="1167" y="1499"/>
                    </a:lnTo>
                    <a:lnTo>
                      <a:pt x="1078" y="1425"/>
                    </a:lnTo>
                    <a:lnTo>
                      <a:pt x="1030" y="1356"/>
                    </a:lnTo>
                    <a:lnTo>
                      <a:pt x="1098" y="1250"/>
                    </a:lnTo>
                    <a:lnTo>
                      <a:pt x="1084" y="1166"/>
                    </a:lnTo>
                    <a:lnTo>
                      <a:pt x="1083" y="1116"/>
                    </a:lnTo>
                    <a:lnTo>
                      <a:pt x="994" y="1104"/>
                    </a:lnTo>
                    <a:lnTo>
                      <a:pt x="921" y="1095"/>
                    </a:lnTo>
                    <a:lnTo>
                      <a:pt x="831" y="1073"/>
                    </a:lnTo>
                    <a:lnTo>
                      <a:pt x="762" y="1047"/>
                    </a:lnTo>
                    <a:lnTo>
                      <a:pt x="634" y="944"/>
                    </a:lnTo>
                    <a:lnTo>
                      <a:pt x="577" y="885"/>
                    </a:lnTo>
                    <a:lnTo>
                      <a:pt x="507" y="837"/>
                    </a:lnTo>
                    <a:lnTo>
                      <a:pt x="484" y="732"/>
                    </a:lnTo>
                    <a:lnTo>
                      <a:pt x="498" y="672"/>
                    </a:lnTo>
                    <a:lnTo>
                      <a:pt x="459" y="644"/>
                    </a:lnTo>
                    <a:lnTo>
                      <a:pt x="399" y="608"/>
                    </a:lnTo>
                    <a:lnTo>
                      <a:pt x="364" y="558"/>
                    </a:lnTo>
                    <a:lnTo>
                      <a:pt x="378" y="474"/>
                    </a:lnTo>
                    <a:lnTo>
                      <a:pt x="346" y="423"/>
                    </a:lnTo>
                    <a:lnTo>
                      <a:pt x="285" y="423"/>
                    </a:lnTo>
                    <a:lnTo>
                      <a:pt x="306" y="311"/>
                    </a:lnTo>
                    <a:lnTo>
                      <a:pt x="313" y="203"/>
                    </a:lnTo>
                    <a:lnTo>
                      <a:pt x="361" y="128"/>
                    </a:lnTo>
                    <a:lnTo>
                      <a:pt x="403" y="11"/>
                    </a:lnTo>
                    <a:lnTo>
                      <a:pt x="43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AEFE81DF-76FC-4614-9DD9-C5FF81E1F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574" y="1147900"/>
                <a:ext cx="1169009" cy="1327703"/>
              </a:xfrm>
              <a:custGeom>
                <a:avLst/>
                <a:gdLst>
                  <a:gd name="T0" fmla="*/ 436094355 w 4752"/>
                  <a:gd name="T1" fmla="*/ 430911878 h 5462"/>
                  <a:gd name="T2" fmla="*/ 436094355 w 4752"/>
                  <a:gd name="T3" fmla="*/ 430911878 h 5462"/>
                  <a:gd name="T4" fmla="*/ 436094355 w 4752"/>
                  <a:gd name="T5" fmla="*/ 430911878 h 5462"/>
                  <a:gd name="T6" fmla="*/ 436094355 w 4752"/>
                  <a:gd name="T7" fmla="*/ 430911878 h 5462"/>
                  <a:gd name="T8" fmla="*/ 436094355 w 4752"/>
                  <a:gd name="T9" fmla="*/ 430911878 h 5462"/>
                  <a:gd name="T10" fmla="*/ 436094355 w 4752"/>
                  <a:gd name="T11" fmla="*/ 430911878 h 5462"/>
                  <a:gd name="T12" fmla="*/ 436094355 w 4752"/>
                  <a:gd name="T13" fmla="*/ 430911878 h 5462"/>
                  <a:gd name="T14" fmla="*/ 436094355 w 4752"/>
                  <a:gd name="T15" fmla="*/ 430911878 h 5462"/>
                  <a:gd name="T16" fmla="*/ 436094355 w 4752"/>
                  <a:gd name="T17" fmla="*/ 430911878 h 5462"/>
                  <a:gd name="T18" fmla="*/ 436094355 w 4752"/>
                  <a:gd name="T19" fmla="*/ 430911878 h 5462"/>
                  <a:gd name="T20" fmla="*/ 436094355 w 4752"/>
                  <a:gd name="T21" fmla="*/ 430911878 h 5462"/>
                  <a:gd name="T22" fmla="*/ 436094355 w 4752"/>
                  <a:gd name="T23" fmla="*/ 430911878 h 5462"/>
                  <a:gd name="T24" fmla="*/ 436094355 w 4752"/>
                  <a:gd name="T25" fmla="*/ 430911878 h 5462"/>
                  <a:gd name="T26" fmla="*/ 436094355 w 4752"/>
                  <a:gd name="T27" fmla="*/ 430911878 h 5462"/>
                  <a:gd name="T28" fmla="*/ 436094355 w 4752"/>
                  <a:gd name="T29" fmla="*/ 430911878 h 5462"/>
                  <a:gd name="T30" fmla="*/ 436094355 w 4752"/>
                  <a:gd name="T31" fmla="*/ 430911878 h 5462"/>
                  <a:gd name="T32" fmla="*/ 436094355 w 4752"/>
                  <a:gd name="T33" fmla="*/ 430911878 h 5462"/>
                  <a:gd name="T34" fmla="*/ 436094355 w 4752"/>
                  <a:gd name="T35" fmla="*/ 430911878 h 5462"/>
                  <a:gd name="T36" fmla="*/ 436094355 w 4752"/>
                  <a:gd name="T37" fmla="*/ 430911878 h 5462"/>
                  <a:gd name="T38" fmla="*/ 436094355 w 4752"/>
                  <a:gd name="T39" fmla="*/ 430911878 h 5462"/>
                  <a:gd name="T40" fmla="*/ 436094355 w 4752"/>
                  <a:gd name="T41" fmla="*/ 430911878 h 5462"/>
                  <a:gd name="T42" fmla="*/ 436094355 w 4752"/>
                  <a:gd name="T43" fmla="*/ 430911878 h 5462"/>
                  <a:gd name="T44" fmla="*/ 436094355 w 4752"/>
                  <a:gd name="T45" fmla="*/ 430911878 h 5462"/>
                  <a:gd name="T46" fmla="*/ 436094355 w 4752"/>
                  <a:gd name="T47" fmla="*/ 430911878 h 5462"/>
                  <a:gd name="T48" fmla="*/ 436094355 w 4752"/>
                  <a:gd name="T49" fmla="*/ 430911878 h 5462"/>
                  <a:gd name="T50" fmla="*/ 436094355 w 4752"/>
                  <a:gd name="T51" fmla="*/ 430911878 h 5462"/>
                  <a:gd name="T52" fmla="*/ 436094355 w 4752"/>
                  <a:gd name="T53" fmla="*/ 430911878 h 5462"/>
                  <a:gd name="T54" fmla="*/ 436094355 w 4752"/>
                  <a:gd name="T55" fmla="*/ 430911878 h 5462"/>
                  <a:gd name="T56" fmla="*/ 436094355 w 4752"/>
                  <a:gd name="T57" fmla="*/ 430911878 h 5462"/>
                  <a:gd name="T58" fmla="*/ 436094355 w 4752"/>
                  <a:gd name="T59" fmla="*/ 430911878 h 5462"/>
                  <a:gd name="T60" fmla="*/ 436094355 w 4752"/>
                  <a:gd name="T61" fmla="*/ 430911878 h 5462"/>
                  <a:gd name="T62" fmla="*/ 436094355 w 4752"/>
                  <a:gd name="T63" fmla="*/ 430911878 h 5462"/>
                  <a:gd name="T64" fmla="*/ 436094355 w 4752"/>
                  <a:gd name="T65" fmla="*/ 430911878 h 5462"/>
                  <a:gd name="T66" fmla="*/ 436094355 w 4752"/>
                  <a:gd name="T67" fmla="*/ 430911878 h 5462"/>
                  <a:gd name="T68" fmla="*/ 436094355 w 4752"/>
                  <a:gd name="T69" fmla="*/ 430911878 h 5462"/>
                  <a:gd name="T70" fmla="*/ 436094355 w 4752"/>
                  <a:gd name="T71" fmla="*/ 430911878 h 5462"/>
                  <a:gd name="T72" fmla="*/ 436094355 w 4752"/>
                  <a:gd name="T73" fmla="*/ 430911878 h 5462"/>
                  <a:gd name="T74" fmla="*/ 436094355 w 4752"/>
                  <a:gd name="T75" fmla="*/ 430911878 h 5462"/>
                  <a:gd name="T76" fmla="*/ 436094355 w 4752"/>
                  <a:gd name="T77" fmla="*/ 430911878 h 5462"/>
                  <a:gd name="T78" fmla="*/ 436094355 w 4752"/>
                  <a:gd name="T79" fmla="*/ 430911878 h 5462"/>
                  <a:gd name="T80" fmla="*/ 436094355 w 4752"/>
                  <a:gd name="T81" fmla="*/ 430911878 h 5462"/>
                  <a:gd name="T82" fmla="*/ 433618965 w 4752"/>
                  <a:gd name="T83" fmla="*/ 421352160 h 5462"/>
                  <a:gd name="T84" fmla="*/ 309874018 w 4752"/>
                  <a:gd name="T85" fmla="*/ 408185127 h 5462"/>
                  <a:gd name="T86" fmla="*/ 190219526 w 4752"/>
                  <a:gd name="T87" fmla="*/ 342348727 h 5462"/>
                  <a:gd name="T88" fmla="*/ 126813035 w 4752"/>
                  <a:gd name="T89" fmla="*/ 310443415 h 5462"/>
                  <a:gd name="T90" fmla="*/ 5113330 w 4752"/>
                  <a:gd name="T91" fmla="*/ 177758188 h 5462"/>
                  <a:gd name="T92" fmla="*/ 52668457 w 4752"/>
                  <a:gd name="T93" fmla="*/ 94196475 h 5462"/>
                  <a:gd name="T94" fmla="*/ 107893246 w 4752"/>
                  <a:gd name="T95" fmla="*/ 0 h 5462"/>
                  <a:gd name="T96" fmla="*/ 243399283 w 4752"/>
                  <a:gd name="T97" fmla="*/ 41021165 h 5462"/>
                  <a:gd name="T98" fmla="*/ 436094355 w 4752"/>
                  <a:gd name="T99" fmla="*/ 94196475 h 54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752"/>
                  <a:gd name="T151" fmla="*/ 0 h 5462"/>
                  <a:gd name="T152" fmla="*/ 4752 w 4752"/>
                  <a:gd name="T153" fmla="*/ 5462 h 54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752" h="5462">
                    <a:moveTo>
                      <a:pt x="875" y="186"/>
                    </a:moveTo>
                    <a:lnTo>
                      <a:pt x="3020" y="1187"/>
                    </a:lnTo>
                    <a:lnTo>
                      <a:pt x="3328" y="1237"/>
                    </a:lnTo>
                    <a:lnTo>
                      <a:pt x="4518" y="1185"/>
                    </a:lnTo>
                    <a:lnTo>
                      <a:pt x="4626" y="1438"/>
                    </a:lnTo>
                    <a:lnTo>
                      <a:pt x="4653" y="1689"/>
                    </a:lnTo>
                    <a:lnTo>
                      <a:pt x="4671" y="1818"/>
                    </a:lnTo>
                    <a:lnTo>
                      <a:pt x="4689" y="1983"/>
                    </a:lnTo>
                    <a:lnTo>
                      <a:pt x="4743" y="2147"/>
                    </a:lnTo>
                    <a:lnTo>
                      <a:pt x="4752" y="2372"/>
                    </a:lnTo>
                    <a:lnTo>
                      <a:pt x="4752" y="2623"/>
                    </a:lnTo>
                    <a:lnTo>
                      <a:pt x="4725" y="2831"/>
                    </a:lnTo>
                    <a:lnTo>
                      <a:pt x="4626" y="2969"/>
                    </a:lnTo>
                    <a:lnTo>
                      <a:pt x="4626" y="3238"/>
                    </a:lnTo>
                    <a:lnTo>
                      <a:pt x="4653" y="3437"/>
                    </a:lnTo>
                    <a:lnTo>
                      <a:pt x="4608" y="3575"/>
                    </a:lnTo>
                    <a:lnTo>
                      <a:pt x="4644" y="3731"/>
                    </a:lnTo>
                    <a:lnTo>
                      <a:pt x="4698" y="3818"/>
                    </a:lnTo>
                    <a:lnTo>
                      <a:pt x="4671" y="3904"/>
                    </a:lnTo>
                    <a:lnTo>
                      <a:pt x="4590" y="3887"/>
                    </a:lnTo>
                    <a:lnTo>
                      <a:pt x="4472" y="3841"/>
                    </a:lnTo>
                    <a:lnTo>
                      <a:pt x="4366" y="3843"/>
                    </a:lnTo>
                    <a:lnTo>
                      <a:pt x="4284" y="3869"/>
                    </a:lnTo>
                    <a:lnTo>
                      <a:pt x="4288" y="4001"/>
                    </a:lnTo>
                    <a:lnTo>
                      <a:pt x="4326" y="4097"/>
                    </a:lnTo>
                    <a:lnTo>
                      <a:pt x="4382" y="4195"/>
                    </a:lnTo>
                    <a:lnTo>
                      <a:pt x="4429" y="4285"/>
                    </a:lnTo>
                    <a:lnTo>
                      <a:pt x="4528" y="4458"/>
                    </a:lnTo>
                    <a:lnTo>
                      <a:pt x="4590" y="4605"/>
                    </a:lnTo>
                    <a:lnTo>
                      <a:pt x="4581" y="4735"/>
                    </a:lnTo>
                    <a:lnTo>
                      <a:pt x="4608" y="4917"/>
                    </a:lnTo>
                    <a:lnTo>
                      <a:pt x="4698" y="5003"/>
                    </a:lnTo>
                    <a:lnTo>
                      <a:pt x="4662" y="5064"/>
                    </a:lnTo>
                    <a:lnTo>
                      <a:pt x="4564" y="5150"/>
                    </a:lnTo>
                    <a:lnTo>
                      <a:pt x="4465" y="5237"/>
                    </a:lnTo>
                    <a:lnTo>
                      <a:pt x="4348" y="5341"/>
                    </a:lnTo>
                    <a:lnTo>
                      <a:pt x="4142" y="5462"/>
                    </a:lnTo>
                    <a:lnTo>
                      <a:pt x="4106" y="5375"/>
                    </a:lnTo>
                    <a:lnTo>
                      <a:pt x="4052" y="5315"/>
                    </a:lnTo>
                    <a:lnTo>
                      <a:pt x="3935" y="5228"/>
                    </a:lnTo>
                    <a:lnTo>
                      <a:pt x="3855" y="5202"/>
                    </a:lnTo>
                    <a:lnTo>
                      <a:pt x="3720" y="5194"/>
                    </a:lnTo>
                    <a:lnTo>
                      <a:pt x="3621" y="5090"/>
                    </a:lnTo>
                    <a:lnTo>
                      <a:pt x="3621" y="4986"/>
                    </a:lnTo>
                    <a:lnTo>
                      <a:pt x="3496" y="4953"/>
                    </a:lnTo>
                    <a:lnTo>
                      <a:pt x="3472" y="4885"/>
                    </a:lnTo>
                    <a:lnTo>
                      <a:pt x="3406" y="4813"/>
                    </a:lnTo>
                    <a:lnTo>
                      <a:pt x="3217" y="4641"/>
                    </a:lnTo>
                    <a:lnTo>
                      <a:pt x="3146" y="4623"/>
                    </a:lnTo>
                    <a:lnTo>
                      <a:pt x="3110" y="4493"/>
                    </a:lnTo>
                    <a:lnTo>
                      <a:pt x="3054" y="4353"/>
                    </a:lnTo>
                    <a:lnTo>
                      <a:pt x="2958" y="4204"/>
                    </a:lnTo>
                    <a:lnTo>
                      <a:pt x="2833" y="4146"/>
                    </a:lnTo>
                    <a:lnTo>
                      <a:pt x="2656" y="4060"/>
                    </a:lnTo>
                    <a:lnTo>
                      <a:pt x="2584" y="3906"/>
                    </a:lnTo>
                    <a:lnTo>
                      <a:pt x="2507" y="3801"/>
                    </a:lnTo>
                    <a:lnTo>
                      <a:pt x="2368" y="3772"/>
                    </a:lnTo>
                    <a:lnTo>
                      <a:pt x="2356" y="3584"/>
                    </a:lnTo>
                    <a:lnTo>
                      <a:pt x="2212" y="3411"/>
                    </a:lnTo>
                    <a:lnTo>
                      <a:pt x="2122" y="3272"/>
                    </a:lnTo>
                    <a:lnTo>
                      <a:pt x="2084" y="3153"/>
                    </a:lnTo>
                    <a:lnTo>
                      <a:pt x="2084" y="3023"/>
                    </a:lnTo>
                    <a:lnTo>
                      <a:pt x="2032" y="2956"/>
                    </a:lnTo>
                    <a:lnTo>
                      <a:pt x="1988" y="2874"/>
                    </a:lnTo>
                    <a:lnTo>
                      <a:pt x="1925" y="2822"/>
                    </a:lnTo>
                    <a:lnTo>
                      <a:pt x="1844" y="2788"/>
                    </a:lnTo>
                    <a:lnTo>
                      <a:pt x="1758" y="2673"/>
                    </a:lnTo>
                    <a:lnTo>
                      <a:pt x="1772" y="2528"/>
                    </a:lnTo>
                    <a:lnTo>
                      <a:pt x="1674" y="2372"/>
                    </a:lnTo>
                    <a:lnTo>
                      <a:pt x="1595" y="2265"/>
                    </a:lnTo>
                    <a:lnTo>
                      <a:pt x="1590" y="2140"/>
                    </a:lnTo>
                    <a:lnTo>
                      <a:pt x="1593" y="1974"/>
                    </a:lnTo>
                    <a:lnTo>
                      <a:pt x="1521" y="1801"/>
                    </a:lnTo>
                    <a:lnTo>
                      <a:pt x="1440" y="1663"/>
                    </a:lnTo>
                    <a:lnTo>
                      <a:pt x="1413" y="1507"/>
                    </a:lnTo>
                    <a:lnTo>
                      <a:pt x="1431" y="1351"/>
                    </a:lnTo>
                    <a:lnTo>
                      <a:pt x="1387" y="1239"/>
                    </a:lnTo>
                    <a:lnTo>
                      <a:pt x="1297" y="1178"/>
                    </a:lnTo>
                    <a:lnTo>
                      <a:pt x="1273" y="1074"/>
                    </a:lnTo>
                    <a:lnTo>
                      <a:pt x="1172" y="1026"/>
                    </a:lnTo>
                    <a:lnTo>
                      <a:pt x="1090" y="996"/>
                    </a:lnTo>
                    <a:lnTo>
                      <a:pt x="1046" y="884"/>
                    </a:lnTo>
                    <a:lnTo>
                      <a:pt x="952" y="873"/>
                    </a:lnTo>
                    <a:lnTo>
                      <a:pt x="848" y="832"/>
                    </a:lnTo>
                    <a:lnTo>
                      <a:pt x="758" y="901"/>
                    </a:lnTo>
                    <a:lnTo>
                      <a:pt x="606" y="806"/>
                    </a:lnTo>
                    <a:lnTo>
                      <a:pt x="543" y="737"/>
                    </a:lnTo>
                    <a:lnTo>
                      <a:pt x="372" y="676"/>
                    </a:lnTo>
                    <a:lnTo>
                      <a:pt x="356" y="618"/>
                    </a:lnTo>
                    <a:lnTo>
                      <a:pt x="248" y="613"/>
                    </a:lnTo>
                    <a:lnTo>
                      <a:pt x="73" y="436"/>
                    </a:lnTo>
                    <a:lnTo>
                      <a:pt x="10" y="351"/>
                    </a:lnTo>
                    <a:lnTo>
                      <a:pt x="0" y="248"/>
                    </a:lnTo>
                    <a:lnTo>
                      <a:pt x="103" y="186"/>
                    </a:lnTo>
                    <a:lnTo>
                      <a:pt x="166" y="87"/>
                    </a:lnTo>
                    <a:lnTo>
                      <a:pt x="211" y="0"/>
                    </a:lnTo>
                    <a:lnTo>
                      <a:pt x="390" y="4"/>
                    </a:lnTo>
                    <a:lnTo>
                      <a:pt x="476" y="81"/>
                    </a:lnTo>
                    <a:lnTo>
                      <a:pt x="702" y="71"/>
                    </a:lnTo>
                    <a:lnTo>
                      <a:pt x="875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:a16="http://schemas.microsoft.com/office/drawing/2014/main" id="{FB4191A3-201F-4ED2-924F-17E8F0D97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478" y="2801472"/>
                <a:ext cx="635990" cy="823758"/>
              </a:xfrm>
              <a:custGeom>
                <a:avLst/>
                <a:gdLst>
                  <a:gd name="T0" fmla="*/ 13776794 w 2587"/>
                  <a:gd name="T1" fmla="*/ 430509467 h 3392"/>
                  <a:gd name="T2" fmla="*/ 23471358 w 2587"/>
                  <a:gd name="T3" fmla="*/ 430509467 h 3392"/>
                  <a:gd name="T4" fmla="*/ 4592264 w 2587"/>
                  <a:gd name="T5" fmla="*/ 430509467 h 3392"/>
                  <a:gd name="T6" fmla="*/ 126031565 w 2587"/>
                  <a:gd name="T7" fmla="*/ 430509467 h 3392"/>
                  <a:gd name="T8" fmla="*/ 265839775 w 2587"/>
                  <a:gd name="T9" fmla="*/ 401649967 h 3392"/>
                  <a:gd name="T10" fmla="*/ 419934953 w 2587"/>
                  <a:gd name="T11" fmla="*/ 295553781 h 3392"/>
                  <a:gd name="T12" fmla="*/ 435805265 w 2587"/>
                  <a:gd name="T13" fmla="*/ 281912728 h 3392"/>
                  <a:gd name="T14" fmla="*/ 435805265 w 2587"/>
                  <a:gd name="T15" fmla="*/ 147524187 h 3392"/>
                  <a:gd name="T16" fmla="*/ 435805265 w 2587"/>
                  <a:gd name="T17" fmla="*/ 36881201 h 3392"/>
                  <a:gd name="T18" fmla="*/ 435805265 w 2587"/>
                  <a:gd name="T19" fmla="*/ 0 h 3392"/>
                  <a:gd name="T20" fmla="*/ 435805265 w 2587"/>
                  <a:gd name="T21" fmla="*/ 153586809 h 3392"/>
                  <a:gd name="T22" fmla="*/ 435805265 w 2587"/>
                  <a:gd name="T23" fmla="*/ 194004457 h 3392"/>
                  <a:gd name="T24" fmla="*/ 435805265 w 2587"/>
                  <a:gd name="T25" fmla="*/ 286459745 h 3392"/>
                  <a:gd name="T26" fmla="*/ 435805265 w 2587"/>
                  <a:gd name="T27" fmla="*/ 401649967 h 3392"/>
                  <a:gd name="T28" fmla="*/ 435805265 w 2587"/>
                  <a:gd name="T29" fmla="*/ 430509467 h 3392"/>
                  <a:gd name="T30" fmla="*/ 435805265 w 2587"/>
                  <a:gd name="T31" fmla="*/ 430509467 h 3392"/>
                  <a:gd name="T32" fmla="*/ 435805265 w 2587"/>
                  <a:gd name="T33" fmla="*/ 430509467 h 3392"/>
                  <a:gd name="T34" fmla="*/ 435805265 w 2587"/>
                  <a:gd name="T35" fmla="*/ 430509467 h 3392"/>
                  <a:gd name="T36" fmla="*/ 435805265 w 2587"/>
                  <a:gd name="T37" fmla="*/ 430509467 h 3392"/>
                  <a:gd name="T38" fmla="*/ 435805265 w 2587"/>
                  <a:gd name="T39" fmla="*/ 430509467 h 3392"/>
                  <a:gd name="T40" fmla="*/ 435805265 w 2587"/>
                  <a:gd name="T41" fmla="*/ 430509467 h 3392"/>
                  <a:gd name="T42" fmla="*/ 435805265 w 2587"/>
                  <a:gd name="T43" fmla="*/ 430509467 h 3392"/>
                  <a:gd name="T44" fmla="*/ 435805265 w 2587"/>
                  <a:gd name="T45" fmla="*/ 430509467 h 3392"/>
                  <a:gd name="T46" fmla="*/ 435805265 w 2587"/>
                  <a:gd name="T47" fmla="*/ 430509467 h 3392"/>
                  <a:gd name="T48" fmla="*/ 435805265 w 2587"/>
                  <a:gd name="T49" fmla="*/ 430509467 h 3392"/>
                  <a:gd name="T50" fmla="*/ 435805265 w 2587"/>
                  <a:gd name="T51" fmla="*/ 430509467 h 3392"/>
                  <a:gd name="T52" fmla="*/ 435805265 w 2587"/>
                  <a:gd name="T53" fmla="*/ 430509467 h 3392"/>
                  <a:gd name="T54" fmla="*/ 435805265 w 2587"/>
                  <a:gd name="T55" fmla="*/ 430509467 h 3392"/>
                  <a:gd name="T56" fmla="*/ 435805265 w 2587"/>
                  <a:gd name="T57" fmla="*/ 430509467 h 3392"/>
                  <a:gd name="T58" fmla="*/ 435805265 w 2587"/>
                  <a:gd name="T59" fmla="*/ 430509467 h 3392"/>
                  <a:gd name="T60" fmla="*/ 424527307 w 2587"/>
                  <a:gd name="T61" fmla="*/ 430509467 h 3392"/>
                  <a:gd name="T62" fmla="*/ 321967313 w 2587"/>
                  <a:gd name="T63" fmla="*/ 430509467 h 3392"/>
                  <a:gd name="T64" fmla="*/ 195935644 w 2587"/>
                  <a:gd name="T65" fmla="*/ 430509467 h 3392"/>
                  <a:gd name="T66" fmla="*/ 162769352 w 2587"/>
                  <a:gd name="T67" fmla="*/ 430509467 h 3392"/>
                  <a:gd name="T68" fmla="*/ 223999257 w 2587"/>
                  <a:gd name="T69" fmla="*/ 430509467 h 3392"/>
                  <a:gd name="T70" fmla="*/ 354623124 w 2587"/>
                  <a:gd name="T71" fmla="*/ 430509467 h 3392"/>
                  <a:gd name="T72" fmla="*/ 424527307 w 2587"/>
                  <a:gd name="T73" fmla="*/ 430509467 h 3392"/>
                  <a:gd name="T74" fmla="*/ 435805265 w 2587"/>
                  <a:gd name="T75" fmla="*/ 430509467 h 3392"/>
                  <a:gd name="T76" fmla="*/ 345438625 w 2587"/>
                  <a:gd name="T77" fmla="*/ 430509467 h 3392"/>
                  <a:gd name="T78" fmla="*/ 246960608 w 2587"/>
                  <a:gd name="T79" fmla="*/ 430509467 h 3392"/>
                  <a:gd name="T80" fmla="*/ 228081442 w 2587"/>
                  <a:gd name="T81" fmla="*/ 430509467 h 3392"/>
                  <a:gd name="T82" fmla="*/ 204609870 w 2587"/>
                  <a:gd name="T83" fmla="*/ 430509467 h 3392"/>
                  <a:gd name="T84" fmla="*/ 148992604 w 2587"/>
                  <a:gd name="T85" fmla="*/ 430509467 h 3392"/>
                  <a:gd name="T86" fmla="*/ 148992604 w 2587"/>
                  <a:gd name="T87" fmla="*/ 430509467 h 3392"/>
                  <a:gd name="T88" fmla="*/ 88273102 w 2587"/>
                  <a:gd name="T89" fmla="*/ 430509467 h 3392"/>
                  <a:gd name="T90" fmla="*/ 4081907 w 2587"/>
                  <a:gd name="T91" fmla="*/ 430509467 h 339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87"/>
                  <a:gd name="T139" fmla="*/ 0 h 3392"/>
                  <a:gd name="T140" fmla="*/ 2587 w 2587"/>
                  <a:gd name="T141" fmla="*/ 3392 h 339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87" h="3392">
                    <a:moveTo>
                      <a:pt x="8" y="2094"/>
                    </a:moveTo>
                    <a:lnTo>
                      <a:pt x="27" y="1700"/>
                    </a:lnTo>
                    <a:lnTo>
                      <a:pt x="91" y="1609"/>
                    </a:lnTo>
                    <a:lnTo>
                      <a:pt x="46" y="1518"/>
                    </a:lnTo>
                    <a:lnTo>
                      <a:pt x="0" y="1454"/>
                    </a:lnTo>
                    <a:lnTo>
                      <a:pt x="9" y="1326"/>
                    </a:lnTo>
                    <a:lnTo>
                      <a:pt x="134" y="1172"/>
                    </a:lnTo>
                    <a:lnTo>
                      <a:pt x="247" y="1170"/>
                    </a:lnTo>
                    <a:lnTo>
                      <a:pt x="384" y="969"/>
                    </a:lnTo>
                    <a:lnTo>
                      <a:pt x="521" y="795"/>
                    </a:lnTo>
                    <a:lnTo>
                      <a:pt x="617" y="624"/>
                    </a:lnTo>
                    <a:lnTo>
                      <a:pt x="823" y="585"/>
                    </a:lnTo>
                    <a:lnTo>
                      <a:pt x="1179" y="548"/>
                    </a:lnTo>
                    <a:lnTo>
                      <a:pt x="1426" y="558"/>
                    </a:lnTo>
                    <a:lnTo>
                      <a:pt x="1445" y="430"/>
                    </a:lnTo>
                    <a:lnTo>
                      <a:pt x="1381" y="292"/>
                    </a:lnTo>
                    <a:lnTo>
                      <a:pt x="1398" y="201"/>
                    </a:lnTo>
                    <a:lnTo>
                      <a:pt x="1472" y="73"/>
                    </a:lnTo>
                    <a:lnTo>
                      <a:pt x="1637" y="55"/>
                    </a:lnTo>
                    <a:lnTo>
                      <a:pt x="1746" y="0"/>
                    </a:lnTo>
                    <a:lnTo>
                      <a:pt x="1929" y="137"/>
                    </a:lnTo>
                    <a:lnTo>
                      <a:pt x="2198" y="304"/>
                    </a:lnTo>
                    <a:lnTo>
                      <a:pt x="2313" y="292"/>
                    </a:lnTo>
                    <a:lnTo>
                      <a:pt x="2487" y="384"/>
                    </a:lnTo>
                    <a:lnTo>
                      <a:pt x="2587" y="448"/>
                    </a:lnTo>
                    <a:lnTo>
                      <a:pt x="2505" y="567"/>
                    </a:lnTo>
                    <a:lnTo>
                      <a:pt x="2551" y="649"/>
                    </a:lnTo>
                    <a:lnTo>
                      <a:pt x="2423" y="795"/>
                    </a:lnTo>
                    <a:lnTo>
                      <a:pt x="2158" y="996"/>
                    </a:lnTo>
                    <a:lnTo>
                      <a:pt x="2011" y="1097"/>
                    </a:lnTo>
                    <a:lnTo>
                      <a:pt x="1810" y="1225"/>
                    </a:lnTo>
                    <a:lnTo>
                      <a:pt x="1710" y="1344"/>
                    </a:lnTo>
                    <a:lnTo>
                      <a:pt x="1664" y="1454"/>
                    </a:lnTo>
                    <a:lnTo>
                      <a:pt x="1691" y="1792"/>
                    </a:lnTo>
                    <a:lnTo>
                      <a:pt x="1728" y="1892"/>
                    </a:lnTo>
                    <a:lnTo>
                      <a:pt x="1810" y="2011"/>
                    </a:lnTo>
                    <a:lnTo>
                      <a:pt x="1883" y="2084"/>
                    </a:lnTo>
                    <a:lnTo>
                      <a:pt x="2021" y="2084"/>
                    </a:lnTo>
                    <a:lnTo>
                      <a:pt x="2149" y="2121"/>
                    </a:lnTo>
                    <a:lnTo>
                      <a:pt x="2249" y="2148"/>
                    </a:lnTo>
                    <a:lnTo>
                      <a:pt x="2277" y="2286"/>
                    </a:lnTo>
                    <a:lnTo>
                      <a:pt x="2331" y="2423"/>
                    </a:lnTo>
                    <a:lnTo>
                      <a:pt x="2295" y="2578"/>
                    </a:lnTo>
                    <a:lnTo>
                      <a:pt x="2212" y="2624"/>
                    </a:lnTo>
                    <a:lnTo>
                      <a:pt x="2075" y="2624"/>
                    </a:lnTo>
                    <a:lnTo>
                      <a:pt x="1892" y="2660"/>
                    </a:lnTo>
                    <a:lnTo>
                      <a:pt x="1846" y="2468"/>
                    </a:lnTo>
                    <a:lnTo>
                      <a:pt x="1727" y="2340"/>
                    </a:lnTo>
                    <a:lnTo>
                      <a:pt x="1608" y="2249"/>
                    </a:lnTo>
                    <a:lnTo>
                      <a:pt x="1471" y="2313"/>
                    </a:lnTo>
                    <a:lnTo>
                      <a:pt x="1380" y="2331"/>
                    </a:lnTo>
                    <a:lnTo>
                      <a:pt x="1206" y="2441"/>
                    </a:lnTo>
                    <a:lnTo>
                      <a:pt x="1014" y="2587"/>
                    </a:lnTo>
                    <a:lnTo>
                      <a:pt x="968" y="2727"/>
                    </a:lnTo>
                    <a:lnTo>
                      <a:pt x="1015" y="2798"/>
                    </a:lnTo>
                    <a:lnTo>
                      <a:pt x="1042" y="2871"/>
                    </a:lnTo>
                    <a:lnTo>
                      <a:pt x="1115" y="2971"/>
                    </a:lnTo>
                    <a:lnTo>
                      <a:pt x="1161" y="3044"/>
                    </a:lnTo>
                    <a:lnTo>
                      <a:pt x="1143" y="3172"/>
                    </a:lnTo>
                    <a:lnTo>
                      <a:pt x="1024" y="3218"/>
                    </a:lnTo>
                    <a:lnTo>
                      <a:pt x="951" y="3282"/>
                    </a:lnTo>
                    <a:lnTo>
                      <a:pt x="832" y="3291"/>
                    </a:lnTo>
                    <a:lnTo>
                      <a:pt x="750" y="3392"/>
                    </a:lnTo>
                    <a:lnTo>
                      <a:pt x="631" y="3300"/>
                    </a:lnTo>
                    <a:lnTo>
                      <a:pt x="503" y="3346"/>
                    </a:lnTo>
                    <a:lnTo>
                      <a:pt x="384" y="3328"/>
                    </a:lnTo>
                    <a:lnTo>
                      <a:pt x="310" y="3227"/>
                    </a:lnTo>
                    <a:lnTo>
                      <a:pt x="319" y="3118"/>
                    </a:lnTo>
                    <a:lnTo>
                      <a:pt x="384" y="2990"/>
                    </a:lnTo>
                    <a:lnTo>
                      <a:pt x="439" y="2852"/>
                    </a:lnTo>
                    <a:lnTo>
                      <a:pt x="549" y="2734"/>
                    </a:lnTo>
                    <a:lnTo>
                      <a:pt x="695" y="2624"/>
                    </a:lnTo>
                    <a:lnTo>
                      <a:pt x="786" y="2532"/>
                    </a:lnTo>
                    <a:lnTo>
                      <a:pt x="832" y="2459"/>
                    </a:lnTo>
                    <a:lnTo>
                      <a:pt x="905" y="2350"/>
                    </a:lnTo>
                    <a:lnTo>
                      <a:pt x="878" y="2295"/>
                    </a:lnTo>
                    <a:lnTo>
                      <a:pt x="750" y="2295"/>
                    </a:lnTo>
                    <a:lnTo>
                      <a:pt x="677" y="2359"/>
                    </a:lnTo>
                    <a:lnTo>
                      <a:pt x="576" y="2441"/>
                    </a:lnTo>
                    <a:lnTo>
                      <a:pt x="484" y="2478"/>
                    </a:lnTo>
                    <a:lnTo>
                      <a:pt x="401" y="2395"/>
                    </a:lnTo>
                    <a:lnTo>
                      <a:pt x="447" y="2304"/>
                    </a:lnTo>
                    <a:lnTo>
                      <a:pt x="484" y="2231"/>
                    </a:lnTo>
                    <a:lnTo>
                      <a:pt x="401" y="2148"/>
                    </a:lnTo>
                    <a:lnTo>
                      <a:pt x="283" y="2185"/>
                    </a:lnTo>
                    <a:lnTo>
                      <a:pt x="292" y="2112"/>
                    </a:lnTo>
                    <a:lnTo>
                      <a:pt x="337" y="2030"/>
                    </a:lnTo>
                    <a:lnTo>
                      <a:pt x="292" y="1956"/>
                    </a:lnTo>
                    <a:lnTo>
                      <a:pt x="200" y="2002"/>
                    </a:lnTo>
                    <a:lnTo>
                      <a:pt x="173" y="2084"/>
                    </a:lnTo>
                    <a:lnTo>
                      <a:pt x="109" y="2167"/>
                    </a:lnTo>
                    <a:lnTo>
                      <a:pt x="8" y="209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:a16="http://schemas.microsoft.com/office/drawing/2014/main" id="{988D0597-74E3-48C7-9DFE-E28ACB8C0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934" y="2910498"/>
                <a:ext cx="730479" cy="668697"/>
              </a:xfrm>
              <a:custGeom>
                <a:avLst/>
                <a:gdLst>
                  <a:gd name="T0" fmla="*/ 436444862 w 2967"/>
                  <a:gd name="T1" fmla="*/ 25799078 h 2752"/>
                  <a:gd name="T2" fmla="*/ 436444862 w 2967"/>
                  <a:gd name="T3" fmla="*/ 153782473 h 2752"/>
                  <a:gd name="T4" fmla="*/ 436444862 w 2967"/>
                  <a:gd name="T5" fmla="*/ 279237034 h 2752"/>
                  <a:gd name="T6" fmla="*/ 436444862 w 2967"/>
                  <a:gd name="T7" fmla="*/ 379903724 h 2752"/>
                  <a:gd name="T8" fmla="*/ 436444862 w 2967"/>
                  <a:gd name="T9" fmla="*/ 430745011 h 2752"/>
                  <a:gd name="T10" fmla="*/ 436444862 w 2967"/>
                  <a:gd name="T11" fmla="*/ 430745011 h 2752"/>
                  <a:gd name="T12" fmla="*/ 436444862 w 2967"/>
                  <a:gd name="T13" fmla="*/ 430745011 h 2752"/>
                  <a:gd name="T14" fmla="*/ 436444862 w 2967"/>
                  <a:gd name="T15" fmla="*/ 430745011 h 2752"/>
                  <a:gd name="T16" fmla="*/ 436444862 w 2967"/>
                  <a:gd name="T17" fmla="*/ 430745011 h 2752"/>
                  <a:gd name="T18" fmla="*/ 436444862 w 2967"/>
                  <a:gd name="T19" fmla="*/ 430745011 h 2752"/>
                  <a:gd name="T20" fmla="*/ 436444862 w 2967"/>
                  <a:gd name="T21" fmla="*/ 430745011 h 2752"/>
                  <a:gd name="T22" fmla="*/ 436444862 w 2967"/>
                  <a:gd name="T23" fmla="*/ 430745011 h 2752"/>
                  <a:gd name="T24" fmla="*/ 436444862 w 2967"/>
                  <a:gd name="T25" fmla="*/ 430745011 h 2752"/>
                  <a:gd name="T26" fmla="*/ 436444862 w 2967"/>
                  <a:gd name="T27" fmla="*/ 430745011 h 2752"/>
                  <a:gd name="T28" fmla="*/ 436444862 w 2967"/>
                  <a:gd name="T29" fmla="*/ 430745011 h 2752"/>
                  <a:gd name="T30" fmla="*/ 436444862 w 2967"/>
                  <a:gd name="T31" fmla="*/ 430745011 h 2752"/>
                  <a:gd name="T32" fmla="*/ 436444862 w 2967"/>
                  <a:gd name="T33" fmla="*/ 430745011 h 2752"/>
                  <a:gd name="T34" fmla="*/ 436444862 w 2967"/>
                  <a:gd name="T35" fmla="*/ 430745011 h 2752"/>
                  <a:gd name="T36" fmla="*/ 436444862 w 2967"/>
                  <a:gd name="T37" fmla="*/ 430745011 h 2752"/>
                  <a:gd name="T38" fmla="*/ 436444862 w 2967"/>
                  <a:gd name="T39" fmla="*/ 430745011 h 2752"/>
                  <a:gd name="T40" fmla="*/ 436444862 w 2967"/>
                  <a:gd name="T41" fmla="*/ 430745011 h 2752"/>
                  <a:gd name="T42" fmla="*/ 436444862 w 2967"/>
                  <a:gd name="T43" fmla="*/ 430745011 h 2752"/>
                  <a:gd name="T44" fmla="*/ 436444862 w 2967"/>
                  <a:gd name="T45" fmla="*/ 430745011 h 2752"/>
                  <a:gd name="T46" fmla="*/ 436444862 w 2967"/>
                  <a:gd name="T47" fmla="*/ 430745011 h 2752"/>
                  <a:gd name="T48" fmla="*/ 436444862 w 2967"/>
                  <a:gd name="T49" fmla="*/ 430745011 h 2752"/>
                  <a:gd name="T50" fmla="*/ 368509437 w 2967"/>
                  <a:gd name="T51" fmla="*/ 430745011 h 2752"/>
                  <a:gd name="T52" fmla="*/ 322894150 w 2967"/>
                  <a:gd name="T53" fmla="*/ 430745011 h 2752"/>
                  <a:gd name="T54" fmla="*/ 313668909 w 2967"/>
                  <a:gd name="T55" fmla="*/ 430745011 h 2752"/>
                  <a:gd name="T56" fmla="*/ 184511114 w 2967"/>
                  <a:gd name="T57" fmla="*/ 430745011 h 2752"/>
                  <a:gd name="T58" fmla="*/ 75341939 w 2967"/>
                  <a:gd name="T59" fmla="*/ 430745011 h 2752"/>
                  <a:gd name="T60" fmla="*/ 12813304 w 2967"/>
                  <a:gd name="T61" fmla="*/ 430745011 h 2752"/>
                  <a:gd name="T62" fmla="*/ 21526141 w 2967"/>
                  <a:gd name="T63" fmla="*/ 430745011 h 2752"/>
                  <a:gd name="T64" fmla="*/ 160422118 w 2967"/>
                  <a:gd name="T65" fmla="*/ 337411138 h 2752"/>
                  <a:gd name="T66" fmla="*/ 389010874 w 2967"/>
                  <a:gd name="T67" fmla="*/ 174523185 h 2752"/>
                  <a:gd name="T68" fmla="*/ 432063039 w 2967"/>
                  <a:gd name="T69" fmla="*/ 59691898 h 27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67"/>
                  <a:gd name="T106" fmla="*/ 0 h 2752"/>
                  <a:gd name="T107" fmla="*/ 2967 w 2967"/>
                  <a:gd name="T108" fmla="*/ 2752 h 27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67" h="2752">
                    <a:moveTo>
                      <a:pt x="922" y="0"/>
                    </a:moveTo>
                    <a:lnTo>
                      <a:pt x="1056" y="51"/>
                    </a:lnTo>
                    <a:lnTo>
                      <a:pt x="1119" y="148"/>
                    </a:lnTo>
                    <a:lnTo>
                      <a:pt x="1122" y="304"/>
                    </a:lnTo>
                    <a:lnTo>
                      <a:pt x="1111" y="429"/>
                    </a:lnTo>
                    <a:lnTo>
                      <a:pt x="1174" y="552"/>
                    </a:lnTo>
                    <a:lnTo>
                      <a:pt x="1246" y="622"/>
                    </a:lnTo>
                    <a:lnTo>
                      <a:pt x="1218" y="751"/>
                    </a:lnTo>
                    <a:lnTo>
                      <a:pt x="1281" y="820"/>
                    </a:lnTo>
                    <a:lnTo>
                      <a:pt x="1219" y="943"/>
                    </a:lnTo>
                    <a:lnTo>
                      <a:pt x="1255" y="1006"/>
                    </a:lnTo>
                    <a:lnTo>
                      <a:pt x="1318" y="1048"/>
                    </a:lnTo>
                    <a:lnTo>
                      <a:pt x="1359" y="1032"/>
                    </a:lnTo>
                    <a:lnTo>
                      <a:pt x="1453" y="1021"/>
                    </a:lnTo>
                    <a:lnTo>
                      <a:pt x="1483" y="1168"/>
                    </a:lnTo>
                    <a:lnTo>
                      <a:pt x="1540" y="1269"/>
                    </a:lnTo>
                    <a:lnTo>
                      <a:pt x="1600" y="1339"/>
                    </a:lnTo>
                    <a:lnTo>
                      <a:pt x="1699" y="1389"/>
                    </a:lnTo>
                    <a:lnTo>
                      <a:pt x="1777" y="1447"/>
                    </a:lnTo>
                    <a:lnTo>
                      <a:pt x="1815" y="1474"/>
                    </a:lnTo>
                    <a:lnTo>
                      <a:pt x="1908" y="1521"/>
                    </a:lnTo>
                    <a:lnTo>
                      <a:pt x="1989" y="1504"/>
                    </a:lnTo>
                    <a:lnTo>
                      <a:pt x="2086" y="1522"/>
                    </a:lnTo>
                    <a:lnTo>
                      <a:pt x="2152" y="1594"/>
                    </a:lnTo>
                    <a:lnTo>
                      <a:pt x="2206" y="1671"/>
                    </a:lnTo>
                    <a:lnTo>
                      <a:pt x="2500" y="1738"/>
                    </a:lnTo>
                    <a:lnTo>
                      <a:pt x="2607" y="1696"/>
                    </a:lnTo>
                    <a:lnTo>
                      <a:pt x="2796" y="1681"/>
                    </a:lnTo>
                    <a:lnTo>
                      <a:pt x="2959" y="1671"/>
                    </a:lnTo>
                    <a:lnTo>
                      <a:pt x="2967" y="1888"/>
                    </a:lnTo>
                    <a:lnTo>
                      <a:pt x="2935" y="2024"/>
                    </a:lnTo>
                    <a:lnTo>
                      <a:pt x="2887" y="2128"/>
                    </a:lnTo>
                    <a:lnTo>
                      <a:pt x="2839" y="2232"/>
                    </a:lnTo>
                    <a:lnTo>
                      <a:pt x="2831" y="2392"/>
                    </a:lnTo>
                    <a:lnTo>
                      <a:pt x="2743" y="2584"/>
                    </a:lnTo>
                    <a:lnTo>
                      <a:pt x="2647" y="2752"/>
                    </a:lnTo>
                    <a:lnTo>
                      <a:pt x="2455" y="2736"/>
                    </a:lnTo>
                    <a:lnTo>
                      <a:pt x="2383" y="2624"/>
                    </a:lnTo>
                    <a:lnTo>
                      <a:pt x="2311" y="2520"/>
                    </a:lnTo>
                    <a:lnTo>
                      <a:pt x="2207" y="2384"/>
                    </a:lnTo>
                    <a:lnTo>
                      <a:pt x="2031" y="2528"/>
                    </a:lnTo>
                    <a:lnTo>
                      <a:pt x="1879" y="2592"/>
                    </a:lnTo>
                    <a:lnTo>
                      <a:pt x="1759" y="2456"/>
                    </a:lnTo>
                    <a:lnTo>
                      <a:pt x="1639" y="2544"/>
                    </a:lnTo>
                    <a:lnTo>
                      <a:pt x="1519" y="2424"/>
                    </a:lnTo>
                    <a:lnTo>
                      <a:pt x="1415" y="2352"/>
                    </a:lnTo>
                    <a:lnTo>
                      <a:pt x="1279" y="2424"/>
                    </a:lnTo>
                    <a:lnTo>
                      <a:pt x="1143" y="2440"/>
                    </a:lnTo>
                    <a:lnTo>
                      <a:pt x="991" y="2392"/>
                    </a:lnTo>
                    <a:lnTo>
                      <a:pt x="879" y="2360"/>
                    </a:lnTo>
                    <a:lnTo>
                      <a:pt x="839" y="2264"/>
                    </a:lnTo>
                    <a:lnTo>
                      <a:pt x="719" y="2216"/>
                    </a:lnTo>
                    <a:lnTo>
                      <a:pt x="549" y="2175"/>
                    </a:lnTo>
                    <a:lnTo>
                      <a:pt x="630" y="2130"/>
                    </a:lnTo>
                    <a:lnTo>
                      <a:pt x="664" y="1974"/>
                    </a:lnTo>
                    <a:lnTo>
                      <a:pt x="612" y="1837"/>
                    </a:lnTo>
                    <a:lnTo>
                      <a:pt x="583" y="1698"/>
                    </a:lnTo>
                    <a:lnTo>
                      <a:pt x="360" y="1636"/>
                    </a:lnTo>
                    <a:lnTo>
                      <a:pt x="217" y="1635"/>
                    </a:lnTo>
                    <a:lnTo>
                      <a:pt x="147" y="1563"/>
                    </a:lnTo>
                    <a:lnTo>
                      <a:pt x="64" y="1444"/>
                    </a:lnTo>
                    <a:lnTo>
                      <a:pt x="25" y="1345"/>
                    </a:lnTo>
                    <a:lnTo>
                      <a:pt x="0" y="1002"/>
                    </a:lnTo>
                    <a:lnTo>
                      <a:pt x="42" y="897"/>
                    </a:lnTo>
                    <a:lnTo>
                      <a:pt x="145" y="778"/>
                    </a:lnTo>
                    <a:lnTo>
                      <a:pt x="313" y="667"/>
                    </a:lnTo>
                    <a:lnTo>
                      <a:pt x="480" y="558"/>
                    </a:lnTo>
                    <a:lnTo>
                      <a:pt x="759" y="345"/>
                    </a:lnTo>
                    <a:lnTo>
                      <a:pt x="885" y="202"/>
                    </a:lnTo>
                    <a:lnTo>
                      <a:pt x="843" y="118"/>
                    </a:lnTo>
                    <a:lnTo>
                      <a:pt x="92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16" name="Freeform 22">
                <a:extLst>
                  <a:ext uri="{FF2B5EF4-FFF2-40B4-BE49-F238E27FC236}">
                    <a16:creationId xmlns:a16="http://schemas.microsoft.com/office/drawing/2014/main" id="{F79B07FD-2AB8-43CF-BA77-9968AC66C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8493" y="3286035"/>
                <a:ext cx="1045446" cy="1139935"/>
              </a:xfrm>
              <a:custGeom>
                <a:avLst/>
                <a:gdLst>
                  <a:gd name="T0" fmla="*/ 158016067 w 4249"/>
                  <a:gd name="T1" fmla="*/ 15140327 h 4695"/>
                  <a:gd name="T2" fmla="*/ 315520292 w 4249"/>
                  <a:gd name="T3" fmla="*/ 136766633 h 4695"/>
                  <a:gd name="T4" fmla="*/ 389159112 w 4249"/>
                  <a:gd name="T5" fmla="*/ 209439924 h 4695"/>
                  <a:gd name="T6" fmla="*/ 436167826 w 4249"/>
                  <a:gd name="T7" fmla="*/ 306337387 h 4695"/>
                  <a:gd name="T8" fmla="*/ 436167826 w 4249"/>
                  <a:gd name="T9" fmla="*/ 423421723 h 4695"/>
                  <a:gd name="T10" fmla="*/ 356430793 w 4249"/>
                  <a:gd name="T11" fmla="*/ 306337387 h 4695"/>
                  <a:gd name="T12" fmla="*/ 413705246 w 4249"/>
                  <a:gd name="T13" fmla="*/ 430411244 h 4695"/>
                  <a:gd name="T14" fmla="*/ 436167826 w 4249"/>
                  <a:gd name="T15" fmla="*/ 430411244 h 4695"/>
                  <a:gd name="T16" fmla="*/ 436167826 w 4249"/>
                  <a:gd name="T17" fmla="*/ 430411244 h 4695"/>
                  <a:gd name="T18" fmla="*/ 436167826 w 4249"/>
                  <a:gd name="T19" fmla="*/ 430411244 h 4695"/>
                  <a:gd name="T20" fmla="*/ 436167826 w 4249"/>
                  <a:gd name="T21" fmla="*/ 430411244 h 4695"/>
                  <a:gd name="T22" fmla="*/ 436167826 w 4249"/>
                  <a:gd name="T23" fmla="*/ 430411244 h 4695"/>
                  <a:gd name="T24" fmla="*/ 436167826 w 4249"/>
                  <a:gd name="T25" fmla="*/ 430411244 h 4695"/>
                  <a:gd name="T26" fmla="*/ 436167826 w 4249"/>
                  <a:gd name="T27" fmla="*/ 430411244 h 4695"/>
                  <a:gd name="T28" fmla="*/ 436167826 w 4249"/>
                  <a:gd name="T29" fmla="*/ 430411244 h 4695"/>
                  <a:gd name="T30" fmla="*/ 436167826 w 4249"/>
                  <a:gd name="T31" fmla="*/ 430411244 h 4695"/>
                  <a:gd name="T32" fmla="*/ 436167826 w 4249"/>
                  <a:gd name="T33" fmla="*/ 430411244 h 4695"/>
                  <a:gd name="T34" fmla="*/ 436167826 w 4249"/>
                  <a:gd name="T35" fmla="*/ 430411244 h 4695"/>
                  <a:gd name="T36" fmla="*/ 436167826 w 4249"/>
                  <a:gd name="T37" fmla="*/ 430411244 h 4695"/>
                  <a:gd name="T38" fmla="*/ 436167826 w 4249"/>
                  <a:gd name="T39" fmla="*/ 430411244 h 4695"/>
                  <a:gd name="T40" fmla="*/ 436167826 w 4249"/>
                  <a:gd name="T41" fmla="*/ 430411244 h 4695"/>
                  <a:gd name="T42" fmla="*/ 436167826 w 4249"/>
                  <a:gd name="T43" fmla="*/ 430411244 h 4695"/>
                  <a:gd name="T44" fmla="*/ 436167826 w 4249"/>
                  <a:gd name="T45" fmla="*/ 430411244 h 4695"/>
                  <a:gd name="T46" fmla="*/ 436167826 w 4249"/>
                  <a:gd name="T47" fmla="*/ 430411244 h 4695"/>
                  <a:gd name="T48" fmla="*/ 436167826 w 4249"/>
                  <a:gd name="T49" fmla="*/ 430411244 h 4695"/>
                  <a:gd name="T50" fmla="*/ 436167826 w 4249"/>
                  <a:gd name="T51" fmla="*/ 430411244 h 4695"/>
                  <a:gd name="T52" fmla="*/ 436167826 w 4249"/>
                  <a:gd name="T53" fmla="*/ 430411244 h 4695"/>
                  <a:gd name="T54" fmla="*/ 436167826 w 4249"/>
                  <a:gd name="T55" fmla="*/ 430411244 h 4695"/>
                  <a:gd name="T56" fmla="*/ 436167826 w 4249"/>
                  <a:gd name="T57" fmla="*/ 430411244 h 4695"/>
                  <a:gd name="T58" fmla="*/ 436167826 w 4249"/>
                  <a:gd name="T59" fmla="*/ 430411244 h 4695"/>
                  <a:gd name="T60" fmla="*/ 436167826 w 4249"/>
                  <a:gd name="T61" fmla="*/ 430411244 h 4695"/>
                  <a:gd name="T62" fmla="*/ 436167826 w 4249"/>
                  <a:gd name="T63" fmla="*/ 430411244 h 4695"/>
                  <a:gd name="T64" fmla="*/ 436167826 w 4249"/>
                  <a:gd name="T65" fmla="*/ 430411244 h 4695"/>
                  <a:gd name="T66" fmla="*/ 436167826 w 4249"/>
                  <a:gd name="T67" fmla="*/ 430411244 h 4695"/>
                  <a:gd name="T68" fmla="*/ 436167826 w 4249"/>
                  <a:gd name="T69" fmla="*/ 430411244 h 4695"/>
                  <a:gd name="T70" fmla="*/ 436167826 w 4249"/>
                  <a:gd name="T71" fmla="*/ 430411244 h 4695"/>
                  <a:gd name="T72" fmla="*/ 436167826 w 4249"/>
                  <a:gd name="T73" fmla="*/ 430411244 h 4695"/>
                  <a:gd name="T74" fmla="*/ 436167826 w 4249"/>
                  <a:gd name="T75" fmla="*/ 430411244 h 4695"/>
                  <a:gd name="T76" fmla="*/ 430069197 w 4249"/>
                  <a:gd name="T77" fmla="*/ 430411244 h 4695"/>
                  <a:gd name="T78" fmla="*/ 360521989 w 4249"/>
                  <a:gd name="T79" fmla="*/ 430411244 h 4695"/>
                  <a:gd name="T80" fmla="*/ 409614050 w 4249"/>
                  <a:gd name="T81" fmla="*/ 430411244 h 4695"/>
                  <a:gd name="T82" fmla="*/ 319611280 w 4249"/>
                  <a:gd name="T83" fmla="*/ 430411244 h 4695"/>
                  <a:gd name="T84" fmla="*/ 131424126 w 4249"/>
                  <a:gd name="T85" fmla="*/ 430411244 h 4695"/>
                  <a:gd name="T86" fmla="*/ 41421654 w 4249"/>
                  <a:gd name="T87" fmla="*/ 430411244 h 4695"/>
                  <a:gd name="T88" fmla="*/ 164152548 w 4249"/>
                  <a:gd name="T89" fmla="*/ 430411244 h 4695"/>
                  <a:gd name="T90" fmla="*/ 147788493 w 4249"/>
                  <a:gd name="T91" fmla="*/ 430411244 h 4695"/>
                  <a:gd name="T92" fmla="*/ 37330640 w 4249"/>
                  <a:gd name="T93" fmla="*/ 430411244 h 4695"/>
                  <a:gd name="T94" fmla="*/ 4602477 w 4249"/>
                  <a:gd name="T95" fmla="*/ 347216113 h 4695"/>
                  <a:gd name="T96" fmla="*/ 66990679 w 4249"/>
                  <a:gd name="T97" fmla="*/ 62579547 h 469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49"/>
                  <a:gd name="T148" fmla="*/ 0 h 4695"/>
                  <a:gd name="T149" fmla="*/ 4249 w 4249"/>
                  <a:gd name="T150" fmla="*/ 4695 h 469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49" h="4695">
                    <a:moveTo>
                      <a:pt x="131" y="124"/>
                    </a:moveTo>
                    <a:lnTo>
                      <a:pt x="212" y="75"/>
                    </a:lnTo>
                    <a:lnTo>
                      <a:pt x="309" y="30"/>
                    </a:lnTo>
                    <a:lnTo>
                      <a:pt x="390" y="0"/>
                    </a:lnTo>
                    <a:lnTo>
                      <a:pt x="553" y="175"/>
                    </a:lnTo>
                    <a:lnTo>
                      <a:pt x="617" y="271"/>
                    </a:lnTo>
                    <a:lnTo>
                      <a:pt x="601" y="351"/>
                    </a:lnTo>
                    <a:lnTo>
                      <a:pt x="681" y="399"/>
                    </a:lnTo>
                    <a:lnTo>
                      <a:pt x="761" y="415"/>
                    </a:lnTo>
                    <a:lnTo>
                      <a:pt x="841" y="455"/>
                    </a:lnTo>
                    <a:lnTo>
                      <a:pt x="817" y="543"/>
                    </a:lnTo>
                    <a:lnTo>
                      <a:pt x="913" y="607"/>
                    </a:lnTo>
                    <a:lnTo>
                      <a:pt x="1009" y="671"/>
                    </a:lnTo>
                    <a:lnTo>
                      <a:pt x="1009" y="735"/>
                    </a:lnTo>
                    <a:lnTo>
                      <a:pt x="993" y="839"/>
                    </a:lnTo>
                    <a:lnTo>
                      <a:pt x="889" y="863"/>
                    </a:lnTo>
                    <a:lnTo>
                      <a:pt x="777" y="663"/>
                    </a:lnTo>
                    <a:lnTo>
                      <a:pt x="697" y="607"/>
                    </a:lnTo>
                    <a:lnTo>
                      <a:pt x="601" y="695"/>
                    </a:lnTo>
                    <a:lnTo>
                      <a:pt x="737" y="783"/>
                    </a:lnTo>
                    <a:lnTo>
                      <a:pt x="809" y="951"/>
                    </a:lnTo>
                    <a:lnTo>
                      <a:pt x="865" y="1103"/>
                    </a:lnTo>
                    <a:lnTo>
                      <a:pt x="985" y="1175"/>
                    </a:lnTo>
                    <a:lnTo>
                      <a:pt x="1009" y="1319"/>
                    </a:lnTo>
                    <a:lnTo>
                      <a:pt x="1097" y="1383"/>
                    </a:lnTo>
                    <a:lnTo>
                      <a:pt x="1105" y="1487"/>
                    </a:lnTo>
                    <a:lnTo>
                      <a:pt x="1217" y="1551"/>
                    </a:lnTo>
                    <a:lnTo>
                      <a:pt x="1305" y="1639"/>
                    </a:lnTo>
                    <a:lnTo>
                      <a:pt x="1321" y="1767"/>
                    </a:lnTo>
                    <a:lnTo>
                      <a:pt x="1457" y="1911"/>
                    </a:lnTo>
                    <a:lnTo>
                      <a:pt x="1473" y="2031"/>
                    </a:lnTo>
                    <a:lnTo>
                      <a:pt x="1569" y="2127"/>
                    </a:lnTo>
                    <a:lnTo>
                      <a:pt x="1601" y="2215"/>
                    </a:lnTo>
                    <a:lnTo>
                      <a:pt x="1729" y="2263"/>
                    </a:lnTo>
                    <a:lnTo>
                      <a:pt x="1761" y="2375"/>
                    </a:lnTo>
                    <a:lnTo>
                      <a:pt x="1807" y="2452"/>
                    </a:lnTo>
                    <a:lnTo>
                      <a:pt x="1921" y="2511"/>
                    </a:lnTo>
                    <a:lnTo>
                      <a:pt x="2009" y="2607"/>
                    </a:lnTo>
                    <a:lnTo>
                      <a:pt x="2081" y="2679"/>
                    </a:lnTo>
                    <a:lnTo>
                      <a:pt x="2089" y="2783"/>
                    </a:lnTo>
                    <a:lnTo>
                      <a:pt x="2121" y="2887"/>
                    </a:lnTo>
                    <a:lnTo>
                      <a:pt x="2145" y="2975"/>
                    </a:lnTo>
                    <a:lnTo>
                      <a:pt x="2209" y="3039"/>
                    </a:lnTo>
                    <a:lnTo>
                      <a:pt x="2257" y="3111"/>
                    </a:lnTo>
                    <a:lnTo>
                      <a:pt x="2345" y="3159"/>
                    </a:lnTo>
                    <a:lnTo>
                      <a:pt x="2433" y="3143"/>
                    </a:lnTo>
                    <a:lnTo>
                      <a:pt x="2465" y="3207"/>
                    </a:lnTo>
                    <a:lnTo>
                      <a:pt x="2545" y="3239"/>
                    </a:lnTo>
                    <a:lnTo>
                      <a:pt x="2593" y="3279"/>
                    </a:lnTo>
                    <a:lnTo>
                      <a:pt x="2689" y="3327"/>
                    </a:lnTo>
                    <a:lnTo>
                      <a:pt x="2841" y="3351"/>
                    </a:lnTo>
                    <a:lnTo>
                      <a:pt x="2913" y="3343"/>
                    </a:lnTo>
                    <a:lnTo>
                      <a:pt x="3009" y="3367"/>
                    </a:lnTo>
                    <a:lnTo>
                      <a:pt x="3065" y="3463"/>
                    </a:lnTo>
                    <a:lnTo>
                      <a:pt x="3161" y="3527"/>
                    </a:lnTo>
                    <a:lnTo>
                      <a:pt x="3297" y="3583"/>
                    </a:lnTo>
                    <a:lnTo>
                      <a:pt x="3409" y="3639"/>
                    </a:lnTo>
                    <a:lnTo>
                      <a:pt x="3537" y="3679"/>
                    </a:lnTo>
                    <a:lnTo>
                      <a:pt x="3665" y="3679"/>
                    </a:lnTo>
                    <a:lnTo>
                      <a:pt x="3833" y="3727"/>
                    </a:lnTo>
                    <a:lnTo>
                      <a:pt x="3857" y="3903"/>
                    </a:lnTo>
                    <a:lnTo>
                      <a:pt x="3969" y="4031"/>
                    </a:lnTo>
                    <a:lnTo>
                      <a:pt x="4009" y="4135"/>
                    </a:lnTo>
                    <a:lnTo>
                      <a:pt x="4065" y="4175"/>
                    </a:lnTo>
                    <a:lnTo>
                      <a:pt x="4209" y="4295"/>
                    </a:lnTo>
                    <a:lnTo>
                      <a:pt x="4249" y="4391"/>
                    </a:lnTo>
                    <a:lnTo>
                      <a:pt x="4249" y="4519"/>
                    </a:lnTo>
                    <a:lnTo>
                      <a:pt x="4145" y="4583"/>
                    </a:lnTo>
                    <a:lnTo>
                      <a:pt x="4065" y="4679"/>
                    </a:lnTo>
                    <a:lnTo>
                      <a:pt x="3913" y="4695"/>
                    </a:lnTo>
                    <a:lnTo>
                      <a:pt x="3825" y="4671"/>
                    </a:lnTo>
                    <a:lnTo>
                      <a:pt x="3745" y="4639"/>
                    </a:lnTo>
                    <a:lnTo>
                      <a:pt x="3641" y="4615"/>
                    </a:lnTo>
                    <a:lnTo>
                      <a:pt x="3505" y="4607"/>
                    </a:lnTo>
                    <a:lnTo>
                      <a:pt x="3361" y="4631"/>
                    </a:lnTo>
                    <a:lnTo>
                      <a:pt x="3265" y="4559"/>
                    </a:lnTo>
                    <a:lnTo>
                      <a:pt x="3177" y="4511"/>
                    </a:lnTo>
                    <a:lnTo>
                      <a:pt x="3129" y="4447"/>
                    </a:lnTo>
                    <a:lnTo>
                      <a:pt x="3057" y="4367"/>
                    </a:lnTo>
                    <a:lnTo>
                      <a:pt x="3041" y="4271"/>
                    </a:lnTo>
                    <a:lnTo>
                      <a:pt x="2945" y="4223"/>
                    </a:lnTo>
                    <a:lnTo>
                      <a:pt x="2865" y="4263"/>
                    </a:lnTo>
                    <a:lnTo>
                      <a:pt x="2737" y="4295"/>
                    </a:lnTo>
                    <a:lnTo>
                      <a:pt x="2513" y="4287"/>
                    </a:lnTo>
                    <a:lnTo>
                      <a:pt x="2465" y="4207"/>
                    </a:lnTo>
                    <a:lnTo>
                      <a:pt x="2441" y="4063"/>
                    </a:lnTo>
                    <a:lnTo>
                      <a:pt x="2457" y="3903"/>
                    </a:lnTo>
                    <a:lnTo>
                      <a:pt x="2409" y="3783"/>
                    </a:lnTo>
                    <a:lnTo>
                      <a:pt x="2337" y="3847"/>
                    </a:lnTo>
                    <a:lnTo>
                      <a:pt x="2209" y="3831"/>
                    </a:lnTo>
                    <a:lnTo>
                      <a:pt x="2089" y="3727"/>
                    </a:lnTo>
                    <a:lnTo>
                      <a:pt x="2009" y="3663"/>
                    </a:lnTo>
                    <a:lnTo>
                      <a:pt x="1921" y="3591"/>
                    </a:lnTo>
                    <a:lnTo>
                      <a:pt x="1841" y="3479"/>
                    </a:lnTo>
                    <a:lnTo>
                      <a:pt x="1577" y="3487"/>
                    </a:lnTo>
                    <a:lnTo>
                      <a:pt x="1265" y="3471"/>
                    </a:lnTo>
                    <a:lnTo>
                      <a:pt x="1217" y="3423"/>
                    </a:lnTo>
                    <a:lnTo>
                      <a:pt x="1185" y="3351"/>
                    </a:lnTo>
                    <a:lnTo>
                      <a:pt x="1169" y="3263"/>
                    </a:lnTo>
                    <a:lnTo>
                      <a:pt x="1113" y="3167"/>
                    </a:lnTo>
                    <a:lnTo>
                      <a:pt x="1225" y="3063"/>
                    </a:lnTo>
                    <a:lnTo>
                      <a:pt x="1313" y="2975"/>
                    </a:lnTo>
                    <a:lnTo>
                      <a:pt x="1369" y="2887"/>
                    </a:lnTo>
                    <a:lnTo>
                      <a:pt x="1289" y="2831"/>
                    </a:lnTo>
                    <a:lnTo>
                      <a:pt x="1177" y="2871"/>
                    </a:lnTo>
                    <a:lnTo>
                      <a:pt x="1129" y="2791"/>
                    </a:lnTo>
                    <a:lnTo>
                      <a:pt x="1073" y="2727"/>
                    </a:lnTo>
                    <a:lnTo>
                      <a:pt x="1105" y="2647"/>
                    </a:lnTo>
                    <a:lnTo>
                      <a:pt x="1121" y="2519"/>
                    </a:lnTo>
                    <a:lnTo>
                      <a:pt x="1137" y="2439"/>
                    </a:lnTo>
                    <a:lnTo>
                      <a:pt x="1097" y="2375"/>
                    </a:lnTo>
                    <a:lnTo>
                      <a:pt x="1121" y="2263"/>
                    </a:lnTo>
                    <a:lnTo>
                      <a:pt x="1065" y="2207"/>
                    </a:lnTo>
                    <a:lnTo>
                      <a:pt x="1049" y="2111"/>
                    </a:lnTo>
                    <a:lnTo>
                      <a:pt x="985" y="2079"/>
                    </a:lnTo>
                    <a:lnTo>
                      <a:pt x="929" y="2063"/>
                    </a:lnTo>
                    <a:lnTo>
                      <a:pt x="841" y="2071"/>
                    </a:lnTo>
                    <a:lnTo>
                      <a:pt x="753" y="2071"/>
                    </a:lnTo>
                    <a:lnTo>
                      <a:pt x="665" y="2007"/>
                    </a:lnTo>
                    <a:lnTo>
                      <a:pt x="705" y="1927"/>
                    </a:lnTo>
                    <a:lnTo>
                      <a:pt x="777" y="1847"/>
                    </a:lnTo>
                    <a:lnTo>
                      <a:pt x="769" y="1775"/>
                    </a:lnTo>
                    <a:lnTo>
                      <a:pt x="801" y="1703"/>
                    </a:lnTo>
                    <a:lnTo>
                      <a:pt x="777" y="1623"/>
                    </a:lnTo>
                    <a:lnTo>
                      <a:pt x="689" y="1559"/>
                    </a:lnTo>
                    <a:lnTo>
                      <a:pt x="625" y="1631"/>
                    </a:lnTo>
                    <a:lnTo>
                      <a:pt x="537" y="1703"/>
                    </a:lnTo>
                    <a:lnTo>
                      <a:pt x="409" y="1791"/>
                    </a:lnTo>
                    <a:lnTo>
                      <a:pt x="257" y="1847"/>
                    </a:lnTo>
                    <a:lnTo>
                      <a:pt x="145" y="1919"/>
                    </a:lnTo>
                    <a:lnTo>
                      <a:pt x="73" y="1847"/>
                    </a:lnTo>
                    <a:lnTo>
                      <a:pt x="81" y="1735"/>
                    </a:lnTo>
                    <a:lnTo>
                      <a:pt x="153" y="1663"/>
                    </a:lnTo>
                    <a:lnTo>
                      <a:pt x="265" y="1567"/>
                    </a:lnTo>
                    <a:lnTo>
                      <a:pt x="321" y="1463"/>
                    </a:lnTo>
                    <a:lnTo>
                      <a:pt x="369" y="1383"/>
                    </a:lnTo>
                    <a:lnTo>
                      <a:pt x="361" y="1231"/>
                    </a:lnTo>
                    <a:lnTo>
                      <a:pt x="289" y="1151"/>
                    </a:lnTo>
                    <a:lnTo>
                      <a:pt x="217" y="1231"/>
                    </a:lnTo>
                    <a:lnTo>
                      <a:pt x="121" y="1183"/>
                    </a:lnTo>
                    <a:lnTo>
                      <a:pt x="73" y="1103"/>
                    </a:lnTo>
                    <a:lnTo>
                      <a:pt x="73" y="951"/>
                    </a:lnTo>
                    <a:lnTo>
                      <a:pt x="0" y="844"/>
                    </a:lnTo>
                    <a:lnTo>
                      <a:pt x="9" y="688"/>
                    </a:lnTo>
                    <a:lnTo>
                      <a:pt x="107" y="480"/>
                    </a:lnTo>
                    <a:lnTo>
                      <a:pt x="138" y="339"/>
                    </a:lnTo>
                    <a:lnTo>
                      <a:pt x="131" y="1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17" name="Freeform 24">
                <a:extLst>
                  <a:ext uri="{FF2B5EF4-FFF2-40B4-BE49-F238E27FC236}">
                    <a16:creationId xmlns:a16="http://schemas.microsoft.com/office/drawing/2014/main" id="{4CDA2DA5-66D9-471D-9812-FD9261D70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877" y="3172162"/>
                <a:ext cx="339194" cy="560882"/>
              </a:xfrm>
              <a:custGeom>
                <a:avLst/>
                <a:gdLst>
                  <a:gd name="T0" fmla="*/ 45475863 w 1379"/>
                  <a:gd name="T1" fmla="*/ 248122170 h 2309"/>
                  <a:gd name="T2" fmla="*/ 77666656 w 1379"/>
                  <a:gd name="T3" fmla="*/ 172826533 h 2309"/>
                  <a:gd name="T4" fmla="*/ 90440869 w 1379"/>
                  <a:gd name="T5" fmla="*/ 76811784 h 2309"/>
                  <a:gd name="T6" fmla="*/ 184969213 w 1379"/>
                  <a:gd name="T7" fmla="*/ 28804255 h 2309"/>
                  <a:gd name="T8" fmla="*/ 318330923 w 1379"/>
                  <a:gd name="T9" fmla="*/ 59124683 h 2309"/>
                  <a:gd name="T10" fmla="*/ 344390207 w 1379"/>
                  <a:gd name="T11" fmla="*/ 140989895 h 2309"/>
                  <a:gd name="T12" fmla="*/ 303512973 w 1379"/>
                  <a:gd name="T13" fmla="*/ 229929747 h 2309"/>
                  <a:gd name="T14" fmla="*/ 407239042 w 1379"/>
                  <a:gd name="T15" fmla="*/ 194050787 h 2309"/>
                  <a:gd name="T16" fmla="*/ 436037031 w 1379"/>
                  <a:gd name="T17" fmla="*/ 239025958 h 2309"/>
                  <a:gd name="T18" fmla="*/ 436037031 w 1379"/>
                  <a:gd name="T19" fmla="*/ 338072821 h 2309"/>
                  <a:gd name="T20" fmla="*/ 436037031 w 1379"/>
                  <a:gd name="T21" fmla="*/ 338072821 h 2309"/>
                  <a:gd name="T22" fmla="*/ 436037031 w 1379"/>
                  <a:gd name="T23" fmla="*/ 430612504 h 2309"/>
                  <a:gd name="T24" fmla="*/ 436037031 w 1379"/>
                  <a:gd name="T25" fmla="*/ 430612504 h 2309"/>
                  <a:gd name="T26" fmla="*/ 436037031 w 1379"/>
                  <a:gd name="T27" fmla="*/ 430612504 h 2309"/>
                  <a:gd name="T28" fmla="*/ 436037031 w 1379"/>
                  <a:gd name="T29" fmla="*/ 430612504 h 2309"/>
                  <a:gd name="T30" fmla="*/ 436037031 w 1379"/>
                  <a:gd name="T31" fmla="*/ 430612504 h 2309"/>
                  <a:gd name="T32" fmla="*/ 436037031 w 1379"/>
                  <a:gd name="T33" fmla="*/ 430612504 h 2309"/>
                  <a:gd name="T34" fmla="*/ 436037031 w 1379"/>
                  <a:gd name="T35" fmla="*/ 430612504 h 2309"/>
                  <a:gd name="T36" fmla="*/ 436037031 w 1379"/>
                  <a:gd name="T37" fmla="*/ 430612504 h 2309"/>
                  <a:gd name="T38" fmla="*/ 436037031 w 1379"/>
                  <a:gd name="T39" fmla="*/ 430612504 h 2309"/>
                  <a:gd name="T40" fmla="*/ 410304803 w 1379"/>
                  <a:gd name="T41" fmla="*/ 430612504 h 2309"/>
                  <a:gd name="T42" fmla="*/ 295848673 w 1379"/>
                  <a:gd name="T43" fmla="*/ 430612504 h 2309"/>
                  <a:gd name="T44" fmla="*/ 185480381 w 1379"/>
                  <a:gd name="T45" fmla="*/ 430612504 h 2309"/>
                  <a:gd name="T46" fmla="*/ 177304810 w 1379"/>
                  <a:gd name="T47" fmla="*/ 430612504 h 2309"/>
                  <a:gd name="T48" fmla="*/ 250883550 w 1379"/>
                  <a:gd name="T49" fmla="*/ 430612504 h 2309"/>
                  <a:gd name="T50" fmla="*/ 226357251 w 1379"/>
                  <a:gd name="T51" fmla="*/ 430612504 h 2309"/>
                  <a:gd name="T52" fmla="*/ 226357251 w 1379"/>
                  <a:gd name="T53" fmla="*/ 430612504 h 2309"/>
                  <a:gd name="T54" fmla="*/ 156866193 w 1379"/>
                  <a:gd name="T55" fmla="*/ 430612504 h 2309"/>
                  <a:gd name="T56" fmla="*/ 128252316 w 1379"/>
                  <a:gd name="T57" fmla="*/ 430612504 h 2309"/>
                  <a:gd name="T58" fmla="*/ 71024277 w 1379"/>
                  <a:gd name="T59" fmla="*/ 430612504 h 2309"/>
                  <a:gd name="T60" fmla="*/ 1532879 w 1379"/>
                  <a:gd name="T61" fmla="*/ 382542824 h 2309"/>
                  <a:gd name="T62" fmla="*/ 0 w 1379"/>
                  <a:gd name="T63" fmla="*/ 301688180 h 230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79"/>
                  <a:gd name="T97" fmla="*/ 0 h 2309"/>
                  <a:gd name="T98" fmla="*/ 1379 w 1379"/>
                  <a:gd name="T99" fmla="*/ 2309 h 230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79" h="2309">
                    <a:moveTo>
                      <a:pt x="44" y="534"/>
                    </a:moveTo>
                    <a:lnTo>
                      <a:pt x="89" y="491"/>
                    </a:lnTo>
                    <a:lnTo>
                      <a:pt x="146" y="455"/>
                    </a:lnTo>
                    <a:lnTo>
                      <a:pt x="152" y="342"/>
                    </a:lnTo>
                    <a:lnTo>
                      <a:pt x="128" y="224"/>
                    </a:lnTo>
                    <a:lnTo>
                      <a:pt x="177" y="152"/>
                    </a:lnTo>
                    <a:lnTo>
                      <a:pt x="254" y="0"/>
                    </a:lnTo>
                    <a:lnTo>
                      <a:pt x="362" y="57"/>
                    </a:lnTo>
                    <a:lnTo>
                      <a:pt x="468" y="65"/>
                    </a:lnTo>
                    <a:lnTo>
                      <a:pt x="623" y="117"/>
                    </a:lnTo>
                    <a:lnTo>
                      <a:pt x="647" y="176"/>
                    </a:lnTo>
                    <a:lnTo>
                      <a:pt x="674" y="279"/>
                    </a:lnTo>
                    <a:lnTo>
                      <a:pt x="578" y="351"/>
                    </a:lnTo>
                    <a:lnTo>
                      <a:pt x="594" y="455"/>
                    </a:lnTo>
                    <a:lnTo>
                      <a:pt x="710" y="407"/>
                    </a:lnTo>
                    <a:lnTo>
                      <a:pt x="797" y="384"/>
                    </a:lnTo>
                    <a:lnTo>
                      <a:pt x="852" y="419"/>
                    </a:lnTo>
                    <a:lnTo>
                      <a:pt x="891" y="473"/>
                    </a:lnTo>
                    <a:lnTo>
                      <a:pt x="891" y="548"/>
                    </a:lnTo>
                    <a:lnTo>
                      <a:pt x="964" y="669"/>
                    </a:lnTo>
                    <a:lnTo>
                      <a:pt x="1044" y="637"/>
                    </a:lnTo>
                    <a:lnTo>
                      <a:pt x="1091" y="669"/>
                    </a:lnTo>
                    <a:lnTo>
                      <a:pt x="1067" y="781"/>
                    </a:lnTo>
                    <a:lnTo>
                      <a:pt x="1123" y="909"/>
                    </a:lnTo>
                    <a:lnTo>
                      <a:pt x="1195" y="1045"/>
                    </a:lnTo>
                    <a:lnTo>
                      <a:pt x="1267" y="1149"/>
                    </a:lnTo>
                    <a:lnTo>
                      <a:pt x="1259" y="1269"/>
                    </a:lnTo>
                    <a:lnTo>
                      <a:pt x="1379" y="1437"/>
                    </a:lnTo>
                    <a:lnTo>
                      <a:pt x="1363" y="1581"/>
                    </a:lnTo>
                    <a:lnTo>
                      <a:pt x="1291" y="1621"/>
                    </a:lnTo>
                    <a:lnTo>
                      <a:pt x="1235" y="1725"/>
                    </a:lnTo>
                    <a:lnTo>
                      <a:pt x="1291" y="1821"/>
                    </a:lnTo>
                    <a:lnTo>
                      <a:pt x="1268" y="2021"/>
                    </a:lnTo>
                    <a:lnTo>
                      <a:pt x="1187" y="2157"/>
                    </a:lnTo>
                    <a:lnTo>
                      <a:pt x="1123" y="2237"/>
                    </a:lnTo>
                    <a:lnTo>
                      <a:pt x="1035" y="2285"/>
                    </a:lnTo>
                    <a:lnTo>
                      <a:pt x="987" y="2309"/>
                    </a:lnTo>
                    <a:lnTo>
                      <a:pt x="931" y="2285"/>
                    </a:lnTo>
                    <a:lnTo>
                      <a:pt x="931" y="2197"/>
                    </a:lnTo>
                    <a:lnTo>
                      <a:pt x="939" y="2117"/>
                    </a:lnTo>
                    <a:lnTo>
                      <a:pt x="883" y="2021"/>
                    </a:lnTo>
                    <a:lnTo>
                      <a:pt x="803" y="1965"/>
                    </a:lnTo>
                    <a:lnTo>
                      <a:pt x="683" y="2077"/>
                    </a:lnTo>
                    <a:lnTo>
                      <a:pt x="579" y="2173"/>
                    </a:lnTo>
                    <a:lnTo>
                      <a:pt x="451" y="2229"/>
                    </a:lnTo>
                    <a:lnTo>
                      <a:pt x="363" y="2189"/>
                    </a:lnTo>
                    <a:lnTo>
                      <a:pt x="331" y="2133"/>
                    </a:lnTo>
                    <a:lnTo>
                      <a:pt x="347" y="2029"/>
                    </a:lnTo>
                    <a:lnTo>
                      <a:pt x="451" y="1965"/>
                    </a:lnTo>
                    <a:lnTo>
                      <a:pt x="491" y="1845"/>
                    </a:lnTo>
                    <a:lnTo>
                      <a:pt x="435" y="1741"/>
                    </a:lnTo>
                    <a:lnTo>
                      <a:pt x="443" y="1685"/>
                    </a:lnTo>
                    <a:lnTo>
                      <a:pt x="427" y="1589"/>
                    </a:lnTo>
                    <a:lnTo>
                      <a:pt x="443" y="1501"/>
                    </a:lnTo>
                    <a:lnTo>
                      <a:pt x="379" y="1429"/>
                    </a:lnTo>
                    <a:lnTo>
                      <a:pt x="307" y="1365"/>
                    </a:lnTo>
                    <a:lnTo>
                      <a:pt x="307" y="1285"/>
                    </a:lnTo>
                    <a:lnTo>
                      <a:pt x="251" y="1189"/>
                    </a:lnTo>
                    <a:lnTo>
                      <a:pt x="251" y="1069"/>
                    </a:lnTo>
                    <a:lnTo>
                      <a:pt x="139" y="989"/>
                    </a:lnTo>
                    <a:lnTo>
                      <a:pt x="115" y="885"/>
                    </a:lnTo>
                    <a:lnTo>
                      <a:pt x="3" y="757"/>
                    </a:lnTo>
                    <a:lnTo>
                      <a:pt x="11" y="709"/>
                    </a:lnTo>
                    <a:lnTo>
                      <a:pt x="0" y="597"/>
                    </a:lnTo>
                    <a:lnTo>
                      <a:pt x="44" y="5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18" name="Freeform 25">
                <a:extLst>
                  <a:ext uri="{FF2B5EF4-FFF2-40B4-BE49-F238E27FC236}">
                    <a16:creationId xmlns:a16="http://schemas.microsoft.com/office/drawing/2014/main" id="{84685D20-5E0C-4EE0-9066-3F9CD6A28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145" y="3155203"/>
                <a:ext cx="857677" cy="909767"/>
              </a:xfrm>
              <a:custGeom>
                <a:avLst/>
                <a:gdLst>
                  <a:gd name="T0" fmla="*/ 282347160 w 3484"/>
                  <a:gd name="T1" fmla="*/ 430298670 h 3748"/>
                  <a:gd name="T2" fmla="*/ 436400010 w 3484"/>
                  <a:gd name="T3" fmla="*/ 430298670 h 3748"/>
                  <a:gd name="T4" fmla="*/ 436400010 w 3484"/>
                  <a:gd name="T5" fmla="*/ 430298670 h 3748"/>
                  <a:gd name="T6" fmla="*/ 436400010 w 3484"/>
                  <a:gd name="T7" fmla="*/ 430298670 h 3748"/>
                  <a:gd name="T8" fmla="*/ 436400010 w 3484"/>
                  <a:gd name="T9" fmla="*/ 430298670 h 3748"/>
                  <a:gd name="T10" fmla="*/ 436400010 w 3484"/>
                  <a:gd name="T11" fmla="*/ 430298670 h 3748"/>
                  <a:gd name="T12" fmla="*/ 436400010 w 3484"/>
                  <a:gd name="T13" fmla="*/ 430298670 h 3748"/>
                  <a:gd name="T14" fmla="*/ 436400010 w 3484"/>
                  <a:gd name="T15" fmla="*/ 357643567 h 3748"/>
                  <a:gd name="T16" fmla="*/ 436400010 w 3484"/>
                  <a:gd name="T17" fmla="*/ 325359750 h 3748"/>
                  <a:gd name="T18" fmla="*/ 436400010 w 3484"/>
                  <a:gd name="T19" fmla="*/ 239101461 h 3748"/>
                  <a:gd name="T20" fmla="*/ 436400010 w 3484"/>
                  <a:gd name="T21" fmla="*/ 37832526 h 3748"/>
                  <a:gd name="T22" fmla="*/ 436400010 w 3484"/>
                  <a:gd name="T23" fmla="*/ 79196243 h 3748"/>
                  <a:gd name="T24" fmla="*/ 436400010 w 3484"/>
                  <a:gd name="T25" fmla="*/ 360165669 h 3748"/>
                  <a:gd name="T26" fmla="*/ 436400010 w 3484"/>
                  <a:gd name="T27" fmla="*/ 254234487 h 3748"/>
                  <a:gd name="T28" fmla="*/ 436400010 w 3484"/>
                  <a:gd name="T29" fmla="*/ 368236726 h 3748"/>
                  <a:gd name="T30" fmla="*/ 436400010 w 3484"/>
                  <a:gd name="T31" fmla="*/ 430298670 h 3748"/>
                  <a:gd name="T32" fmla="*/ 436400010 w 3484"/>
                  <a:gd name="T33" fmla="*/ 425237435 h 3748"/>
                  <a:gd name="T34" fmla="*/ 436400010 w 3484"/>
                  <a:gd name="T35" fmla="*/ 430298670 h 3748"/>
                  <a:gd name="T36" fmla="*/ 436400010 w 3484"/>
                  <a:gd name="T37" fmla="*/ 430298670 h 3748"/>
                  <a:gd name="T38" fmla="*/ 436400010 w 3484"/>
                  <a:gd name="T39" fmla="*/ 430298670 h 3748"/>
                  <a:gd name="T40" fmla="*/ 436400010 w 3484"/>
                  <a:gd name="T41" fmla="*/ 430298670 h 3748"/>
                  <a:gd name="T42" fmla="*/ 436400010 w 3484"/>
                  <a:gd name="T43" fmla="*/ 430298670 h 3748"/>
                  <a:gd name="T44" fmla="*/ 436400010 w 3484"/>
                  <a:gd name="T45" fmla="*/ 430298670 h 3748"/>
                  <a:gd name="T46" fmla="*/ 436400010 w 3484"/>
                  <a:gd name="T47" fmla="*/ 430298670 h 3748"/>
                  <a:gd name="T48" fmla="*/ 436400010 w 3484"/>
                  <a:gd name="T49" fmla="*/ 430298670 h 3748"/>
                  <a:gd name="T50" fmla="*/ 436400010 w 3484"/>
                  <a:gd name="T51" fmla="*/ 430298670 h 3748"/>
                  <a:gd name="T52" fmla="*/ 436400010 w 3484"/>
                  <a:gd name="T53" fmla="*/ 430298670 h 3748"/>
                  <a:gd name="T54" fmla="*/ 436400010 w 3484"/>
                  <a:gd name="T55" fmla="*/ 430298670 h 3748"/>
                  <a:gd name="T56" fmla="*/ 436400010 w 3484"/>
                  <a:gd name="T57" fmla="*/ 430298670 h 3748"/>
                  <a:gd name="T58" fmla="*/ 436400010 w 3484"/>
                  <a:gd name="T59" fmla="*/ 430298670 h 3748"/>
                  <a:gd name="T60" fmla="*/ 436400010 w 3484"/>
                  <a:gd name="T61" fmla="*/ 430298670 h 3748"/>
                  <a:gd name="T62" fmla="*/ 436400010 w 3484"/>
                  <a:gd name="T63" fmla="*/ 430298670 h 3748"/>
                  <a:gd name="T64" fmla="*/ 436400010 w 3484"/>
                  <a:gd name="T65" fmla="*/ 430298670 h 3748"/>
                  <a:gd name="T66" fmla="*/ 436400010 w 3484"/>
                  <a:gd name="T67" fmla="*/ 430298670 h 3748"/>
                  <a:gd name="T68" fmla="*/ 436400010 w 3484"/>
                  <a:gd name="T69" fmla="*/ 430298670 h 3748"/>
                  <a:gd name="T70" fmla="*/ 436400010 w 3484"/>
                  <a:gd name="T71" fmla="*/ 430298670 h 3748"/>
                  <a:gd name="T72" fmla="*/ 436400010 w 3484"/>
                  <a:gd name="T73" fmla="*/ 430298670 h 3748"/>
                  <a:gd name="T74" fmla="*/ 426338980 w 3484"/>
                  <a:gd name="T75" fmla="*/ 430298670 h 3748"/>
                  <a:gd name="T76" fmla="*/ 314117575 w 3484"/>
                  <a:gd name="T77" fmla="*/ 430298670 h 3748"/>
                  <a:gd name="T78" fmla="*/ 192159919 w 3484"/>
                  <a:gd name="T79" fmla="*/ 430298670 h 3748"/>
                  <a:gd name="T80" fmla="*/ 108122127 w 3484"/>
                  <a:gd name="T81" fmla="*/ 430298670 h 3748"/>
                  <a:gd name="T82" fmla="*/ 47143286 w 3484"/>
                  <a:gd name="T83" fmla="*/ 430298670 h 3748"/>
                  <a:gd name="T84" fmla="*/ 171662877 w 3484"/>
                  <a:gd name="T85" fmla="*/ 430298670 h 374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84"/>
                  <a:gd name="T130" fmla="*/ 0 h 3748"/>
                  <a:gd name="T131" fmla="*/ 3484 w 3484"/>
                  <a:gd name="T132" fmla="*/ 3748 h 374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84" h="3748">
                    <a:moveTo>
                      <a:pt x="335" y="2259"/>
                    </a:moveTo>
                    <a:lnTo>
                      <a:pt x="417" y="2299"/>
                    </a:lnTo>
                    <a:lnTo>
                      <a:pt x="551" y="2244"/>
                    </a:lnTo>
                    <a:lnTo>
                      <a:pt x="774" y="2034"/>
                    </a:lnTo>
                    <a:lnTo>
                      <a:pt x="854" y="2091"/>
                    </a:lnTo>
                    <a:lnTo>
                      <a:pt x="908" y="2184"/>
                    </a:lnTo>
                    <a:lnTo>
                      <a:pt x="902" y="2260"/>
                    </a:lnTo>
                    <a:lnTo>
                      <a:pt x="900" y="2353"/>
                    </a:lnTo>
                    <a:lnTo>
                      <a:pt x="959" y="2380"/>
                    </a:lnTo>
                    <a:lnTo>
                      <a:pt x="1095" y="2307"/>
                    </a:lnTo>
                    <a:lnTo>
                      <a:pt x="1158" y="2223"/>
                    </a:lnTo>
                    <a:lnTo>
                      <a:pt x="1239" y="2089"/>
                    </a:lnTo>
                    <a:lnTo>
                      <a:pt x="1262" y="1893"/>
                    </a:lnTo>
                    <a:lnTo>
                      <a:pt x="1205" y="1794"/>
                    </a:lnTo>
                    <a:lnTo>
                      <a:pt x="1260" y="1690"/>
                    </a:lnTo>
                    <a:lnTo>
                      <a:pt x="1332" y="1651"/>
                    </a:lnTo>
                    <a:lnTo>
                      <a:pt x="1349" y="1503"/>
                    </a:lnTo>
                    <a:lnTo>
                      <a:pt x="1229" y="1338"/>
                    </a:lnTo>
                    <a:lnTo>
                      <a:pt x="1235" y="1219"/>
                    </a:lnTo>
                    <a:lnTo>
                      <a:pt x="1161" y="1108"/>
                    </a:lnTo>
                    <a:lnTo>
                      <a:pt x="1091" y="975"/>
                    </a:lnTo>
                    <a:lnTo>
                      <a:pt x="1035" y="849"/>
                    </a:lnTo>
                    <a:lnTo>
                      <a:pt x="1062" y="741"/>
                    </a:lnTo>
                    <a:lnTo>
                      <a:pt x="1013" y="709"/>
                    </a:lnTo>
                    <a:lnTo>
                      <a:pt x="933" y="738"/>
                    </a:lnTo>
                    <a:lnTo>
                      <a:pt x="864" y="621"/>
                    </a:lnTo>
                    <a:lnTo>
                      <a:pt x="941" y="645"/>
                    </a:lnTo>
                    <a:lnTo>
                      <a:pt x="1049" y="637"/>
                    </a:lnTo>
                    <a:lnTo>
                      <a:pt x="1122" y="603"/>
                    </a:lnTo>
                    <a:lnTo>
                      <a:pt x="1146" y="474"/>
                    </a:lnTo>
                    <a:lnTo>
                      <a:pt x="1202" y="378"/>
                    </a:lnTo>
                    <a:lnTo>
                      <a:pt x="1175" y="231"/>
                    </a:lnTo>
                    <a:lnTo>
                      <a:pt x="1193" y="75"/>
                    </a:lnTo>
                    <a:lnTo>
                      <a:pt x="1263" y="0"/>
                    </a:lnTo>
                    <a:lnTo>
                      <a:pt x="1311" y="72"/>
                    </a:lnTo>
                    <a:lnTo>
                      <a:pt x="1352" y="157"/>
                    </a:lnTo>
                    <a:lnTo>
                      <a:pt x="1289" y="247"/>
                    </a:lnTo>
                    <a:lnTo>
                      <a:pt x="1269" y="642"/>
                    </a:lnTo>
                    <a:lnTo>
                      <a:pt x="1373" y="714"/>
                    </a:lnTo>
                    <a:lnTo>
                      <a:pt x="1434" y="630"/>
                    </a:lnTo>
                    <a:lnTo>
                      <a:pt x="1464" y="547"/>
                    </a:lnTo>
                    <a:lnTo>
                      <a:pt x="1553" y="504"/>
                    </a:lnTo>
                    <a:lnTo>
                      <a:pt x="1598" y="576"/>
                    </a:lnTo>
                    <a:lnTo>
                      <a:pt x="1553" y="658"/>
                    </a:lnTo>
                    <a:lnTo>
                      <a:pt x="1547" y="730"/>
                    </a:lnTo>
                    <a:lnTo>
                      <a:pt x="1661" y="694"/>
                    </a:lnTo>
                    <a:lnTo>
                      <a:pt x="1746" y="774"/>
                    </a:lnTo>
                    <a:lnTo>
                      <a:pt x="1664" y="943"/>
                    </a:lnTo>
                    <a:lnTo>
                      <a:pt x="1743" y="1023"/>
                    </a:lnTo>
                    <a:lnTo>
                      <a:pt x="1841" y="985"/>
                    </a:lnTo>
                    <a:lnTo>
                      <a:pt x="2009" y="843"/>
                    </a:lnTo>
                    <a:lnTo>
                      <a:pt x="2138" y="841"/>
                    </a:lnTo>
                    <a:lnTo>
                      <a:pt x="2168" y="894"/>
                    </a:lnTo>
                    <a:lnTo>
                      <a:pt x="2054" y="1071"/>
                    </a:lnTo>
                    <a:lnTo>
                      <a:pt x="1953" y="1174"/>
                    </a:lnTo>
                    <a:lnTo>
                      <a:pt x="1809" y="1281"/>
                    </a:lnTo>
                    <a:lnTo>
                      <a:pt x="1701" y="1396"/>
                    </a:lnTo>
                    <a:lnTo>
                      <a:pt x="1644" y="1537"/>
                    </a:lnTo>
                    <a:lnTo>
                      <a:pt x="1581" y="1660"/>
                    </a:lnTo>
                    <a:lnTo>
                      <a:pt x="1572" y="1770"/>
                    </a:lnTo>
                    <a:lnTo>
                      <a:pt x="1644" y="1873"/>
                    </a:lnTo>
                    <a:lnTo>
                      <a:pt x="1769" y="1893"/>
                    </a:lnTo>
                    <a:lnTo>
                      <a:pt x="1890" y="1846"/>
                    </a:lnTo>
                    <a:lnTo>
                      <a:pt x="2012" y="1938"/>
                    </a:lnTo>
                    <a:lnTo>
                      <a:pt x="2093" y="1837"/>
                    </a:lnTo>
                    <a:lnTo>
                      <a:pt x="2216" y="1827"/>
                    </a:lnTo>
                    <a:lnTo>
                      <a:pt x="2288" y="1765"/>
                    </a:lnTo>
                    <a:lnTo>
                      <a:pt x="2405" y="1716"/>
                    </a:lnTo>
                    <a:lnTo>
                      <a:pt x="2908" y="1575"/>
                    </a:lnTo>
                    <a:lnTo>
                      <a:pt x="3156" y="1206"/>
                    </a:lnTo>
                    <a:lnTo>
                      <a:pt x="3332" y="1170"/>
                    </a:lnTo>
                    <a:lnTo>
                      <a:pt x="3480" y="1170"/>
                    </a:lnTo>
                    <a:lnTo>
                      <a:pt x="3484" y="1270"/>
                    </a:lnTo>
                    <a:lnTo>
                      <a:pt x="3401" y="1389"/>
                    </a:lnTo>
                    <a:lnTo>
                      <a:pt x="3347" y="1508"/>
                    </a:lnTo>
                    <a:lnTo>
                      <a:pt x="3392" y="1618"/>
                    </a:lnTo>
                    <a:lnTo>
                      <a:pt x="3310" y="1782"/>
                    </a:lnTo>
                    <a:lnTo>
                      <a:pt x="3219" y="1920"/>
                    </a:lnTo>
                    <a:lnTo>
                      <a:pt x="3145" y="2066"/>
                    </a:lnTo>
                    <a:lnTo>
                      <a:pt x="3127" y="2230"/>
                    </a:lnTo>
                    <a:lnTo>
                      <a:pt x="3081" y="2368"/>
                    </a:lnTo>
                    <a:lnTo>
                      <a:pt x="3054" y="2496"/>
                    </a:lnTo>
                    <a:lnTo>
                      <a:pt x="2972" y="2532"/>
                    </a:lnTo>
                    <a:lnTo>
                      <a:pt x="2853" y="2550"/>
                    </a:lnTo>
                    <a:lnTo>
                      <a:pt x="2734" y="2532"/>
                    </a:lnTo>
                    <a:lnTo>
                      <a:pt x="2615" y="2569"/>
                    </a:lnTo>
                    <a:lnTo>
                      <a:pt x="2432" y="2596"/>
                    </a:lnTo>
                    <a:lnTo>
                      <a:pt x="2249" y="2605"/>
                    </a:lnTo>
                    <a:lnTo>
                      <a:pt x="2195" y="2715"/>
                    </a:lnTo>
                    <a:lnTo>
                      <a:pt x="2213" y="2797"/>
                    </a:lnTo>
                    <a:lnTo>
                      <a:pt x="2204" y="2907"/>
                    </a:lnTo>
                    <a:lnTo>
                      <a:pt x="2277" y="3008"/>
                    </a:lnTo>
                    <a:lnTo>
                      <a:pt x="2387" y="3035"/>
                    </a:lnTo>
                    <a:lnTo>
                      <a:pt x="2487" y="3181"/>
                    </a:lnTo>
                    <a:lnTo>
                      <a:pt x="2432" y="3282"/>
                    </a:lnTo>
                    <a:lnTo>
                      <a:pt x="2597" y="3474"/>
                    </a:lnTo>
                    <a:lnTo>
                      <a:pt x="2496" y="3547"/>
                    </a:lnTo>
                    <a:lnTo>
                      <a:pt x="2487" y="3529"/>
                    </a:lnTo>
                    <a:lnTo>
                      <a:pt x="2377" y="3602"/>
                    </a:lnTo>
                    <a:lnTo>
                      <a:pt x="2286" y="3648"/>
                    </a:lnTo>
                    <a:lnTo>
                      <a:pt x="2176" y="3648"/>
                    </a:lnTo>
                    <a:lnTo>
                      <a:pt x="2094" y="3748"/>
                    </a:lnTo>
                    <a:lnTo>
                      <a:pt x="2030" y="3739"/>
                    </a:lnTo>
                    <a:lnTo>
                      <a:pt x="1986" y="3677"/>
                    </a:lnTo>
                    <a:lnTo>
                      <a:pt x="1902" y="3584"/>
                    </a:lnTo>
                    <a:lnTo>
                      <a:pt x="1829" y="3483"/>
                    </a:lnTo>
                    <a:lnTo>
                      <a:pt x="1737" y="3474"/>
                    </a:lnTo>
                    <a:lnTo>
                      <a:pt x="1634" y="3403"/>
                    </a:lnTo>
                    <a:lnTo>
                      <a:pt x="1436" y="3437"/>
                    </a:lnTo>
                    <a:lnTo>
                      <a:pt x="1308" y="3501"/>
                    </a:lnTo>
                    <a:lnTo>
                      <a:pt x="1207" y="3556"/>
                    </a:lnTo>
                    <a:lnTo>
                      <a:pt x="1116" y="3666"/>
                    </a:lnTo>
                    <a:lnTo>
                      <a:pt x="975" y="3677"/>
                    </a:lnTo>
                    <a:lnTo>
                      <a:pt x="832" y="3556"/>
                    </a:lnTo>
                    <a:lnTo>
                      <a:pt x="759" y="3483"/>
                    </a:lnTo>
                    <a:lnTo>
                      <a:pt x="686" y="3382"/>
                    </a:lnTo>
                    <a:lnTo>
                      <a:pt x="613" y="3300"/>
                    </a:lnTo>
                    <a:lnTo>
                      <a:pt x="485" y="3218"/>
                    </a:lnTo>
                    <a:lnTo>
                      <a:pt x="467" y="3117"/>
                    </a:lnTo>
                    <a:lnTo>
                      <a:pt x="375" y="3062"/>
                    </a:lnTo>
                    <a:lnTo>
                      <a:pt x="302" y="2971"/>
                    </a:lnTo>
                    <a:lnTo>
                      <a:pt x="229" y="2852"/>
                    </a:lnTo>
                    <a:lnTo>
                      <a:pt x="211" y="2742"/>
                    </a:lnTo>
                    <a:lnTo>
                      <a:pt x="101" y="2642"/>
                    </a:lnTo>
                    <a:lnTo>
                      <a:pt x="0" y="2541"/>
                    </a:lnTo>
                    <a:lnTo>
                      <a:pt x="92" y="2459"/>
                    </a:lnTo>
                    <a:lnTo>
                      <a:pt x="220" y="2450"/>
                    </a:lnTo>
                    <a:lnTo>
                      <a:pt x="311" y="2395"/>
                    </a:lnTo>
                    <a:lnTo>
                      <a:pt x="335" y="225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200" b="1" kern="0">
                  <a:solidFill>
                    <a:srgbClr val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19" name="Freeform 26">
                <a:extLst>
                  <a:ext uri="{FF2B5EF4-FFF2-40B4-BE49-F238E27FC236}">
                    <a16:creationId xmlns:a16="http://schemas.microsoft.com/office/drawing/2014/main" id="{284BDB96-EDDB-4E4D-894E-3F60AE1EE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914" y="3347817"/>
                <a:ext cx="227745" cy="222899"/>
              </a:xfrm>
              <a:custGeom>
                <a:avLst/>
                <a:gdLst>
                  <a:gd name="T0" fmla="*/ 0 w 922"/>
                  <a:gd name="T1" fmla="*/ 238599751 h 921"/>
                  <a:gd name="T2" fmla="*/ 22240618 w 922"/>
                  <a:gd name="T3" fmla="*/ 171071709 h 921"/>
                  <a:gd name="T4" fmla="*/ 119995026 w 922"/>
                  <a:gd name="T5" fmla="*/ 98541261 h 921"/>
                  <a:gd name="T6" fmla="*/ 211543123 w 922"/>
                  <a:gd name="T7" fmla="*/ 42017690 h 921"/>
                  <a:gd name="T8" fmla="*/ 258093065 w 922"/>
                  <a:gd name="T9" fmla="*/ 34014104 h 921"/>
                  <a:gd name="T10" fmla="*/ 330503867 w 922"/>
                  <a:gd name="T11" fmla="*/ 0 h 921"/>
                  <a:gd name="T12" fmla="*/ 389984213 w 922"/>
                  <a:gd name="T13" fmla="*/ 45018946 h 921"/>
                  <a:gd name="T14" fmla="*/ 437881478 w 922"/>
                  <a:gd name="T15" fmla="*/ 111046398 h 921"/>
                  <a:gd name="T16" fmla="*/ 437881478 w 922"/>
                  <a:gd name="T17" fmla="*/ 208087056 h 921"/>
                  <a:gd name="T18" fmla="*/ 351192846 w 922"/>
                  <a:gd name="T19" fmla="*/ 391163480 h 921"/>
                  <a:gd name="T20" fmla="*/ 91548123 w 922"/>
                  <a:gd name="T21" fmla="*/ 429030176 h 921"/>
                  <a:gd name="T22" fmla="*/ 98271791 w 922"/>
                  <a:gd name="T23" fmla="*/ 397666388 h 921"/>
                  <a:gd name="T24" fmla="*/ 76031493 w 922"/>
                  <a:gd name="T25" fmla="*/ 362651912 h 921"/>
                  <a:gd name="T26" fmla="*/ 39308912 w 922"/>
                  <a:gd name="T27" fmla="*/ 314631622 h 921"/>
                  <a:gd name="T28" fmla="*/ 23274952 w 922"/>
                  <a:gd name="T29" fmla="*/ 276115596 h 921"/>
                  <a:gd name="T30" fmla="*/ 0 w 922"/>
                  <a:gd name="T31" fmla="*/ 238599751 h 9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22"/>
                  <a:gd name="T49" fmla="*/ 0 h 921"/>
                  <a:gd name="T50" fmla="*/ 922 w 922"/>
                  <a:gd name="T51" fmla="*/ 921 h 9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22" h="921">
                    <a:moveTo>
                      <a:pt x="0" y="477"/>
                    </a:moveTo>
                    <a:lnTo>
                      <a:pt x="43" y="342"/>
                    </a:lnTo>
                    <a:lnTo>
                      <a:pt x="232" y="197"/>
                    </a:lnTo>
                    <a:lnTo>
                      <a:pt x="409" y="84"/>
                    </a:lnTo>
                    <a:lnTo>
                      <a:pt x="499" y="68"/>
                    </a:lnTo>
                    <a:lnTo>
                      <a:pt x="639" y="0"/>
                    </a:lnTo>
                    <a:lnTo>
                      <a:pt x="754" y="90"/>
                    </a:lnTo>
                    <a:lnTo>
                      <a:pt x="877" y="222"/>
                    </a:lnTo>
                    <a:lnTo>
                      <a:pt x="922" y="416"/>
                    </a:lnTo>
                    <a:lnTo>
                      <a:pt x="679" y="782"/>
                    </a:lnTo>
                    <a:lnTo>
                      <a:pt x="177" y="921"/>
                    </a:lnTo>
                    <a:lnTo>
                      <a:pt x="190" y="795"/>
                    </a:lnTo>
                    <a:lnTo>
                      <a:pt x="147" y="725"/>
                    </a:lnTo>
                    <a:lnTo>
                      <a:pt x="76" y="629"/>
                    </a:lnTo>
                    <a:lnTo>
                      <a:pt x="45" y="552"/>
                    </a:lnTo>
                    <a:lnTo>
                      <a:pt x="0" y="47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20" name="Freeform 27">
                <a:extLst>
                  <a:ext uri="{FF2B5EF4-FFF2-40B4-BE49-F238E27FC236}">
                    <a16:creationId xmlns:a16="http://schemas.microsoft.com/office/drawing/2014/main" id="{DC88F054-4425-45E6-99EB-129E07875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6520" y="3490763"/>
                <a:ext cx="364634" cy="419147"/>
              </a:xfrm>
              <a:custGeom>
                <a:avLst/>
                <a:gdLst>
                  <a:gd name="T0" fmla="*/ 0 w 1481"/>
                  <a:gd name="T1" fmla="*/ 430991273 h 1724"/>
                  <a:gd name="T2" fmla="*/ 42569797 w 1481"/>
                  <a:gd name="T3" fmla="*/ 430991273 h 1724"/>
                  <a:gd name="T4" fmla="*/ 51802076 w 1481"/>
                  <a:gd name="T5" fmla="*/ 430991273 h 1724"/>
                  <a:gd name="T6" fmla="*/ 65649999 w 1481"/>
                  <a:gd name="T7" fmla="*/ 430991273 h 1724"/>
                  <a:gd name="T8" fmla="*/ 117452088 w 1481"/>
                  <a:gd name="T9" fmla="*/ 415199882 h 1724"/>
                  <a:gd name="T10" fmla="*/ 131299999 w 1481"/>
                  <a:gd name="T11" fmla="*/ 359434216 h 1724"/>
                  <a:gd name="T12" fmla="*/ 178486039 w 1481"/>
                  <a:gd name="T13" fmla="*/ 313300930 h 1724"/>
                  <a:gd name="T14" fmla="*/ 220543148 w 1481"/>
                  <a:gd name="T15" fmla="*/ 257535469 h 1724"/>
                  <a:gd name="T16" fmla="*/ 244136117 w 1481"/>
                  <a:gd name="T17" fmla="*/ 201769854 h 1724"/>
                  <a:gd name="T18" fmla="*/ 281577099 w 1481"/>
                  <a:gd name="T19" fmla="*/ 174394226 h 1724"/>
                  <a:gd name="T20" fmla="*/ 332353501 w 1481"/>
                  <a:gd name="T21" fmla="*/ 175915123 h 1724"/>
                  <a:gd name="T22" fmla="*/ 386207146 w 1481"/>
                  <a:gd name="T23" fmla="*/ 180477711 h 1724"/>
                  <a:gd name="T24" fmla="*/ 429289813 w 1481"/>
                  <a:gd name="T25" fmla="*/ 184026298 h 1724"/>
                  <a:gd name="T26" fmla="*/ 436456591 w 1481"/>
                  <a:gd name="T27" fmla="*/ 100378081 h 1724"/>
                  <a:gd name="T28" fmla="*/ 436456591 w 1481"/>
                  <a:gd name="T29" fmla="*/ 0 h 1724"/>
                  <a:gd name="T30" fmla="*/ 436456591 w 1481"/>
                  <a:gd name="T31" fmla="*/ 54244795 h 1724"/>
                  <a:gd name="T32" fmla="*/ 436456591 w 1481"/>
                  <a:gd name="T33" fmla="*/ 130795528 h 1724"/>
                  <a:gd name="T34" fmla="*/ 436456591 w 1481"/>
                  <a:gd name="T35" fmla="*/ 170338433 h 1724"/>
                  <a:gd name="T36" fmla="*/ 436456591 w 1481"/>
                  <a:gd name="T37" fmla="*/ 196193267 h 1724"/>
                  <a:gd name="T38" fmla="*/ 436456591 w 1481"/>
                  <a:gd name="T39" fmla="*/ 156650568 h 1724"/>
                  <a:gd name="T40" fmla="*/ 436456591 w 1481"/>
                  <a:gd name="T41" fmla="*/ 196193267 h 1724"/>
                  <a:gd name="T42" fmla="*/ 436456591 w 1481"/>
                  <a:gd name="T43" fmla="*/ 273251025 h 1724"/>
                  <a:gd name="T44" fmla="*/ 436456591 w 1481"/>
                  <a:gd name="T45" fmla="*/ 315835724 h 1724"/>
                  <a:gd name="T46" fmla="*/ 436456591 w 1481"/>
                  <a:gd name="T47" fmla="*/ 366024803 h 1724"/>
                  <a:gd name="T48" fmla="*/ 436456591 w 1481"/>
                  <a:gd name="T49" fmla="*/ 414692677 h 1724"/>
                  <a:gd name="T50" fmla="*/ 436456591 w 1481"/>
                  <a:gd name="T51" fmla="*/ 430991273 h 1724"/>
                  <a:gd name="T52" fmla="*/ 436456591 w 1481"/>
                  <a:gd name="T53" fmla="*/ 430991273 h 1724"/>
                  <a:gd name="T54" fmla="*/ 436456591 w 1481"/>
                  <a:gd name="T55" fmla="*/ 430991273 h 1724"/>
                  <a:gd name="T56" fmla="*/ 436456591 w 1481"/>
                  <a:gd name="T57" fmla="*/ 430991273 h 1724"/>
                  <a:gd name="T58" fmla="*/ 436456591 w 1481"/>
                  <a:gd name="T59" fmla="*/ 430991273 h 1724"/>
                  <a:gd name="T60" fmla="*/ 436456591 w 1481"/>
                  <a:gd name="T61" fmla="*/ 430991273 h 1724"/>
                  <a:gd name="T62" fmla="*/ 436456591 w 1481"/>
                  <a:gd name="T63" fmla="*/ 430991273 h 1724"/>
                  <a:gd name="T64" fmla="*/ 436456591 w 1481"/>
                  <a:gd name="T65" fmla="*/ 430991273 h 1724"/>
                  <a:gd name="T66" fmla="*/ 436456591 w 1481"/>
                  <a:gd name="T67" fmla="*/ 430991273 h 1724"/>
                  <a:gd name="T68" fmla="*/ 436456591 w 1481"/>
                  <a:gd name="T69" fmla="*/ 430991273 h 1724"/>
                  <a:gd name="T70" fmla="*/ 436456591 w 1481"/>
                  <a:gd name="T71" fmla="*/ 430991273 h 1724"/>
                  <a:gd name="T72" fmla="*/ 436456591 w 1481"/>
                  <a:gd name="T73" fmla="*/ 430991273 h 1724"/>
                  <a:gd name="T74" fmla="*/ 436456591 w 1481"/>
                  <a:gd name="T75" fmla="*/ 430991273 h 1724"/>
                  <a:gd name="T76" fmla="*/ 436456591 w 1481"/>
                  <a:gd name="T77" fmla="*/ 430991273 h 1724"/>
                  <a:gd name="T78" fmla="*/ 436456591 w 1481"/>
                  <a:gd name="T79" fmla="*/ 430991273 h 1724"/>
                  <a:gd name="T80" fmla="*/ 436456591 w 1481"/>
                  <a:gd name="T81" fmla="*/ 430991273 h 1724"/>
                  <a:gd name="T82" fmla="*/ 417493016 w 1481"/>
                  <a:gd name="T83" fmla="*/ 430991273 h 1724"/>
                  <a:gd name="T84" fmla="*/ 412877150 w 1481"/>
                  <a:gd name="T85" fmla="*/ 430991273 h 1724"/>
                  <a:gd name="T86" fmla="*/ 389284182 w 1481"/>
                  <a:gd name="T87" fmla="*/ 430991273 h 1724"/>
                  <a:gd name="T88" fmla="*/ 332866097 w 1481"/>
                  <a:gd name="T89" fmla="*/ 430991273 h 1724"/>
                  <a:gd name="T90" fmla="*/ 290809040 w 1481"/>
                  <a:gd name="T91" fmla="*/ 430991273 h 1724"/>
                  <a:gd name="T92" fmla="*/ 234390955 w 1481"/>
                  <a:gd name="T93" fmla="*/ 430991273 h 1724"/>
                  <a:gd name="T94" fmla="*/ 173870069 w 1481"/>
                  <a:gd name="T95" fmla="*/ 430991273 h 1724"/>
                  <a:gd name="T96" fmla="*/ 159509145 w 1481"/>
                  <a:gd name="T97" fmla="*/ 430991273 h 1724"/>
                  <a:gd name="T98" fmla="*/ 126684029 w 1481"/>
                  <a:gd name="T99" fmla="*/ 430991273 h 1724"/>
                  <a:gd name="T100" fmla="*/ 89243176 w 1481"/>
                  <a:gd name="T101" fmla="*/ 430991273 h 1724"/>
                  <a:gd name="T102" fmla="*/ 47186105 w 1481"/>
                  <a:gd name="T103" fmla="*/ 430991273 h 1724"/>
                  <a:gd name="T104" fmla="*/ 0 w 1481"/>
                  <a:gd name="T105" fmla="*/ 430991273 h 172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81"/>
                  <a:gd name="T160" fmla="*/ 0 h 1724"/>
                  <a:gd name="T161" fmla="*/ 1481 w 1481"/>
                  <a:gd name="T162" fmla="*/ 1724 h 172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81" h="1724">
                    <a:moveTo>
                      <a:pt x="0" y="1176"/>
                    </a:moveTo>
                    <a:lnTo>
                      <a:pt x="83" y="1093"/>
                    </a:lnTo>
                    <a:lnTo>
                      <a:pt x="101" y="993"/>
                    </a:lnTo>
                    <a:lnTo>
                      <a:pt x="128" y="901"/>
                    </a:lnTo>
                    <a:lnTo>
                      <a:pt x="229" y="819"/>
                    </a:lnTo>
                    <a:lnTo>
                      <a:pt x="256" y="709"/>
                    </a:lnTo>
                    <a:lnTo>
                      <a:pt x="348" y="618"/>
                    </a:lnTo>
                    <a:lnTo>
                      <a:pt x="430" y="508"/>
                    </a:lnTo>
                    <a:lnTo>
                      <a:pt x="476" y="398"/>
                    </a:lnTo>
                    <a:lnTo>
                      <a:pt x="549" y="344"/>
                    </a:lnTo>
                    <a:lnTo>
                      <a:pt x="648" y="347"/>
                    </a:lnTo>
                    <a:lnTo>
                      <a:pt x="753" y="356"/>
                    </a:lnTo>
                    <a:lnTo>
                      <a:pt x="837" y="363"/>
                    </a:lnTo>
                    <a:lnTo>
                      <a:pt x="933" y="198"/>
                    </a:lnTo>
                    <a:lnTo>
                      <a:pt x="1023" y="0"/>
                    </a:lnTo>
                    <a:lnTo>
                      <a:pt x="1093" y="107"/>
                    </a:lnTo>
                    <a:lnTo>
                      <a:pt x="1095" y="258"/>
                    </a:lnTo>
                    <a:lnTo>
                      <a:pt x="1141" y="336"/>
                    </a:lnTo>
                    <a:lnTo>
                      <a:pt x="1237" y="387"/>
                    </a:lnTo>
                    <a:lnTo>
                      <a:pt x="1311" y="309"/>
                    </a:lnTo>
                    <a:lnTo>
                      <a:pt x="1381" y="387"/>
                    </a:lnTo>
                    <a:lnTo>
                      <a:pt x="1390" y="539"/>
                    </a:lnTo>
                    <a:lnTo>
                      <a:pt x="1341" y="623"/>
                    </a:lnTo>
                    <a:lnTo>
                      <a:pt x="1285" y="722"/>
                    </a:lnTo>
                    <a:lnTo>
                      <a:pt x="1173" y="818"/>
                    </a:lnTo>
                    <a:lnTo>
                      <a:pt x="1104" y="890"/>
                    </a:lnTo>
                    <a:lnTo>
                      <a:pt x="1093" y="1002"/>
                    </a:lnTo>
                    <a:lnTo>
                      <a:pt x="1165" y="1073"/>
                    </a:lnTo>
                    <a:lnTo>
                      <a:pt x="1279" y="1002"/>
                    </a:lnTo>
                    <a:lnTo>
                      <a:pt x="1437" y="945"/>
                    </a:lnTo>
                    <a:lnTo>
                      <a:pt x="1481" y="1048"/>
                    </a:lnTo>
                    <a:lnTo>
                      <a:pt x="1436" y="1139"/>
                    </a:lnTo>
                    <a:lnTo>
                      <a:pt x="1372" y="1221"/>
                    </a:lnTo>
                    <a:lnTo>
                      <a:pt x="1381" y="1413"/>
                    </a:lnTo>
                    <a:lnTo>
                      <a:pt x="1326" y="1514"/>
                    </a:lnTo>
                    <a:lnTo>
                      <a:pt x="1299" y="1633"/>
                    </a:lnTo>
                    <a:lnTo>
                      <a:pt x="1198" y="1697"/>
                    </a:lnTo>
                    <a:lnTo>
                      <a:pt x="1107" y="1724"/>
                    </a:lnTo>
                    <a:lnTo>
                      <a:pt x="1015" y="1660"/>
                    </a:lnTo>
                    <a:lnTo>
                      <a:pt x="960" y="1678"/>
                    </a:lnTo>
                    <a:lnTo>
                      <a:pt x="869" y="1688"/>
                    </a:lnTo>
                    <a:lnTo>
                      <a:pt x="814" y="1624"/>
                    </a:lnTo>
                    <a:lnTo>
                      <a:pt x="805" y="1550"/>
                    </a:lnTo>
                    <a:lnTo>
                      <a:pt x="759" y="1477"/>
                    </a:lnTo>
                    <a:lnTo>
                      <a:pt x="649" y="1468"/>
                    </a:lnTo>
                    <a:lnTo>
                      <a:pt x="567" y="1505"/>
                    </a:lnTo>
                    <a:lnTo>
                      <a:pt x="457" y="1560"/>
                    </a:lnTo>
                    <a:lnTo>
                      <a:pt x="339" y="1541"/>
                    </a:lnTo>
                    <a:lnTo>
                      <a:pt x="311" y="1477"/>
                    </a:lnTo>
                    <a:lnTo>
                      <a:pt x="247" y="1386"/>
                    </a:lnTo>
                    <a:lnTo>
                      <a:pt x="174" y="1285"/>
                    </a:lnTo>
                    <a:lnTo>
                      <a:pt x="92" y="1276"/>
                    </a:lnTo>
                    <a:lnTo>
                      <a:pt x="0" y="117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21" name="Freeform 28">
                <a:extLst>
                  <a:ext uri="{FF2B5EF4-FFF2-40B4-BE49-F238E27FC236}">
                    <a16:creationId xmlns:a16="http://schemas.microsoft.com/office/drawing/2014/main" id="{1CB63C07-AFAC-4B2B-8D25-C76FF3173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430" y="3439884"/>
                <a:ext cx="436107" cy="451855"/>
              </a:xfrm>
              <a:custGeom>
                <a:avLst/>
                <a:gdLst>
                  <a:gd name="T0" fmla="*/ 12287894 w 1772"/>
                  <a:gd name="T1" fmla="*/ 430188507 h 1862"/>
                  <a:gd name="T2" fmla="*/ 45055605 w 1772"/>
                  <a:gd name="T3" fmla="*/ 430188507 h 1862"/>
                  <a:gd name="T4" fmla="*/ 129534745 w 1772"/>
                  <a:gd name="T5" fmla="*/ 307119174 h 1862"/>
                  <a:gd name="T6" fmla="*/ 148990797 w 1772"/>
                  <a:gd name="T7" fmla="*/ 169949364 h 1862"/>
                  <a:gd name="T8" fmla="*/ 218110050 w 1772"/>
                  <a:gd name="T9" fmla="*/ 49925788 h 1862"/>
                  <a:gd name="T10" fmla="*/ 299517525 w 1772"/>
                  <a:gd name="T11" fmla="*/ 18659149 h 1862"/>
                  <a:gd name="T12" fmla="*/ 383996600 w 1772"/>
                  <a:gd name="T13" fmla="*/ 92791363 h 1862"/>
                  <a:gd name="T14" fmla="*/ 436283135 w 1772"/>
                  <a:gd name="T15" fmla="*/ 132126998 h 1862"/>
                  <a:gd name="T16" fmla="*/ 436283135 w 1772"/>
                  <a:gd name="T17" fmla="*/ 87748500 h 1862"/>
                  <a:gd name="T18" fmla="*/ 436283135 w 1772"/>
                  <a:gd name="T19" fmla="*/ 184574204 h 1862"/>
                  <a:gd name="T20" fmla="*/ 436283135 w 1772"/>
                  <a:gd name="T21" fmla="*/ 209285077 h 1862"/>
                  <a:gd name="T22" fmla="*/ 436283135 w 1772"/>
                  <a:gd name="T23" fmla="*/ 265766624 h 1862"/>
                  <a:gd name="T24" fmla="*/ 436283135 w 1772"/>
                  <a:gd name="T25" fmla="*/ 339394725 h 1862"/>
                  <a:gd name="T26" fmla="*/ 436283135 w 1772"/>
                  <a:gd name="T27" fmla="*/ 403945006 h 1862"/>
                  <a:gd name="T28" fmla="*/ 436283135 w 1772"/>
                  <a:gd name="T29" fmla="*/ 430188507 h 1862"/>
                  <a:gd name="T30" fmla="*/ 436283135 w 1772"/>
                  <a:gd name="T31" fmla="*/ 430188507 h 1862"/>
                  <a:gd name="T32" fmla="*/ 436283135 w 1772"/>
                  <a:gd name="T33" fmla="*/ 430188507 h 1862"/>
                  <a:gd name="T34" fmla="*/ 436283135 w 1772"/>
                  <a:gd name="T35" fmla="*/ 430188507 h 1862"/>
                  <a:gd name="T36" fmla="*/ 436283135 w 1772"/>
                  <a:gd name="T37" fmla="*/ 430188507 h 1862"/>
                  <a:gd name="T38" fmla="*/ 436283135 w 1772"/>
                  <a:gd name="T39" fmla="*/ 430188507 h 1862"/>
                  <a:gd name="T40" fmla="*/ 436283135 w 1772"/>
                  <a:gd name="T41" fmla="*/ 430188507 h 1862"/>
                  <a:gd name="T42" fmla="*/ 436283135 w 1772"/>
                  <a:gd name="T43" fmla="*/ 430188507 h 1862"/>
                  <a:gd name="T44" fmla="*/ 436283135 w 1772"/>
                  <a:gd name="T45" fmla="*/ 430188507 h 1862"/>
                  <a:gd name="T46" fmla="*/ 436283135 w 1772"/>
                  <a:gd name="T47" fmla="*/ 430188507 h 1862"/>
                  <a:gd name="T48" fmla="*/ 434172193 w 1772"/>
                  <a:gd name="T49" fmla="*/ 430188507 h 1862"/>
                  <a:gd name="T50" fmla="*/ 373244881 w 1772"/>
                  <a:gd name="T51" fmla="*/ 430188507 h 1862"/>
                  <a:gd name="T52" fmla="*/ 298493572 w 1772"/>
                  <a:gd name="T53" fmla="*/ 430188507 h 1862"/>
                  <a:gd name="T54" fmla="*/ 274941809 w 1772"/>
                  <a:gd name="T55" fmla="*/ 430188507 h 1862"/>
                  <a:gd name="T56" fmla="*/ 186366348 w 1772"/>
                  <a:gd name="T57" fmla="*/ 430188507 h 1862"/>
                  <a:gd name="T58" fmla="*/ 134654928 w 1772"/>
                  <a:gd name="T59" fmla="*/ 430188507 h 1862"/>
                  <a:gd name="T60" fmla="*/ 69119539 w 1772"/>
                  <a:gd name="T61" fmla="*/ 430188507 h 1862"/>
                  <a:gd name="T62" fmla="*/ 27135931 w 1772"/>
                  <a:gd name="T63" fmla="*/ 430188507 h 186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72"/>
                  <a:gd name="T97" fmla="*/ 0 h 1862"/>
                  <a:gd name="T98" fmla="*/ 1772 w 1772"/>
                  <a:gd name="T99" fmla="*/ 1862 h 186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72" h="1862">
                    <a:moveTo>
                      <a:pt x="0" y="1321"/>
                    </a:moveTo>
                    <a:lnTo>
                      <a:pt x="24" y="1200"/>
                    </a:lnTo>
                    <a:lnTo>
                      <a:pt x="72" y="1054"/>
                    </a:lnTo>
                    <a:lnTo>
                      <a:pt x="88" y="897"/>
                    </a:lnTo>
                    <a:lnTo>
                      <a:pt x="163" y="744"/>
                    </a:lnTo>
                    <a:lnTo>
                      <a:pt x="253" y="609"/>
                    </a:lnTo>
                    <a:lnTo>
                      <a:pt x="337" y="444"/>
                    </a:lnTo>
                    <a:lnTo>
                      <a:pt x="291" y="337"/>
                    </a:lnTo>
                    <a:lnTo>
                      <a:pt x="343" y="219"/>
                    </a:lnTo>
                    <a:lnTo>
                      <a:pt x="426" y="99"/>
                    </a:lnTo>
                    <a:lnTo>
                      <a:pt x="426" y="0"/>
                    </a:lnTo>
                    <a:lnTo>
                      <a:pt x="585" y="37"/>
                    </a:lnTo>
                    <a:lnTo>
                      <a:pt x="712" y="87"/>
                    </a:lnTo>
                    <a:lnTo>
                      <a:pt x="750" y="184"/>
                    </a:lnTo>
                    <a:lnTo>
                      <a:pt x="840" y="207"/>
                    </a:lnTo>
                    <a:lnTo>
                      <a:pt x="1017" y="262"/>
                    </a:lnTo>
                    <a:lnTo>
                      <a:pt x="1152" y="247"/>
                    </a:lnTo>
                    <a:lnTo>
                      <a:pt x="1285" y="174"/>
                    </a:lnTo>
                    <a:lnTo>
                      <a:pt x="1393" y="249"/>
                    </a:lnTo>
                    <a:lnTo>
                      <a:pt x="1512" y="366"/>
                    </a:lnTo>
                    <a:lnTo>
                      <a:pt x="1630" y="279"/>
                    </a:lnTo>
                    <a:lnTo>
                      <a:pt x="1752" y="415"/>
                    </a:lnTo>
                    <a:lnTo>
                      <a:pt x="1772" y="481"/>
                    </a:lnTo>
                    <a:lnTo>
                      <a:pt x="1689" y="527"/>
                    </a:lnTo>
                    <a:lnTo>
                      <a:pt x="1616" y="573"/>
                    </a:lnTo>
                    <a:lnTo>
                      <a:pt x="1543" y="673"/>
                    </a:lnTo>
                    <a:lnTo>
                      <a:pt x="1516" y="783"/>
                    </a:lnTo>
                    <a:lnTo>
                      <a:pt x="1424" y="801"/>
                    </a:lnTo>
                    <a:lnTo>
                      <a:pt x="1351" y="865"/>
                    </a:lnTo>
                    <a:lnTo>
                      <a:pt x="1278" y="865"/>
                    </a:lnTo>
                    <a:lnTo>
                      <a:pt x="1196" y="975"/>
                    </a:lnTo>
                    <a:lnTo>
                      <a:pt x="1123" y="1003"/>
                    </a:lnTo>
                    <a:lnTo>
                      <a:pt x="1177" y="1112"/>
                    </a:lnTo>
                    <a:lnTo>
                      <a:pt x="1123" y="1213"/>
                    </a:lnTo>
                    <a:lnTo>
                      <a:pt x="1132" y="1304"/>
                    </a:lnTo>
                    <a:lnTo>
                      <a:pt x="1196" y="1377"/>
                    </a:lnTo>
                    <a:lnTo>
                      <a:pt x="1260" y="1359"/>
                    </a:lnTo>
                    <a:lnTo>
                      <a:pt x="1324" y="1414"/>
                    </a:lnTo>
                    <a:lnTo>
                      <a:pt x="1388" y="1469"/>
                    </a:lnTo>
                    <a:lnTo>
                      <a:pt x="1443" y="1560"/>
                    </a:lnTo>
                    <a:lnTo>
                      <a:pt x="1488" y="1633"/>
                    </a:lnTo>
                    <a:lnTo>
                      <a:pt x="1433" y="1734"/>
                    </a:lnTo>
                    <a:lnTo>
                      <a:pt x="1315" y="1734"/>
                    </a:lnTo>
                    <a:lnTo>
                      <a:pt x="1241" y="1771"/>
                    </a:lnTo>
                    <a:lnTo>
                      <a:pt x="1177" y="1771"/>
                    </a:lnTo>
                    <a:lnTo>
                      <a:pt x="1086" y="1816"/>
                    </a:lnTo>
                    <a:lnTo>
                      <a:pt x="1004" y="1862"/>
                    </a:lnTo>
                    <a:lnTo>
                      <a:pt x="958" y="1844"/>
                    </a:lnTo>
                    <a:lnTo>
                      <a:pt x="903" y="1807"/>
                    </a:lnTo>
                    <a:lnTo>
                      <a:pt x="848" y="1734"/>
                    </a:lnTo>
                    <a:lnTo>
                      <a:pt x="775" y="1688"/>
                    </a:lnTo>
                    <a:lnTo>
                      <a:pt x="729" y="1734"/>
                    </a:lnTo>
                    <a:lnTo>
                      <a:pt x="629" y="1716"/>
                    </a:lnTo>
                    <a:lnTo>
                      <a:pt x="583" y="1661"/>
                    </a:lnTo>
                    <a:lnTo>
                      <a:pt x="519" y="1606"/>
                    </a:lnTo>
                    <a:lnTo>
                      <a:pt x="537" y="1524"/>
                    </a:lnTo>
                    <a:lnTo>
                      <a:pt x="428" y="1469"/>
                    </a:lnTo>
                    <a:lnTo>
                      <a:pt x="364" y="1533"/>
                    </a:lnTo>
                    <a:lnTo>
                      <a:pt x="355" y="1606"/>
                    </a:lnTo>
                    <a:lnTo>
                      <a:pt x="263" y="1615"/>
                    </a:lnTo>
                    <a:lnTo>
                      <a:pt x="181" y="1615"/>
                    </a:lnTo>
                    <a:lnTo>
                      <a:pt x="135" y="1569"/>
                    </a:lnTo>
                    <a:lnTo>
                      <a:pt x="117" y="1487"/>
                    </a:lnTo>
                    <a:lnTo>
                      <a:pt x="53" y="1432"/>
                    </a:lnTo>
                    <a:lnTo>
                      <a:pt x="0" y="132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22" name="Freeform 29">
                <a:extLst>
                  <a:ext uri="{FF2B5EF4-FFF2-40B4-BE49-F238E27FC236}">
                    <a16:creationId xmlns:a16="http://schemas.microsoft.com/office/drawing/2014/main" id="{5B263ECF-D4EE-4708-9599-B73A1EE5D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3927" y="3760907"/>
                <a:ext cx="683234" cy="530597"/>
              </a:xfrm>
              <a:custGeom>
                <a:avLst/>
                <a:gdLst>
                  <a:gd name="T0" fmla="*/ 0 w 2772"/>
                  <a:gd name="T1" fmla="*/ 430085594 h 2187"/>
                  <a:gd name="T2" fmla="*/ 70450747 w 2772"/>
                  <a:gd name="T3" fmla="*/ 430085594 h 2187"/>
                  <a:gd name="T4" fmla="*/ 117760893 w 2772"/>
                  <a:gd name="T5" fmla="*/ 430085594 h 2187"/>
                  <a:gd name="T6" fmla="*/ 159928611 w 2772"/>
                  <a:gd name="T7" fmla="*/ 430085594 h 2187"/>
                  <a:gd name="T8" fmla="*/ 234493388 w 2772"/>
                  <a:gd name="T9" fmla="*/ 430085594 h 2187"/>
                  <a:gd name="T10" fmla="*/ 341969633 w 2772"/>
                  <a:gd name="T11" fmla="*/ 430085594 h 2187"/>
                  <a:gd name="T12" fmla="*/ 399564245 w 2772"/>
                  <a:gd name="T13" fmla="*/ 430085594 h 2187"/>
                  <a:gd name="T14" fmla="*/ 409849049 w 2772"/>
                  <a:gd name="T15" fmla="*/ 430085594 h 2187"/>
                  <a:gd name="T16" fmla="*/ 394936041 w 2772"/>
                  <a:gd name="T17" fmla="*/ 345606438 h 2187"/>
                  <a:gd name="T18" fmla="*/ 286945598 w 2772"/>
                  <a:gd name="T19" fmla="*/ 259456898 h 2187"/>
                  <a:gd name="T20" fmla="*/ 253005994 w 2772"/>
                  <a:gd name="T21" fmla="*/ 152651360 h 2187"/>
                  <a:gd name="T22" fmla="*/ 271518808 w 2772"/>
                  <a:gd name="T23" fmla="*/ 56929185 h 2187"/>
                  <a:gd name="T24" fmla="*/ 436933644 w 2772"/>
                  <a:gd name="T25" fmla="*/ 38792643 h 2187"/>
                  <a:gd name="T26" fmla="*/ 436933644 w 2772"/>
                  <a:gd name="T27" fmla="*/ 28716663 h 2187"/>
                  <a:gd name="T28" fmla="*/ 436933644 w 2772"/>
                  <a:gd name="T29" fmla="*/ 0 h 2187"/>
                  <a:gd name="T30" fmla="*/ 436933644 w 2772"/>
                  <a:gd name="T31" fmla="*/ 83126930 h 2187"/>
                  <a:gd name="T32" fmla="*/ 436933644 w 2772"/>
                  <a:gd name="T33" fmla="*/ 149124585 h 2187"/>
                  <a:gd name="T34" fmla="*/ 436933644 w 2772"/>
                  <a:gd name="T35" fmla="*/ 143582993 h 2187"/>
                  <a:gd name="T36" fmla="*/ 436933644 w 2772"/>
                  <a:gd name="T37" fmla="*/ 73554730 h 2187"/>
                  <a:gd name="T38" fmla="*/ 436933644 w 2772"/>
                  <a:gd name="T39" fmla="*/ 143582993 h 2187"/>
                  <a:gd name="T40" fmla="*/ 436933644 w 2772"/>
                  <a:gd name="T41" fmla="*/ 199000861 h 2187"/>
                  <a:gd name="T42" fmla="*/ 436933644 w 2772"/>
                  <a:gd name="T43" fmla="*/ 185398361 h 2187"/>
                  <a:gd name="T44" fmla="*/ 436933644 w 2772"/>
                  <a:gd name="T45" fmla="*/ 244342645 h 2187"/>
                  <a:gd name="T46" fmla="*/ 436933644 w 2772"/>
                  <a:gd name="T47" fmla="*/ 271548055 h 2187"/>
                  <a:gd name="T48" fmla="*/ 436933644 w 2772"/>
                  <a:gd name="T49" fmla="*/ 226709590 h 2187"/>
                  <a:gd name="T50" fmla="*/ 436933644 w 2772"/>
                  <a:gd name="T51" fmla="*/ 208069228 h 2187"/>
                  <a:gd name="T52" fmla="*/ 436933644 w 2772"/>
                  <a:gd name="T53" fmla="*/ 281623881 h 2187"/>
                  <a:gd name="T54" fmla="*/ 436933644 w 2772"/>
                  <a:gd name="T55" fmla="*/ 430085594 h 2187"/>
                  <a:gd name="T56" fmla="*/ 436933644 w 2772"/>
                  <a:gd name="T57" fmla="*/ 430085594 h 2187"/>
                  <a:gd name="T58" fmla="*/ 436933644 w 2772"/>
                  <a:gd name="T59" fmla="*/ 430085594 h 2187"/>
                  <a:gd name="T60" fmla="*/ 436933644 w 2772"/>
                  <a:gd name="T61" fmla="*/ 430085594 h 2187"/>
                  <a:gd name="T62" fmla="*/ 436933644 w 2772"/>
                  <a:gd name="T63" fmla="*/ 430085594 h 2187"/>
                  <a:gd name="T64" fmla="*/ 436933644 w 2772"/>
                  <a:gd name="T65" fmla="*/ 430085594 h 2187"/>
                  <a:gd name="T66" fmla="*/ 436933644 w 2772"/>
                  <a:gd name="T67" fmla="*/ 430085594 h 2187"/>
                  <a:gd name="T68" fmla="*/ 436933644 w 2772"/>
                  <a:gd name="T69" fmla="*/ 430085594 h 2187"/>
                  <a:gd name="T70" fmla="*/ 436933644 w 2772"/>
                  <a:gd name="T71" fmla="*/ 430085594 h 2187"/>
                  <a:gd name="T72" fmla="*/ 436933644 w 2772"/>
                  <a:gd name="T73" fmla="*/ 430085594 h 2187"/>
                  <a:gd name="T74" fmla="*/ 436933644 w 2772"/>
                  <a:gd name="T75" fmla="*/ 430085594 h 2187"/>
                  <a:gd name="T76" fmla="*/ 436933644 w 2772"/>
                  <a:gd name="T77" fmla="*/ 430085594 h 2187"/>
                  <a:gd name="T78" fmla="*/ 436933644 w 2772"/>
                  <a:gd name="T79" fmla="*/ 430085594 h 2187"/>
                  <a:gd name="T80" fmla="*/ 436933644 w 2772"/>
                  <a:gd name="T81" fmla="*/ 430085594 h 2187"/>
                  <a:gd name="T82" fmla="*/ 357396839 w 2772"/>
                  <a:gd name="T83" fmla="*/ 430085594 h 2187"/>
                  <a:gd name="T84" fmla="*/ 249406188 w 2772"/>
                  <a:gd name="T85" fmla="*/ 430085594 h 2187"/>
                  <a:gd name="T86" fmla="*/ 183583514 w 2772"/>
                  <a:gd name="T87" fmla="*/ 430085594 h 2187"/>
                  <a:gd name="T88" fmla="*/ 51938258 w 2772"/>
                  <a:gd name="T89" fmla="*/ 430085594 h 21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72"/>
                  <a:gd name="T136" fmla="*/ 0 h 2187"/>
                  <a:gd name="T137" fmla="*/ 2772 w 2772"/>
                  <a:gd name="T138" fmla="*/ 2187 h 21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72" h="2187">
                    <a:moveTo>
                      <a:pt x="37" y="1757"/>
                    </a:moveTo>
                    <a:lnTo>
                      <a:pt x="0" y="1629"/>
                    </a:lnTo>
                    <a:lnTo>
                      <a:pt x="92" y="1556"/>
                    </a:lnTo>
                    <a:lnTo>
                      <a:pt x="137" y="1464"/>
                    </a:lnTo>
                    <a:lnTo>
                      <a:pt x="137" y="1373"/>
                    </a:lnTo>
                    <a:lnTo>
                      <a:pt x="229" y="1254"/>
                    </a:lnTo>
                    <a:lnTo>
                      <a:pt x="273" y="1193"/>
                    </a:lnTo>
                    <a:lnTo>
                      <a:pt x="311" y="1245"/>
                    </a:lnTo>
                    <a:lnTo>
                      <a:pt x="377" y="1253"/>
                    </a:lnTo>
                    <a:lnTo>
                      <a:pt x="456" y="1154"/>
                    </a:lnTo>
                    <a:lnTo>
                      <a:pt x="569" y="1154"/>
                    </a:lnTo>
                    <a:lnTo>
                      <a:pt x="665" y="1106"/>
                    </a:lnTo>
                    <a:lnTo>
                      <a:pt x="768" y="1035"/>
                    </a:lnTo>
                    <a:lnTo>
                      <a:pt x="777" y="1052"/>
                    </a:lnTo>
                    <a:lnTo>
                      <a:pt x="876" y="981"/>
                    </a:lnTo>
                    <a:lnTo>
                      <a:pt x="797" y="887"/>
                    </a:lnTo>
                    <a:lnTo>
                      <a:pt x="714" y="786"/>
                    </a:lnTo>
                    <a:lnTo>
                      <a:pt x="768" y="686"/>
                    </a:lnTo>
                    <a:lnTo>
                      <a:pt x="666" y="542"/>
                    </a:lnTo>
                    <a:lnTo>
                      <a:pt x="558" y="515"/>
                    </a:lnTo>
                    <a:lnTo>
                      <a:pt x="485" y="414"/>
                    </a:lnTo>
                    <a:lnTo>
                      <a:pt x="492" y="303"/>
                    </a:lnTo>
                    <a:lnTo>
                      <a:pt x="477" y="219"/>
                    </a:lnTo>
                    <a:lnTo>
                      <a:pt x="528" y="113"/>
                    </a:lnTo>
                    <a:lnTo>
                      <a:pt x="680" y="104"/>
                    </a:lnTo>
                    <a:lnTo>
                      <a:pt x="885" y="77"/>
                    </a:lnTo>
                    <a:lnTo>
                      <a:pt x="1016" y="38"/>
                    </a:lnTo>
                    <a:lnTo>
                      <a:pt x="1133" y="57"/>
                    </a:lnTo>
                    <a:lnTo>
                      <a:pt x="1253" y="39"/>
                    </a:lnTo>
                    <a:lnTo>
                      <a:pt x="1337" y="0"/>
                    </a:lnTo>
                    <a:lnTo>
                      <a:pt x="1389" y="110"/>
                    </a:lnTo>
                    <a:lnTo>
                      <a:pt x="1455" y="165"/>
                    </a:lnTo>
                    <a:lnTo>
                      <a:pt x="1473" y="251"/>
                    </a:lnTo>
                    <a:lnTo>
                      <a:pt x="1520" y="296"/>
                    </a:lnTo>
                    <a:lnTo>
                      <a:pt x="1608" y="293"/>
                    </a:lnTo>
                    <a:lnTo>
                      <a:pt x="1692" y="285"/>
                    </a:lnTo>
                    <a:lnTo>
                      <a:pt x="1701" y="212"/>
                    </a:lnTo>
                    <a:lnTo>
                      <a:pt x="1764" y="146"/>
                    </a:lnTo>
                    <a:lnTo>
                      <a:pt x="1872" y="204"/>
                    </a:lnTo>
                    <a:lnTo>
                      <a:pt x="1854" y="285"/>
                    </a:lnTo>
                    <a:lnTo>
                      <a:pt x="1926" y="344"/>
                    </a:lnTo>
                    <a:lnTo>
                      <a:pt x="1962" y="395"/>
                    </a:lnTo>
                    <a:lnTo>
                      <a:pt x="2067" y="411"/>
                    </a:lnTo>
                    <a:lnTo>
                      <a:pt x="2111" y="368"/>
                    </a:lnTo>
                    <a:lnTo>
                      <a:pt x="2186" y="411"/>
                    </a:lnTo>
                    <a:lnTo>
                      <a:pt x="2240" y="485"/>
                    </a:lnTo>
                    <a:lnTo>
                      <a:pt x="2289" y="522"/>
                    </a:lnTo>
                    <a:lnTo>
                      <a:pt x="2343" y="539"/>
                    </a:lnTo>
                    <a:lnTo>
                      <a:pt x="2432" y="489"/>
                    </a:lnTo>
                    <a:lnTo>
                      <a:pt x="2511" y="450"/>
                    </a:lnTo>
                    <a:lnTo>
                      <a:pt x="2574" y="450"/>
                    </a:lnTo>
                    <a:lnTo>
                      <a:pt x="2655" y="413"/>
                    </a:lnTo>
                    <a:lnTo>
                      <a:pt x="2772" y="413"/>
                    </a:lnTo>
                    <a:lnTo>
                      <a:pt x="2706" y="559"/>
                    </a:lnTo>
                    <a:lnTo>
                      <a:pt x="2642" y="660"/>
                    </a:lnTo>
                    <a:lnTo>
                      <a:pt x="2661" y="952"/>
                    </a:lnTo>
                    <a:lnTo>
                      <a:pt x="2615" y="1062"/>
                    </a:lnTo>
                    <a:lnTo>
                      <a:pt x="2633" y="1272"/>
                    </a:lnTo>
                    <a:lnTo>
                      <a:pt x="2588" y="1455"/>
                    </a:lnTo>
                    <a:lnTo>
                      <a:pt x="2496" y="1474"/>
                    </a:lnTo>
                    <a:lnTo>
                      <a:pt x="2377" y="1410"/>
                    </a:lnTo>
                    <a:lnTo>
                      <a:pt x="2277" y="1419"/>
                    </a:lnTo>
                    <a:lnTo>
                      <a:pt x="2149" y="1437"/>
                    </a:lnTo>
                    <a:lnTo>
                      <a:pt x="2112" y="1510"/>
                    </a:lnTo>
                    <a:lnTo>
                      <a:pt x="2176" y="1574"/>
                    </a:lnTo>
                    <a:lnTo>
                      <a:pt x="2240" y="1647"/>
                    </a:lnTo>
                    <a:lnTo>
                      <a:pt x="2286" y="1730"/>
                    </a:lnTo>
                    <a:lnTo>
                      <a:pt x="2185" y="1757"/>
                    </a:lnTo>
                    <a:lnTo>
                      <a:pt x="2048" y="1766"/>
                    </a:lnTo>
                    <a:lnTo>
                      <a:pt x="1966" y="1711"/>
                    </a:lnTo>
                    <a:lnTo>
                      <a:pt x="1847" y="1720"/>
                    </a:lnTo>
                    <a:lnTo>
                      <a:pt x="1673" y="1711"/>
                    </a:lnTo>
                    <a:lnTo>
                      <a:pt x="1573" y="1666"/>
                    </a:lnTo>
                    <a:lnTo>
                      <a:pt x="1445" y="1693"/>
                    </a:lnTo>
                    <a:lnTo>
                      <a:pt x="1335" y="1757"/>
                    </a:lnTo>
                    <a:lnTo>
                      <a:pt x="1326" y="1885"/>
                    </a:lnTo>
                    <a:lnTo>
                      <a:pt x="1381" y="1967"/>
                    </a:lnTo>
                    <a:lnTo>
                      <a:pt x="1298" y="2031"/>
                    </a:lnTo>
                    <a:lnTo>
                      <a:pt x="1234" y="2150"/>
                    </a:lnTo>
                    <a:lnTo>
                      <a:pt x="1125" y="2187"/>
                    </a:lnTo>
                    <a:lnTo>
                      <a:pt x="1042" y="2187"/>
                    </a:lnTo>
                    <a:lnTo>
                      <a:pt x="951" y="2178"/>
                    </a:lnTo>
                    <a:lnTo>
                      <a:pt x="814" y="2168"/>
                    </a:lnTo>
                    <a:lnTo>
                      <a:pt x="695" y="2123"/>
                    </a:lnTo>
                    <a:lnTo>
                      <a:pt x="576" y="2114"/>
                    </a:lnTo>
                    <a:lnTo>
                      <a:pt x="485" y="2068"/>
                    </a:lnTo>
                    <a:lnTo>
                      <a:pt x="421" y="2004"/>
                    </a:lnTo>
                    <a:lnTo>
                      <a:pt x="357" y="1949"/>
                    </a:lnTo>
                    <a:lnTo>
                      <a:pt x="247" y="1894"/>
                    </a:lnTo>
                    <a:lnTo>
                      <a:pt x="101" y="1839"/>
                    </a:lnTo>
                    <a:lnTo>
                      <a:pt x="37" y="175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23" name="Freeform 30">
                <a:extLst>
                  <a:ext uri="{FF2B5EF4-FFF2-40B4-BE49-F238E27FC236}">
                    <a16:creationId xmlns:a16="http://schemas.microsoft.com/office/drawing/2014/main" id="{3EA11BCF-379B-4DDD-8649-89E11F8A9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135" y="3981383"/>
                <a:ext cx="215631" cy="174443"/>
              </a:xfrm>
              <a:custGeom>
                <a:avLst/>
                <a:gdLst>
                  <a:gd name="T0" fmla="*/ 0 w 878"/>
                  <a:gd name="T1" fmla="*/ 135121672 h 715"/>
                  <a:gd name="T2" fmla="*/ 45265061 w 878"/>
                  <a:gd name="T3" fmla="*/ 77285298 h 715"/>
                  <a:gd name="T4" fmla="*/ 162750426 w 878"/>
                  <a:gd name="T5" fmla="*/ 15866550 h 715"/>
                  <a:gd name="T6" fmla="*/ 263452201 w 878"/>
                  <a:gd name="T7" fmla="*/ 0 h 715"/>
                  <a:gd name="T8" fmla="*/ 317363386 w 878"/>
                  <a:gd name="T9" fmla="*/ 35315816 h 715"/>
                  <a:gd name="T10" fmla="*/ 361102633 w 878"/>
                  <a:gd name="T11" fmla="*/ 38898532 h 715"/>
                  <a:gd name="T12" fmla="*/ 401281350 w 878"/>
                  <a:gd name="T13" fmla="*/ 92128338 h 715"/>
                  <a:gd name="T14" fmla="*/ 435366619 w 878"/>
                  <a:gd name="T15" fmla="*/ 144846340 h 715"/>
                  <a:gd name="T16" fmla="*/ 376868949 w 878"/>
                  <a:gd name="T17" fmla="*/ 236462526 h 715"/>
                  <a:gd name="T18" fmla="*/ 376360332 w 878"/>
                  <a:gd name="T19" fmla="*/ 284062132 h 715"/>
                  <a:gd name="T20" fmla="*/ 353981987 w 878"/>
                  <a:gd name="T21" fmla="*/ 330638207 h 715"/>
                  <a:gd name="T22" fmla="*/ 306682831 w 878"/>
                  <a:gd name="T23" fmla="*/ 365954217 h 715"/>
                  <a:gd name="T24" fmla="*/ 255823352 w 878"/>
                  <a:gd name="T25" fmla="*/ 343945746 h 715"/>
                  <a:gd name="T26" fmla="*/ 209032451 w 878"/>
                  <a:gd name="T27" fmla="*/ 306582471 h 715"/>
                  <a:gd name="T28" fmla="*/ 167327777 w 878"/>
                  <a:gd name="T29" fmla="*/ 306582471 h 715"/>
                  <a:gd name="T30" fmla="*/ 111382433 w 878"/>
                  <a:gd name="T31" fmla="*/ 292763270 h 715"/>
                  <a:gd name="T32" fmla="*/ 83409580 w 878"/>
                  <a:gd name="T33" fmla="*/ 245675327 h 715"/>
                  <a:gd name="T34" fmla="*/ 27972841 w 878"/>
                  <a:gd name="T35" fmla="*/ 199099612 h 715"/>
                  <a:gd name="T36" fmla="*/ 0 w 878"/>
                  <a:gd name="T37" fmla="*/ 135121672 h 7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8"/>
                  <a:gd name="T58" fmla="*/ 0 h 715"/>
                  <a:gd name="T59" fmla="*/ 878 w 878"/>
                  <a:gd name="T60" fmla="*/ 715 h 7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8" h="715">
                    <a:moveTo>
                      <a:pt x="0" y="264"/>
                    </a:moveTo>
                    <a:lnTo>
                      <a:pt x="89" y="151"/>
                    </a:lnTo>
                    <a:lnTo>
                      <a:pt x="320" y="31"/>
                    </a:lnTo>
                    <a:lnTo>
                      <a:pt x="518" y="0"/>
                    </a:lnTo>
                    <a:lnTo>
                      <a:pt x="624" y="69"/>
                    </a:lnTo>
                    <a:lnTo>
                      <a:pt x="710" y="76"/>
                    </a:lnTo>
                    <a:lnTo>
                      <a:pt x="789" y="180"/>
                    </a:lnTo>
                    <a:lnTo>
                      <a:pt x="878" y="283"/>
                    </a:lnTo>
                    <a:lnTo>
                      <a:pt x="741" y="462"/>
                    </a:lnTo>
                    <a:lnTo>
                      <a:pt x="740" y="555"/>
                    </a:lnTo>
                    <a:lnTo>
                      <a:pt x="696" y="646"/>
                    </a:lnTo>
                    <a:lnTo>
                      <a:pt x="603" y="715"/>
                    </a:lnTo>
                    <a:lnTo>
                      <a:pt x="503" y="672"/>
                    </a:lnTo>
                    <a:lnTo>
                      <a:pt x="411" y="599"/>
                    </a:lnTo>
                    <a:lnTo>
                      <a:pt x="329" y="599"/>
                    </a:lnTo>
                    <a:lnTo>
                      <a:pt x="219" y="572"/>
                    </a:lnTo>
                    <a:lnTo>
                      <a:pt x="164" y="480"/>
                    </a:lnTo>
                    <a:lnTo>
                      <a:pt x="55" y="389"/>
                    </a:lnTo>
                    <a:lnTo>
                      <a:pt x="0" y="26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A6BFE896-70DE-4873-B2B9-13EA92E91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7990" y="4102524"/>
                <a:ext cx="828603" cy="510002"/>
              </a:xfrm>
              <a:custGeom>
                <a:avLst/>
                <a:gdLst>
                  <a:gd name="T0" fmla="*/ 32340265 w 3364"/>
                  <a:gd name="T1" fmla="*/ 313002390 h 2101"/>
                  <a:gd name="T2" fmla="*/ 47740200 w 3364"/>
                  <a:gd name="T3" fmla="*/ 240422239 h 2101"/>
                  <a:gd name="T4" fmla="*/ 106260692 w 3364"/>
                  <a:gd name="T5" fmla="*/ 143648516 h 2101"/>
                  <a:gd name="T6" fmla="*/ 223814391 w 3364"/>
                  <a:gd name="T7" fmla="*/ 151712988 h 2101"/>
                  <a:gd name="T8" fmla="*/ 375761936 w 3364"/>
                  <a:gd name="T9" fmla="*/ 152721086 h 2101"/>
                  <a:gd name="T10" fmla="*/ 436646266 w 3364"/>
                  <a:gd name="T11" fmla="*/ 175402358 h 2101"/>
                  <a:gd name="T12" fmla="*/ 436646266 w 3364"/>
                  <a:gd name="T13" fmla="*/ 119958941 h 2101"/>
                  <a:gd name="T14" fmla="*/ 436646266 w 3364"/>
                  <a:gd name="T15" fmla="*/ 51411065 h 2101"/>
                  <a:gd name="T16" fmla="*/ 436646266 w 3364"/>
                  <a:gd name="T17" fmla="*/ 8064534 h 2101"/>
                  <a:gd name="T18" fmla="*/ 436646266 w 3364"/>
                  <a:gd name="T19" fmla="*/ 33265873 h 2101"/>
                  <a:gd name="T20" fmla="*/ 436646266 w 3364"/>
                  <a:gd name="T21" fmla="*/ 78628557 h 2101"/>
                  <a:gd name="T22" fmla="*/ 436646266 w 3364"/>
                  <a:gd name="T23" fmla="*/ 134071897 h 2101"/>
                  <a:gd name="T24" fmla="*/ 436646266 w 3364"/>
                  <a:gd name="T25" fmla="*/ 138608130 h 2101"/>
                  <a:gd name="T26" fmla="*/ 436646266 w 3364"/>
                  <a:gd name="T27" fmla="*/ 207660146 h 2101"/>
                  <a:gd name="T28" fmla="*/ 436646266 w 3364"/>
                  <a:gd name="T29" fmla="*/ 226309284 h 2101"/>
                  <a:gd name="T30" fmla="*/ 436646266 w 3364"/>
                  <a:gd name="T31" fmla="*/ 248990555 h 2101"/>
                  <a:gd name="T32" fmla="*/ 436646266 w 3364"/>
                  <a:gd name="T33" fmla="*/ 308970205 h 2101"/>
                  <a:gd name="T34" fmla="*/ 436646266 w 3364"/>
                  <a:gd name="T35" fmla="*/ 341227891 h 2101"/>
                  <a:gd name="T36" fmla="*/ 436646266 w 3364"/>
                  <a:gd name="T37" fmla="*/ 382558660 h 2101"/>
                  <a:gd name="T38" fmla="*/ 436646266 w 3364"/>
                  <a:gd name="T39" fmla="*/ 430314127 h 2101"/>
                  <a:gd name="T40" fmla="*/ 436646266 w 3364"/>
                  <a:gd name="T41" fmla="*/ 430314127 h 2101"/>
                  <a:gd name="T42" fmla="*/ 436646266 w 3364"/>
                  <a:gd name="T43" fmla="*/ 430314127 h 2101"/>
                  <a:gd name="T44" fmla="*/ 436646266 w 3364"/>
                  <a:gd name="T45" fmla="*/ 430314127 h 2101"/>
                  <a:gd name="T46" fmla="*/ 436646266 w 3364"/>
                  <a:gd name="T47" fmla="*/ 430314127 h 2101"/>
                  <a:gd name="T48" fmla="*/ 436646266 w 3364"/>
                  <a:gd name="T49" fmla="*/ 430314127 h 2101"/>
                  <a:gd name="T50" fmla="*/ 436646266 w 3364"/>
                  <a:gd name="T51" fmla="*/ 430314127 h 2101"/>
                  <a:gd name="T52" fmla="*/ 436646266 w 3364"/>
                  <a:gd name="T53" fmla="*/ 430314127 h 2101"/>
                  <a:gd name="T54" fmla="*/ 436646266 w 3364"/>
                  <a:gd name="T55" fmla="*/ 430314127 h 2101"/>
                  <a:gd name="T56" fmla="*/ 436646266 w 3364"/>
                  <a:gd name="T57" fmla="*/ 430314127 h 2101"/>
                  <a:gd name="T58" fmla="*/ 436646266 w 3364"/>
                  <a:gd name="T59" fmla="*/ 430314127 h 2101"/>
                  <a:gd name="T60" fmla="*/ 436646266 w 3364"/>
                  <a:gd name="T61" fmla="*/ 430314127 h 2101"/>
                  <a:gd name="T62" fmla="*/ 436646266 w 3364"/>
                  <a:gd name="T63" fmla="*/ 430314127 h 2101"/>
                  <a:gd name="T64" fmla="*/ 436646266 w 3364"/>
                  <a:gd name="T65" fmla="*/ 430314127 h 2101"/>
                  <a:gd name="T66" fmla="*/ 436646266 w 3364"/>
                  <a:gd name="T67" fmla="*/ 430314127 h 2101"/>
                  <a:gd name="T68" fmla="*/ 375248908 w 3364"/>
                  <a:gd name="T69" fmla="*/ 430314127 h 2101"/>
                  <a:gd name="T70" fmla="*/ 342395368 w 3364"/>
                  <a:gd name="T71" fmla="*/ 430314127 h 2101"/>
                  <a:gd name="T72" fmla="*/ 262314773 w 3364"/>
                  <a:gd name="T73" fmla="*/ 430314127 h 2101"/>
                  <a:gd name="T74" fmla="*/ 114473894 w 3364"/>
                  <a:gd name="T75" fmla="*/ 430314127 h 2101"/>
                  <a:gd name="T76" fmla="*/ 0 w 3364"/>
                  <a:gd name="T77" fmla="*/ 373486192 h 210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364"/>
                  <a:gd name="T118" fmla="*/ 0 h 2101"/>
                  <a:gd name="T119" fmla="*/ 3364 w 3364"/>
                  <a:gd name="T120" fmla="*/ 2101 h 210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364" h="2101">
                    <a:moveTo>
                      <a:pt x="0" y="741"/>
                    </a:moveTo>
                    <a:lnTo>
                      <a:pt x="63" y="621"/>
                    </a:lnTo>
                    <a:lnTo>
                      <a:pt x="145" y="559"/>
                    </a:lnTo>
                    <a:lnTo>
                      <a:pt x="93" y="477"/>
                    </a:lnTo>
                    <a:lnTo>
                      <a:pt x="100" y="346"/>
                    </a:lnTo>
                    <a:lnTo>
                      <a:pt x="207" y="285"/>
                    </a:lnTo>
                    <a:lnTo>
                      <a:pt x="337" y="258"/>
                    </a:lnTo>
                    <a:lnTo>
                      <a:pt x="436" y="301"/>
                    </a:lnTo>
                    <a:lnTo>
                      <a:pt x="606" y="310"/>
                    </a:lnTo>
                    <a:lnTo>
                      <a:pt x="732" y="303"/>
                    </a:lnTo>
                    <a:lnTo>
                      <a:pt x="814" y="357"/>
                    </a:lnTo>
                    <a:lnTo>
                      <a:pt x="945" y="348"/>
                    </a:lnTo>
                    <a:lnTo>
                      <a:pt x="1050" y="324"/>
                    </a:lnTo>
                    <a:lnTo>
                      <a:pt x="1005" y="238"/>
                    </a:lnTo>
                    <a:lnTo>
                      <a:pt x="943" y="169"/>
                    </a:lnTo>
                    <a:lnTo>
                      <a:pt x="879" y="102"/>
                    </a:lnTo>
                    <a:lnTo>
                      <a:pt x="912" y="30"/>
                    </a:lnTo>
                    <a:lnTo>
                      <a:pt x="1015" y="16"/>
                    </a:lnTo>
                    <a:lnTo>
                      <a:pt x="1138" y="0"/>
                    </a:lnTo>
                    <a:lnTo>
                      <a:pt x="1263" y="66"/>
                    </a:lnTo>
                    <a:lnTo>
                      <a:pt x="1353" y="48"/>
                    </a:lnTo>
                    <a:lnTo>
                      <a:pt x="1407" y="156"/>
                    </a:lnTo>
                    <a:lnTo>
                      <a:pt x="1545" y="211"/>
                    </a:lnTo>
                    <a:lnTo>
                      <a:pt x="1627" y="266"/>
                    </a:lnTo>
                    <a:lnTo>
                      <a:pt x="1764" y="257"/>
                    </a:lnTo>
                    <a:lnTo>
                      <a:pt x="1874" y="275"/>
                    </a:lnTo>
                    <a:lnTo>
                      <a:pt x="2011" y="311"/>
                    </a:lnTo>
                    <a:lnTo>
                      <a:pt x="2139" y="412"/>
                    </a:lnTo>
                    <a:lnTo>
                      <a:pt x="2249" y="449"/>
                    </a:lnTo>
                    <a:lnTo>
                      <a:pt x="2358" y="449"/>
                    </a:lnTo>
                    <a:lnTo>
                      <a:pt x="2450" y="476"/>
                    </a:lnTo>
                    <a:lnTo>
                      <a:pt x="2523" y="494"/>
                    </a:lnTo>
                    <a:lnTo>
                      <a:pt x="2559" y="586"/>
                    </a:lnTo>
                    <a:lnTo>
                      <a:pt x="2642" y="613"/>
                    </a:lnTo>
                    <a:lnTo>
                      <a:pt x="2742" y="677"/>
                    </a:lnTo>
                    <a:lnTo>
                      <a:pt x="2852" y="677"/>
                    </a:lnTo>
                    <a:lnTo>
                      <a:pt x="2943" y="668"/>
                    </a:lnTo>
                    <a:lnTo>
                      <a:pt x="3035" y="759"/>
                    </a:lnTo>
                    <a:lnTo>
                      <a:pt x="3035" y="833"/>
                    </a:lnTo>
                    <a:lnTo>
                      <a:pt x="3044" y="924"/>
                    </a:lnTo>
                    <a:lnTo>
                      <a:pt x="3071" y="1015"/>
                    </a:lnTo>
                    <a:lnTo>
                      <a:pt x="3090" y="1143"/>
                    </a:lnTo>
                    <a:lnTo>
                      <a:pt x="3126" y="1253"/>
                    </a:lnTo>
                    <a:lnTo>
                      <a:pt x="3181" y="1363"/>
                    </a:lnTo>
                    <a:lnTo>
                      <a:pt x="3236" y="1491"/>
                    </a:lnTo>
                    <a:lnTo>
                      <a:pt x="3318" y="1619"/>
                    </a:lnTo>
                    <a:lnTo>
                      <a:pt x="3364" y="1765"/>
                    </a:lnTo>
                    <a:lnTo>
                      <a:pt x="3254" y="1847"/>
                    </a:lnTo>
                    <a:lnTo>
                      <a:pt x="3117" y="1911"/>
                    </a:lnTo>
                    <a:lnTo>
                      <a:pt x="3062" y="2003"/>
                    </a:lnTo>
                    <a:lnTo>
                      <a:pt x="2934" y="2101"/>
                    </a:lnTo>
                    <a:lnTo>
                      <a:pt x="2879" y="2058"/>
                    </a:lnTo>
                    <a:lnTo>
                      <a:pt x="2797" y="2021"/>
                    </a:lnTo>
                    <a:lnTo>
                      <a:pt x="2697" y="1966"/>
                    </a:lnTo>
                    <a:lnTo>
                      <a:pt x="2587" y="1975"/>
                    </a:lnTo>
                    <a:lnTo>
                      <a:pt x="2486" y="1930"/>
                    </a:lnTo>
                    <a:lnTo>
                      <a:pt x="2395" y="1930"/>
                    </a:lnTo>
                    <a:lnTo>
                      <a:pt x="2249" y="1911"/>
                    </a:lnTo>
                    <a:lnTo>
                      <a:pt x="2084" y="1829"/>
                    </a:lnTo>
                    <a:lnTo>
                      <a:pt x="1892" y="1829"/>
                    </a:lnTo>
                    <a:lnTo>
                      <a:pt x="1782" y="1738"/>
                    </a:lnTo>
                    <a:lnTo>
                      <a:pt x="1654" y="1692"/>
                    </a:lnTo>
                    <a:lnTo>
                      <a:pt x="1526" y="1646"/>
                    </a:lnTo>
                    <a:lnTo>
                      <a:pt x="1417" y="1573"/>
                    </a:lnTo>
                    <a:lnTo>
                      <a:pt x="1307" y="1518"/>
                    </a:lnTo>
                    <a:lnTo>
                      <a:pt x="1179" y="1509"/>
                    </a:lnTo>
                    <a:lnTo>
                      <a:pt x="1078" y="1463"/>
                    </a:lnTo>
                    <a:lnTo>
                      <a:pt x="905" y="1482"/>
                    </a:lnTo>
                    <a:lnTo>
                      <a:pt x="850" y="1418"/>
                    </a:lnTo>
                    <a:lnTo>
                      <a:pt x="731" y="1326"/>
                    </a:lnTo>
                    <a:lnTo>
                      <a:pt x="749" y="1226"/>
                    </a:lnTo>
                    <a:lnTo>
                      <a:pt x="667" y="1143"/>
                    </a:lnTo>
                    <a:lnTo>
                      <a:pt x="566" y="1116"/>
                    </a:lnTo>
                    <a:lnTo>
                      <a:pt x="511" y="1034"/>
                    </a:lnTo>
                    <a:lnTo>
                      <a:pt x="369" y="897"/>
                    </a:lnTo>
                    <a:lnTo>
                      <a:pt x="223" y="887"/>
                    </a:lnTo>
                    <a:lnTo>
                      <a:pt x="68" y="851"/>
                    </a:lnTo>
                    <a:lnTo>
                      <a:pt x="0" y="74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10514A8B-64CE-4972-A62C-1C3B3AB6E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1201" y="4131598"/>
                <a:ext cx="967915" cy="621452"/>
              </a:xfrm>
              <a:custGeom>
                <a:avLst/>
                <a:gdLst>
                  <a:gd name="T0" fmla="*/ 64525475 w 3932"/>
                  <a:gd name="T1" fmla="*/ 429831615 h 2563"/>
                  <a:gd name="T2" fmla="*/ 164386489 w 3932"/>
                  <a:gd name="T3" fmla="*/ 429831615 h 2563"/>
                  <a:gd name="T4" fmla="*/ 196649083 w 3932"/>
                  <a:gd name="T5" fmla="*/ 429831615 h 2563"/>
                  <a:gd name="T6" fmla="*/ 122905684 w 3932"/>
                  <a:gd name="T7" fmla="*/ 429831615 h 2563"/>
                  <a:gd name="T8" fmla="*/ 79376708 w 3932"/>
                  <a:gd name="T9" fmla="*/ 429831615 h 2563"/>
                  <a:gd name="T10" fmla="*/ 55307576 w 3932"/>
                  <a:gd name="T11" fmla="*/ 403286460 h 2563"/>
                  <a:gd name="T12" fmla="*/ 51722972 w 3932"/>
                  <a:gd name="T13" fmla="*/ 322830131 h 2563"/>
                  <a:gd name="T14" fmla="*/ 182822391 w 3932"/>
                  <a:gd name="T15" fmla="*/ 232819809 h 2563"/>
                  <a:gd name="T16" fmla="*/ 275001641 w 3932"/>
                  <a:gd name="T17" fmla="*/ 196614850 h 2563"/>
                  <a:gd name="T18" fmla="*/ 404052642 w 3932"/>
                  <a:gd name="T19" fmla="*/ 208683084 h 2563"/>
                  <a:gd name="T20" fmla="*/ 436378077 w 3932"/>
                  <a:gd name="T21" fmla="*/ 202648967 h 2563"/>
                  <a:gd name="T22" fmla="*/ 436378077 w 3932"/>
                  <a:gd name="T23" fmla="*/ 130238435 h 2563"/>
                  <a:gd name="T24" fmla="*/ 436378077 w 3932"/>
                  <a:gd name="T25" fmla="*/ 3519906 h 2563"/>
                  <a:gd name="T26" fmla="*/ 436378077 w 3932"/>
                  <a:gd name="T27" fmla="*/ 0 h 2563"/>
                  <a:gd name="T28" fmla="*/ 436378077 w 3932"/>
                  <a:gd name="T29" fmla="*/ 117667025 h 2563"/>
                  <a:gd name="T30" fmla="*/ 436378077 w 3932"/>
                  <a:gd name="T31" fmla="*/ 184546309 h 2563"/>
                  <a:gd name="T32" fmla="*/ 436378077 w 3932"/>
                  <a:gd name="T33" fmla="*/ 212705829 h 2563"/>
                  <a:gd name="T34" fmla="*/ 436378077 w 3932"/>
                  <a:gd name="T35" fmla="*/ 364064135 h 2563"/>
                  <a:gd name="T36" fmla="*/ 436378077 w 3932"/>
                  <a:gd name="T37" fmla="*/ 409320679 h 2563"/>
                  <a:gd name="T38" fmla="*/ 436378077 w 3932"/>
                  <a:gd name="T39" fmla="*/ 374120895 h 2563"/>
                  <a:gd name="T40" fmla="*/ 436378077 w 3932"/>
                  <a:gd name="T41" fmla="*/ 429831615 h 2563"/>
                  <a:gd name="T42" fmla="*/ 436378077 w 3932"/>
                  <a:gd name="T43" fmla="*/ 429831615 h 2563"/>
                  <a:gd name="T44" fmla="*/ 436378077 w 3932"/>
                  <a:gd name="T45" fmla="*/ 429831615 h 2563"/>
                  <a:gd name="T46" fmla="*/ 436378077 w 3932"/>
                  <a:gd name="T47" fmla="*/ 429831615 h 2563"/>
                  <a:gd name="T48" fmla="*/ 436378077 w 3932"/>
                  <a:gd name="T49" fmla="*/ 429831615 h 2563"/>
                  <a:gd name="T50" fmla="*/ 436378077 w 3932"/>
                  <a:gd name="T51" fmla="*/ 429831615 h 2563"/>
                  <a:gd name="T52" fmla="*/ 436378077 w 3932"/>
                  <a:gd name="T53" fmla="*/ 429831615 h 2563"/>
                  <a:gd name="T54" fmla="*/ 436378077 w 3932"/>
                  <a:gd name="T55" fmla="*/ 429831615 h 2563"/>
                  <a:gd name="T56" fmla="*/ 436378077 w 3932"/>
                  <a:gd name="T57" fmla="*/ 429831615 h 2563"/>
                  <a:gd name="T58" fmla="*/ 436378077 w 3932"/>
                  <a:gd name="T59" fmla="*/ 429831615 h 2563"/>
                  <a:gd name="T60" fmla="*/ 436378077 w 3932"/>
                  <a:gd name="T61" fmla="*/ 429831615 h 2563"/>
                  <a:gd name="T62" fmla="*/ 436378077 w 3932"/>
                  <a:gd name="T63" fmla="*/ 429831615 h 2563"/>
                  <a:gd name="T64" fmla="*/ 436378077 w 3932"/>
                  <a:gd name="T65" fmla="*/ 429831615 h 2563"/>
                  <a:gd name="T66" fmla="*/ 436378077 w 3932"/>
                  <a:gd name="T67" fmla="*/ 429831615 h 2563"/>
                  <a:gd name="T68" fmla="*/ 436378077 w 3932"/>
                  <a:gd name="T69" fmla="*/ 429831615 h 2563"/>
                  <a:gd name="T70" fmla="*/ 436378077 w 3932"/>
                  <a:gd name="T71" fmla="*/ 429831615 h 2563"/>
                  <a:gd name="T72" fmla="*/ 436378077 w 3932"/>
                  <a:gd name="T73" fmla="*/ 429831615 h 2563"/>
                  <a:gd name="T74" fmla="*/ 436378077 w 3932"/>
                  <a:gd name="T75" fmla="*/ 429831615 h 2563"/>
                  <a:gd name="T76" fmla="*/ 436378077 w 3932"/>
                  <a:gd name="T77" fmla="*/ 429831615 h 2563"/>
                  <a:gd name="T78" fmla="*/ 436378077 w 3932"/>
                  <a:gd name="T79" fmla="*/ 429831615 h 2563"/>
                  <a:gd name="T80" fmla="*/ 436378077 w 3932"/>
                  <a:gd name="T81" fmla="*/ 429831615 h 2563"/>
                  <a:gd name="T82" fmla="*/ 342599774 w 3932"/>
                  <a:gd name="T83" fmla="*/ 429831615 h 2563"/>
                  <a:gd name="T84" fmla="*/ 195112923 w 3932"/>
                  <a:gd name="T85" fmla="*/ 429831615 h 2563"/>
                  <a:gd name="T86" fmla="*/ 29190260 w 3932"/>
                  <a:gd name="T87" fmla="*/ 429831615 h 256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32"/>
                  <a:gd name="T133" fmla="*/ 0 h 2563"/>
                  <a:gd name="T134" fmla="*/ 3932 w 3932"/>
                  <a:gd name="T135" fmla="*/ 2563 h 256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32" h="2563">
                    <a:moveTo>
                      <a:pt x="0" y="1983"/>
                    </a:moveTo>
                    <a:lnTo>
                      <a:pt x="126" y="1887"/>
                    </a:lnTo>
                    <a:lnTo>
                      <a:pt x="180" y="1794"/>
                    </a:lnTo>
                    <a:lnTo>
                      <a:pt x="321" y="1729"/>
                    </a:lnTo>
                    <a:lnTo>
                      <a:pt x="429" y="1648"/>
                    </a:lnTo>
                    <a:lnTo>
                      <a:pt x="384" y="1503"/>
                    </a:lnTo>
                    <a:lnTo>
                      <a:pt x="299" y="1371"/>
                    </a:lnTo>
                    <a:lnTo>
                      <a:pt x="240" y="1233"/>
                    </a:lnTo>
                    <a:lnTo>
                      <a:pt x="189" y="1132"/>
                    </a:lnTo>
                    <a:lnTo>
                      <a:pt x="155" y="1024"/>
                    </a:lnTo>
                    <a:lnTo>
                      <a:pt x="134" y="888"/>
                    </a:lnTo>
                    <a:lnTo>
                      <a:pt x="108" y="802"/>
                    </a:lnTo>
                    <a:lnTo>
                      <a:pt x="101" y="721"/>
                    </a:lnTo>
                    <a:lnTo>
                      <a:pt x="101" y="642"/>
                    </a:lnTo>
                    <a:lnTo>
                      <a:pt x="237" y="595"/>
                    </a:lnTo>
                    <a:lnTo>
                      <a:pt x="357" y="463"/>
                    </a:lnTo>
                    <a:lnTo>
                      <a:pt x="429" y="499"/>
                    </a:lnTo>
                    <a:lnTo>
                      <a:pt x="537" y="391"/>
                    </a:lnTo>
                    <a:lnTo>
                      <a:pt x="645" y="367"/>
                    </a:lnTo>
                    <a:lnTo>
                      <a:pt x="789" y="415"/>
                    </a:lnTo>
                    <a:lnTo>
                      <a:pt x="897" y="487"/>
                    </a:lnTo>
                    <a:lnTo>
                      <a:pt x="1089" y="403"/>
                    </a:lnTo>
                    <a:lnTo>
                      <a:pt x="1221" y="319"/>
                    </a:lnTo>
                    <a:lnTo>
                      <a:pt x="1329" y="259"/>
                    </a:lnTo>
                    <a:lnTo>
                      <a:pt x="1473" y="199"/>
                    </a:lnTo>
                    <a:lnTo>
                      <a:pt x="1473" y="7"/>
                    </a:lnTo>
                    <a:lnTo>
                      <a:pt x="1587" y="1"/>
                    </a:lnTo>
                    <a:lnTo>
                      <a:pt x="1707" y="0"/>
                    </a:lnTo>
                    <a:lnTo>
                      <a:pt x="1785" y="106"/>
                    </a:lnTo>
                    <a:lnTo>
                      <a:pt x="1938" y="234"/>
                    </a:lnTo>
                    <a:lnTo>
                      <a:pt x="2079" y="352"/>
                    </a:lnTo>
                    <a:lnTo>
                      <a:pt x="2205" y="367"/>
                    </a:lnTo>
                    <a:lnTo>
                      <a:pt x="2276" y="306"/>
                    </a:lnTo>
                    <a:lnTo>
                      <a:pt x="2325" y="423"/>
                    </a:lnTo>
                    <a:lnTo>
                      <a:pt x="2307" y="577"/>
                    </a:lnTo>
                    <a:lnTo>
                      <a:pt x="2331" y="724"/>
                    </a:lnTo>
                    <a:lnTo>
                      <a:pt x="2382" y="808"/>
                    </a:lnTo>
                    <a:lnTo>
                      <a:pt x="2607" y="814"/>
                    </a:lnTo>
                    <a:lnTo>
                      <a:pt x="2732" y="783"/>
                    </a:lnTo>
                    <a:lnTo>
                      <a:pt x="2811" y="744"/>
                    </a:lnTo>
                    <a:lnTo>
                      <a:pt x="2910" y="790"/>
                    </a:lnTo>
                    <a:lnTo>
                      <a:pt x="2924" y="886"/>
                    </a:lnTo>
                    <a:lnTo>
                      <a:pt x="2993" y="961"/>
                    </a:lnTo>
                    <a:lnTo>
                      <a:pt x="3045" y="1032"/>
                    </a:lnTo>
                    <a:lnTo>
                      <a:pt x="3132" y="1078"/>
                    </a:lnTo>
                    <a:lnTo>
                      <a:pt x="3228" y="1149"/>
                    </a:lnTo>
                    <a:lnTo>
                      <a:pt x="3374" y="1129"/>
                    </a:lnTo>
                    <a:lnTo>
                      <a:pt x="3507" y="1134"/>
                    </a:lnTo>
                    <a:lnTo>
                      <a:pt x="3614" y="1158"/>
                    </a:lnTo>
                    <a:lnTo>
                      <a:pt x="3690" y="1191"/>
                    </a:lnTo>
                    <a:lnTo>
                      <a:pt x="3785" y="1215"/>
                    </a:lnTo>
                    <a:lnTo>
                      <a:pt x="3932" y="1198"/>
                    </a:lnTo>
                    <a:lnTo>
                      <a:pt x="3885" y="1327"/>
                    </a:lnTo>
                    <a:lnTo>
                      <a:pt x="3837" y="1411"/>
                    </a:lnTo>
                    <a:lnTo>
                      <a:pt x="3813" y="1507"/>
                    </a:lnTo>
                    <a:lnTo>
                      <a:pt x="3801" y="1627"/>
                    </a:lnTo>
                    <a:lnTo>
                      <a:pt x="3741" y="1723"/>
                    </a:lnTo>
                    <a:lnTo>
                      <a:pt x="3765" y="1867"/>
                    </a:lnTo>
                    <a:lnTo>
                      <a:pt x="3765" y="2011"/>
                    </a:lnTo>
                    <a:lnTo>
                      <a:pt x="3825" y="2095"/>
                    </a:lnTo>
                    <a:lnTo>
                      <a:pt x="3789" y="2155"/>
                    </a:lnTo>
                    <a:lnTo>
                      <a:pt x="3681" y="2131"/>
                    </a:lnTo>
                    <a:lnTo>
                      <a:pt x="3549" y="2059"/>
                    </a:lnTo>
                    <a:lnTo>
                      <a:pt x="3396" y="2054"/>
                    </a:lnTo>
                    <a:lnTo>
                      <a:pt x="3225" y="1975"/>
                    </a:lnTo>
                    <a:lnTo>
                      <a:pt x="3105" y="2059"/>
                    </a:lnTo>
                    <a:lnTo>
                      <a:pt x="2913" y="2131"/>
                    </a:lnTo>
                    <a:lnTo>
                      <a:pt x="2781" y="2179"/>
                    </a:lnTo>
                    <a:lnTo>
                      <a:pt x="2673" y="2263"/>
                    </a:lnTo>
                    <a:lnTo>
                      <a:pt x="2517" y="2299"/>
                    </a:lnTo>
                    <a:lnTo>
                      <a:pt x="2409" y="2431"/>
                    </a:lnTo>
                    <a:lnTo>
                      <a:pt x="2277" y="2515"/>
                    </a:lnTo>
                    <a:lnTo>
                      <a:pt x="2145" y="2479"/>
                    </a:lnTo>
                    <a:lnTo>
                      <a:pt x="2013" y="2503"/>
                    </a:lnTo>
                    <a:lnTo>
                      <a:pt x="1881" y="2563"/>
                    </a:lnTo>
                    <a:lnTo>
                      <a:pt x="1761" y="2563"/>
                    </a:lnTo>
                    <a:lnTo>
                      <a:pt x="1629" y="2551"/>
                    </a:lnTo>
                    <a:lnTo>
                      <a:pt x="1509" y="2503"/>
                    </a:lnTo>
                    <a:lnTo>
                      <a:pt x="1377" y="2467"/>
                    </a:lnTo>
                    <a:lnTo>
                      <a:pt x="1257" y="2419"/>
                    </a:lnTo>
                    <a:lnTo>
                      <a:pt x="1101" y="2371"/>
                    </a:lnTo>
                    <a:lnTo>
                      <a:pt x="1023" y="2282"/>
                    </a:lnTo>
                    <a:lnTo>
                      <a:pt x="849" y="2251"/>
                    </a:lnTo>
                    <a:lnTo>
                      <a:pt x="669" y="2239"/>
                    </a:lnTo>
                    <a:lnTo>
                      <a:pt x="525" y="2191"/>
                    </a:lnTo>
                    <a:lnTo>
                      <a:pt x="381" y="2143"/>
                    </a:lnTo>
                    <a:lnTo>
                      <a:pt x="213" y="2131"/>
                    </a:lnTo>
                    <a:lnTo>
                      <a:pt x="57" y="2083"/>
                    </a:lnTo>
                    <a:lnTo>
                      <a:pt x="0" y="198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26" name="Freeform 33">
                <a:extLst>
                  <a:ext uri="{FF2B5EF4-FFF2-40B4-BE49-F238E27FC236}">
                    <a16:creationId xmlns:a16="http://schemas.microsoft.com/office/drawing/2014/main" id="{A0BD4D6E-1549-4E9E-9602-B8EBDF7E1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128" y="3776656"/>
                <a:ext cx="377959" cy="400976"/>
              </a:xfrm>
              <a:custGeom>
                <a:avLst/>
                <a:gdLst>
                  <a:gd name="T0" fmla="*/ 0 w 1536"/>
                  <a:gd name="T1" fmla="*/ 429756172 h 1654"/>
                  <a:gd name="T2" fmla="*/ 23035960 w 1536"/>
                  <a:gd name="T3" fmla="*/ 429756172 h 1654"/>
                  <a:gd name="T4" fmla="*/ 14333386 w 1536"/>
                  <a:gd name="T5" fmla="*/ 429756172 h 1654"/>
                  <a:gd name="T6" fmla="*/ 37369333 w 1536"/>
                  <a:gd name="T7" fmla="*/ 429756172 h 1654"/>
                  <a:gd name="T8" fmla="*/ 28154702 w 1536"/>
                  <a:gd name="T9" fmla="*/ 298490003 h 1654"/>
                  <a:gd name="T10" fmla="*/ 60404975 w 1536"/>
                  <a:gd name="T11" fmla="*/ 248239213 h 1654"/>
                  <a:gd name="T12" fmla="*/ 94190820 w 1536"/>
                  <a:gd name="T13" fmla="*/ 175877815 h 1654"/>
                  <a:gd name="T14" fmla="*/ 121321733 w 1536"/>
                  <a:gd name="T15" fmla="*/ 121606934 h 1654"/>
                  <a:gd name="T16" fmla="*/ 154084011 w 1536"/>
                  <a:gd name="T17" fmla="*/ 64321188 h 1654"/>
                  <a:gd name="T18" fmla="*/ 182238778 w 1536"/>
                  <a:gd name="T19" fmla="*/ 32160594 h 1654"/>
                  <a:gd name="T20" fmla="*/ 221143554 w 1536"/>
                  <a:gd name="T21" fmla="*/ 0 h 1654"/>
                  <a:gd name="T22" fmla="*/ 266191347 w 1536"/>
                  <a:gd name="T23" fmla="*/ 50753429 h 1654"/>
                  <a:gd name="T24" fmla="*/ 309191590 w 1536"/>
                  <a:gd name="T25" fmla="*/ 54270856 h 1654"/>
                  <a:gd name="T26" fmla="*/ 379322927 w 1536"/>
                  <a:gd name="T27" fmla="*/ 151757572 h 1654"/>
                  <a:gd name="T28" fmla="*/ 392120539 w 1536"/>
                  <a:gd name="T29" fmla="*/ 183917897 h 1654"/>
                  <a:gd name="T30" fmla="*/ 436207373 w 1536"/>
                  <a:gd name="T31" fmla="*/ 192963027 h 1654"/>
                  <a:gd name="T32" fmla="*/ 436207373 w 1536"/>
                  <a:gd name="T33" fmla="*/ 146229958 h 1654"/>
                  <a:gd name="T34" fmla="*/ 436207373 w 1536"/>
                  <a:gd name="T35" fmla="*/ 150250050 h 1654"/>
                  <a:gd name="T36" fmla="*/ 436207373 w 1536"/>
                  <a:gd name="T37" fmla="*/ 186430467 h 1654"/>
                  <a:gd name="T38" fmla="*/ 436207373 w 1536"/>
                  <a:gd name="T39" fmla="*/ 224621340 h 1654"/>
                  <a:gd name="T40" fmla="*/ 436207373 w 1536"/>
                  <a:gd name="T41" fmla="*/ 256279192 h 1654"/>
                  <a:gd name="T42" fmla="*/ 436207373 w 1536"/>
                  <a:gd name="T43" fmla="*/ 252761471 h 1654"/>
                  <a:gd name="T44" fmla="*/ 436207373 w 1536"/>
                  <a:gd name="T45" fmla="*/ 243716341 h 1654"/>
                  <a:gd name="T46" fmla="*/ 436207373 w 1536"/>
                  <a:gd name="T47" fmla="*/ 273867183 h 1654"/>
                  <a:gd name="T48" fmla="*/ 436207373 w 1536"/>
                  <a:gd name="T49" fmla="*/ 312057595 h 1654"/>
                  <a:gd name="T50" fmla="*/ 436207373 w 1536"/>
                  <a:gd name="T51" fmla="*/ 353765728 h 1654"/>
                  <a:gd name="T52" fmla="*/ 436207373 w 1536"/>
                  <a:gd name="T53" fmla="*/ 413061648 h 1654"/>
                  <a:gd name="T54" fmla="*/ 436207373 w 1536"/>
                  <a:gd name="T55" fmla="*/ 429756172 h 1654"/>
                  <a:gd name="T56" fmla="*/ 436207373 w 1536"/>
                  <a:gd name="T57" fmla="*/ 429756172 h 1654"/>
                  <a:gd name="T58" fmla="*/ 436207373 w 1536"/>
                  <a:gd name="T59" fmla="*/ 429756172 h 1654"/>
                  <a:gd name="T60" fmla="*/ 436207373 w 1536"/>
                  <a:gd name="T61" fmla="*/ 429756172 h 1654"/>
                  <a:gd name="T62" fmla="*/ 436207373 w 1536"/>
                  <a:gd name="T63" fmla="*/ 429756172 h 1654"/>
                  <a:gd name="T64" fmla="*/ 436207373 w 1536"/>
                  <a:gd name="T65" fmla="*/ 429756172 h 1654"/>
                  <a:gd name="T66" fmla="*/ 436207373 w 1536"/>
                  <a:gd name="T67" fmla="*/ 429756172 h 1654"/>
                  <a:gd name="T68" fmla="*/ 436207373 w 1536"/>
                  <a:gd name="T69" fmla="*/ 429756172 h 1654"/>
                  <a:gd name="T70" fmla="*/ 436207373 w 1536"/>
                  <a:gd name="T71" fmla="*/ 429756172 h 1654"/>
                  <a:gd name="T72" fmla="*/ 436207373 w 1536"/>
                  <a:gd name="T73" fmla="*/ 429756172 h 1654"/>
                  <a:gd name="T74" fmla="*/ 436207373 w 1536"/>
                  <a:gd name="T75" fmla="*/ 429756172 h 1654"/>
                  <a:gd name="T76" fmla="*/ 416179892 w 1536"/>
                  <a:gd name="T77" fmla="*/ 429756172 h 1654"/>
                  <a:gd name="T78" fmla="*/ 393144315 w 1536"/>
                  <a:gd name="T79" fmla="*/ 429756172 h 1654"/>
                  <a:gd name="T80" fmla="*/ 383418238 w 1536"/>
                  <a:gd name="T81" fmla="*/ 429756172 h 1654"/>
                  <a:gd name="T82" fmla="*/ 364989652 w 1536"/>
                  <a:gd name="T83" fmla="*/ 429756172 h 1654"/>
                  <a:gd name="T84" fmla="*/ 336834573 w 1536"/>
                  <a:gd name="T85" fmla="*/ 429756172 h 1654"/>
                  <a:gd name="T86" fmla="*/ 267215331 w 1536"/>
                  <a:gd name="T87" fmla="*/ 429756172 h 1654"/>
                  <a:gd name="T88" fmla="*/ 210393441 w 1536"/>
                  <a:gd name="T89" fmla="*/ 429756172 h 1654"/>
                  <a:gd name="T90" fmla="*/ 139750632 w 1536"/>
                  <a:gd name="T91" fmla="*/ 429756172 h 1654"/>
                  <a:gd name="T92" fmla="*/ 98286079 w 1536"/>
                  <a:gd name="T93" fmla="*/ 429756172 h 1654"/>
                  <a:gd name="T94" fmla="*/ 27642944 w 1536"/>
                  <a:gd name="T95" fmla="*/ 429756172 h 1654"/>
                  <a:gd name="T96" fmla="*/ 0 w 1536"/>
                  <a:gd name="T97" fmla="*/ 429756172 h 16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36"/>
                  <a:gd name="T148" fmla="*/ 0 h 1654"/>
                  <a:gd name="T149" fmla="*/ 1536 w 1536"/>
                  <a:gd name="T150" fmla="*/ 1654 h 16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36" h="1654">
                    <a:moveTo>
                      <a:pt x="0" y="1389"/>
                    </a:moveTo>
                    <a:lnTo>
                      <a:pt x="45" y="1202"/>
                    </a:lnTo>
                    <a:lnTo>
                      <a:pt x="28" y="998"/>
                    </a:lnTo>
                    <a:lnTo>
                      <a:pt x="73" y="882"/>
                    </a:lnTo>
                    <a:lnTo>
                      <a:pt x="55" y="594"/>
                    </a:lnTo>
                    <a:lnTo>
                      <a:pt x="118" y="494"/>
                    </a:lnTo>
                    <a:lnTo>
                      <a:pt x="184" y="350"/>
                    </a:lnTo>
                    <a:lnTo>
                      <a:pt x="237" y="242"/>
                    </a:lnTo>
                    <a:lnTo>
                      <a:pt x="301" y="128"/>
                    </a:lnTo>
                    <a:lnTo>
                      <a:pt x="356" y="64"/>
                    </a:lnTo>
                    <a:lnTo>
                      <a:pt x="432" y="0"/>
                    </a:lnTo>
                    <a:lnTo>
                      <a:pt x="520" y="101"/>
                    </a:lnTo>
                    <a:lnTo>
                      <a:pt x="604" y="108"/>
                    </a:lnTo>
                    <a:lnTo>
                      <a:pt x="741" y="302"/>
                    </a:lnTo>
                    <a:lnTo>
                      <a:pt x="766" y="366"/>
                    </a:lnTo>
                    <a:lnTo>
                      <a:pt x="888" y="384"/>
                    </a:lnTo>
                    <a:lnTo>
                      <a:pt x="1075" y="291"/>
                    </a:lnTo>
                    <a:lnTo>
                      <a:pt x="1186" y="299"/>
                    </a:lnTo>
                    <a:lnTo>
                      <a:pt x="1233" y="371"/>
                    </a:lnTo>
                    <a:lnTo>
                      <a:pt x="1242" y="447"/>
                    </a:lnTo>
                    <a:lnTo>
                      <a:pt x="1299" y="510"/>
                    </a:lnTo>
                    <a:lnTo>
                      <a:pt x="1393" y="503"/>
                    </a:lnTo>
                    <a:lnTo>
                      <a:pt x="1444" y="485"/>
                    </a:lnTo>
                    <a:lnTo>
                      <a:pt x="1536" y="545"/>
                    </a:lnTo>
                    <a:lnTo>
                      <a:pt x="1499" y="621"/>
                    </a:lnTo>
                    <a:lnTo>
                      <a:pt x="1453" y="704"/>
                    </a:lnTo>
                    <a:lnTo>
                      <a:pt x="1444" y="822"/>
                    </a:lnTo>
                    <a:lnTo>
                      <a:pt x="1499" y="950"/>
                    </a:lnTo>
                    <a:lnTo>
                      <a:pt x="1462" y="1014"/>
                    </a:lnTo>
                    <a:lnTo>
                      <a:pt x="1462" y="1161"/>
                    </a:lnTo>
                    <a:lnTo>
                      <a:pt x="1389" y="1216"/>
                    </a:lnTo>
                    <a:lnTo>
                      <a:pt x="1316" y="1170"/>
                    </a:lnTo>
                    <a:lnTo>
                      <a:pt x="1233" y="1104"/>
                    </a:lnTo>
                    <a:lnTo>
                      <a:pt x="1124" y="996"/>
                    </a:lnTo>
                    <a:lnTo>
                      <a:pt x="1042" y="978"/>
                    </a:lnTo>
                    <a:lnTo>
                      <a:pt x="960" y="1014"/>
                    </a:lnTo>
                    <a:lnTo>
                      <a:pt x="914" y="1078"/>
                    </a:lnTo>
                    <a:lnTo>
                      <a:pt x="859" y="1161"/>
                    </a:lnTo>
                    <a:lnTo>
                      <a:pt x="813" y="1243"/>
                    </a:lnTo>
                    <a:lnTo>
                      <a:pt x="768" y="1344"/>
                    </a:lnTo>
                    <a:lnTo>
                      <a:pt x="749" y="1481"/>
                    </a:lnTo>
                    <a:lnTo>
                      <a:pt x="713" y="1563"/>
                    </a:lnTo>
                    <a:lnTo>
                      <a:pt x="658" y="1654"/>
                    </a:lnTo>
                    <a:lnTo>
                      <a:pt x="522" y="1617"/>
                    </a:lnTo>
                    <a:lnTo>
                      <a:pt x="411" y="1599"/>
                    </a:lnTo>
                    <a:lnTo>
                      <a:pt x="273" y="1608"/>
                    </a:lnTo>
                    <a:lnTo>
                      <a:pt x="192" y="1554"/>
                    </a:lnTo>
                    <a:lnTo>
                      <a:pt x="54" y="1500"/>
                    </a:lnTo>
                    <a:lnTo>
                      <a:pt x="0" y="138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200" b="1" kern="0">
                  <a:solidFill>
                    <a:srgbClr val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27" name="Freeform 34">
                <a:extLst>
                  <a:ext uri="{FF2B5EF4-FFF2-40B4-BE49-F238E27FC236}">
                    <a16:creationId xmlns:a16="http://schemas.microsoft.com/office/drawing/2014/main" id="{25264868-95FE-4564-A9DB-7D95F5640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654" y="3665206"/>
                <a:ext cx="462758" cy="621452"/>
              </a:xfrm>
              <a:custGeom>
                <a:avLst/>
                <a:gdLst>
                  <a:gd name="T0" fmla="*/ 49513072 w 1882"/>
                  <a:gd name="T1" fmla="*/ 429999387 h 2562"/>
                  <a:gd name="T2" fmla="*/ 138330074 w 1882"/>
                  <a:gd name="T3" fmla="*/ 429999387 h 2562"/>
                  <a:gd name="T4" fmla="*/ 157216396 w 1882"/>
                  <a:gd name="T5" fmla="*/ 429999387 h 2562"/>
                  <a:gd name="T6" fmla="*/ 111787087 w 1882"/>
                  <a:gd name="T7" fmla="*/ 429999387 h 2562"/>
                  <a:gd name="T8" fmla="*/ 147518154 w 1882"/>
                  <a:gd name="T9" fmla="*/ 429999387 h 2562"/>
                  <a:gd name="T10" fmla="*/ 227147478 w 1882"/>
                  <a:gd name="T11" fmla="*/ 429999387 h 2562"/>
                  <a:gd name="T12" fmla="*/ 348632754 w 1882"/>
                  <a:gd name="T13" fmla="*/ 429999387 h 2562"/>
                  <a:gd name="T14" fmla="*/ 435886475 w 1882"/>
                  <a:gd name="T15" fmla="*/ 429999387 h 2562"/>
                  <a:gd name="T16" fmla="*/ 435886475 w 1882"/>
                  <a:gd name="T17" fmla="*/ 429999387 h 2562"/>
                  <a:gd name="T18" fmla="*/ 435886475 w 1882"/>
                  <a:gd name="T19" fmla="*/ 429999387 h 2562"/>
                  <a:gd name="T20" fmla="*/ 404271296 w 1882"/>
                  <a:gd name="T21" fmla="*/ 429999387 h 2562"/>
                  <a:gd name="T22" fmla="*/ 334340577 w 1882"/>
                  <a:gd name="T23" fmla="*/ 429999387 h 2562"/>
                  <a:gd name="T24" fmla="*/ 282275340 w 1882"/>
                  <a:gd name="T25" fmla="*/ 429999387 h 2562"/>
                  <a:gd name="T26" fmla="*/ 324642024 w 1882"/>
                  <a:gd name="T27" fmla="*/ 352408250 h 2562"/>
                  <a:gd name="T28" fmla="*/ 352206059 w 1882"/>
                  <a:gd name="T29" fmla="*/ 212955140 h 2562"/>
                  <a:gd name="T30" fmla="*/ 354247739 w 1882"/>
                  <a:gd name="T31" fmla="*/ 114784268 h 2562"/>
                  <a:gd name="T32" fmla="*/ 435886475 w 1882"/>
                  <a:gd name="T33" fmla="*/ 34737281 h 2562"/>
                  <a:gd name="T34" fmla="*/ 435886475 w 1882"/>
                  <a:gd name="T35" fmla="*/ 30206261 h 2562"/>
                  <a:gd name="T36" fmla="*/ 435886475 w 1882"/>
                  <a:gd name="T37" fmla="*/ 107232577 h 2562"/>
                  <a:gd name="T38" fmla="*/ 435886475 w 1882"/>
                  <a:gd name="T39" fmla="*/ 182748891 h 2562"/>
                  <a:gd name="T40" fmla="*/ 435886475 w 1882"/>
                  <a:gd name="T41" fmla="*/ 258264871 h 2562"/>
                  <a:gd name="T42" fmla="*/ 435886475 w 1882"/>
                  <a:gd name="T43" fmla="*/ 253733698 h 2562"/>
                  <a:gd name="T44" fmla="*/ 435886475 w 1882"/>
                  <a:gd name="T45" fmla="*/ 276892116 h 2562"/>
                  <a:gd name="T46" fmla="*/ 435886475 w 1882"/>
                  <a:gd name="T47" fmla="*/ 354925318 h 2562"/>
                  <a:gd name="T48" fmla="*/ 435886475 w 1882"/>
                  <a:gd name="T49" fmla="*/ 429999387 h 2562"/>
                  <a:gd name="T50" fmla="*/ 435886475 w 1882"/>
                  <a:gd name="T51" fmla="*/ 429999387 h 2562"/>
                  <a:gd name="T52" fmla="*/ 435886475 w 1882"/>
                  <a:gd name="T53" fmla="*/ 429999387 h 2562"/>
                  <a:gd name="T54" fmla="*/ 435886475 w 1882"/>
                  <a:gd name="T55" fmla="*/ 429999387 h 2562"/>
                  <a:gd name="T56" fmla="*/ 435886475 w 1882"/>
                  <a:gd name="T57" fmla="*/ 429999387 h 2562"/>
                  <a:gd name="T58" fmla="*/ 435886475 w 1882"/>
                  <a:gd name="T59" fmla="*/ 429999387 h 2562"/>
                  <a:gd name="T60" fmla="*/ 435886475 w 1882"/>
                  <a:gd name="T61" fmla="*/ 429999387 h 2562"/>
                  <a:gd name="T62" fmla="*/ 435886475 w 1882"/>
                  <a:gd name="T63" fmla="*/ 429999387 h 2562"/>
                  <a:gd name="T64" fmla="*/ 435886475 w 1882"/>
                  <a:gd name="T65" fmla="*/ 429999387 h 2562"/>
                  <a:gd name="T66" fmla="*/ 435886475 w 1882"/>
                  <a:gd name="T67" fmla="*/ 429999387 h 2562"/>
                  <a:gd name="T68" fmla="*/ 435886475 w 1882"/>
                  <a:gd name="T69" fmla="*/ 429999387 h 2562"/>
                  <a:gd name="T70" fmla="*/ 435886475 w 1882"/>
                  <a:gd name="T71" fmla="*/ 429999387 h 2562"/>
                  <a:gd name="T72" fmla="*/ 427751554 w 1882"/>
                  <a:gd name="T73" fmla="*/ 429999387 h 2562"/>
                  <a:gd name="T74" fmla="*/ 329235856 w 1882"/>
                  <a:gd name="T75" fmla="*/ 429999387 h 2562"/>
                  <a:gd name="T76" fmla="*/ 213365409 w 1882"/>
                  <a:gd name="T77" fmla="*/ 429999387 h 2562"/>
                  <a:gd name="T78" fmla="*/ 108724385 w 1882"/>
                  <a:gd name="T79" fmla="*/ 429999387 h 2562"/>
                  <a:gd name="T80" fmla="*/ 16844687 w 1882"/>
                  <a:gd name="T81" fmla="*/ 429999387 h 256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82"/>
                  <a:gd name="T124" fmla="*/ 0 h 2562"/>
                  <a:gd name="T125" fmla="*/ 1882 w 1882"/>
                  <a:gd name="T126" fmla="*/ 2562 h 256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82" h="2562">
                    <a:moveTo>
                      <a:pt x="0" y="2298"/>
                    </a:moveTo>
                    <a:lnTo>
                      <a:pt x="97" y="2261"/>
                    </a:lnTo>
                    <a:lnTo>
                      <a:pt x="180" y="2169"/>
                    </a:lnTo>
                    <a:lnTo>
                      <a:pt x="271" y="2114"/>
                    </a:lnTo>
                    <a:lnTo>
                      <a:pt x="299" y="2014"/>
                    </a:lnTo>
                    <a:lnTo>
                      <a:pt x="308" y="1922"/>
                    </a:lnTo>
                    <a:lnTo>
                      <a:pt x="262" y="1813"/>
                    </a:lnTo>
                    <a:lnTo>
                      <a:pt x="219" y="1675"/>
                    </a:lnTo>
                    <a:lnTo>
                      <a:pt x="288" y="1621"/>
                    </a:lnTo>
                    <a:lnTo>
                      <a:pt x="289" y="1473"/>
                    </a:lnTo>
                    <a:lnTo>
                      <a:pt x="328" y="1411"/>
                    </a:lnTo>
                    <a:lnTo>
                      <a:pt x="445" y="1456"/>
                    </a:lnTo>
                    <a:lnTo>
                      <a:pt x="564" y="1474"/>
                    </a:lnTo>
                    <a:lnTo>
                      <a:pt x="683" y="1474"/>
                    </a:lnTo>
                    <a:lnTo>
                      <a:pt x="829" y="1420"/>
                    </a:lnTo>
                    <a:lnTo>
                      <a:pt x="948" y="1374"/>
                    </a:lnTo>
                    <a:lnTo>
                      <a:pt x="1039" y="1328"/>
                    </a:lnTo>
                    <a:lnTo>
                      <a:pt x="1039" y="1218"/>
                    </a:lnTo>
                    <a:lnTo>
                      <a:pt x="1039" y="1127"/>
                    </a:lnTo>
                    <a:lnTo>
                      <a:pt x="929" y="1109"/>
                    </a:lnTo>
                    <a:lnTo>
                      <a:pt x="847" y="1072"/>
                    </a:lnTo>
                    <a:lnTo>
                      <a:pt x="792" y="1072"/>
                    </a:lnTo>
                    <a:lnTo>
                      <a:pt x="719" y="1008"/>
                    </a:lnTo>
                    <a:lnTo>
                      <a:pt x="655" y="981"/>
                    </a:lnTo>
                    <a:lnTo>
                      <a:pt x="619" y="935"/>
                    </a:lnTo>
                    <a:lnTo>
                      <a:pt x="553" y="918"/>
                    </a:lnTo>
                    <a:lnTo>
                      <a:pt x="580" y="801"/>
                    </a:lnTo>
                    <a:lnTo>
                      <a:pt x="636" y="700"/>
                    </a:lnTo>
                    <a:lnTo>
                      <a:pt x="630" y="505"/>
                    </a:lnTo>
                    <a:lnTo>
                      <a:pt x="690" y="423"/>
                    </a:lnTo>
                    <a:lnTo>
                      <a:pt x="738" y="330"/>
                    </a:lnTo>
                    <a:lnTo>
                      <a:pt x="694" y="228"/>
                    </a:lnTo>
                    <a:lnTo>
                      <a:pt x="802" y="150"/>
                    </a:lnTo>
                    <a:lnTo>
                      <a:pt x="903" y="69"/>
                    </a:lnTo>
                    <a:lnTo>
                      <a:pt x="966" y="0"/>
                    </a:lnTo>
                    <a:lnTo>
                      <a:pt x="1053" y="60"/>
                    </a:lnTo>
                    <a:lnTo>
                      <a:pt x="1077" y="142"/>
                    </a:lnTo>
                    <a:lnTo>
                      <a:pt x="1045" y="213"/>
                    </a:lnTo>
                    <a:lnTo>
                      <a:pt x="1054" y="286"/>
                    </a:lnTo>
                    <a:lnTo>
                      <a:pt x="984" y="363"/>
                    </a:lnTo>
                    <a:lnTo>
                      <a:pt x="942" y="445"/>
                    </a:lnTo>
                    <a:lnTo>
                      <a:pt x="1030" y="513"/>
                    </a:lnTo>
                    <a:lnTo>
                      <a:pt x="1120" y="511"/>
                    </a:lnTo>
                    <a:lnTo>
                      <a:pt x="1207" y="504"/>
                    </a:lnTo>
                    <a:lnTo>
                      <a:pt x="1267" y="523"/>
                    </a:lnTo>
                    <a:lnTo>
                      <a:pt x="1326" y="550"/>
                    </a:lnTo>
                    <a:lnTo>
                      <a:pt x="1342" y="645"/>
                    </a:lnTo>
                    <a:lnTo>
                      <a:pt x="1398" y="705"/>
                    </a:lnTo>
                    <a:lnTo>
                      <a:pt x="1375" y="816"/>
                    </a:lnTo>
                    <a:lnTo>
                      <a:pt x="1413" y="876"/>
                    </a:lnTo>
                    <a:lnTo>
                      <a:pt x="1396" y="972"/>
                    </a:lnTo>
                    <a:lnTo>
                      <a:pt x="1381" y="1086"/>
                    </a:lnTo>
                    <a:lnTo>
                      <a:pt x="1351" y="1170"/>
                    </a:lnTo>
                    <a:lnTo>
                      <a:pt x="1407" y="1234"/>
                    </a:lnTo>
                    <a:lnTo>
                      <a:pt x="1453" y="1309"/>
                    </a:lnTo>
                    <a:lnTo>
                      <a:pt x="1564" y="1272"/>
                    </a:lnTo>
                    <a:lnTo>
                      <a:pt x="1644" y="1327"/>
                    </a:lnTo>
                    <a:lnTo>
                      <a:pt x="1585" y="1420"/>
                    </a:lnTo>
                    <a:lnTo>
                      <a:pt x="1492" y="1512"/>
                    </a:lnTo>
                    <a:lnTo>
                      <a:pt x="1390" y="1605"/>
                    </a:lnTo>
                    <a:lnTo>
                      <a:pt x="1446" y="1699"/>
                    </a:lnTo>
                    <a:lnTo>
                      <a:pt x="1459" y="1786"/>
                    </a:lnTo>
                    <a:lnTo>
                      <a:pt x="1494" y="1863"/>
                    </a:lnTo>
                    <a:lnTo>
                      <a:pt x="1540" y="1911"/>
                    </a:lnTo>
                    <a:lnTo>
                      <a:pt x="1881" y="1929"/>
                    </a:lnTo>
                    <a:lnTo>
                      <a:pt x="1882" y="2116"/>
                    </a:lnTo>
                    <a:lnTo>
                      <a:pt x="1729" y="2185"/>
                    </a:lnTo>
                    <a:lnTo>
                      <a:pt x="1633" y="2236"/>
                    </a:lnTo>
                    <a:lnTo>
                      <a:pt x="1501" y="2320"/>
                    </a:lnTo>
                    <a:lnTo>
                      <a:pt x="1303" y="2407"/>
                    </a:lnTo>
                    <a:lnTo>
                      <a:pt x="1194" y="2334"/>
                    </a:lnTo>
                    <a:lnTo>
                      <a:pt x="1053" y="2287"/>
                    </a:lnTo>
                    <a:lnTo>
                      <a:pt x="945" y="2311"/>
                    </a:lnTo>
                    <a:lnTo>
                      <a:pt x="838" y="2418"/>
                    </a:lnTo>
                    <a:lnTo>
                      <a:pt x="768" y="2383"/>
                    </a:lnTo>
                    <a:lnTo>
                      <a:pt x="645" y="2517"/>
                    </a:lnTo>
                    <a:lnTo>
                      <a:pt x="508" y="2562"/>
                    </a:lnTo>
                    <a:lnTo>
                      <a:pt x="418" y="2472"/>
                    </a:lnTo>
                    <a:lnTo>
                      <a:pt x="333" y="2479"/>
                    </a:lnTo>
                    <a:lnTo>
                      <a:pt x="213" y="2479"/>
                    </a:lnTo>
                    <a:lnTo>
                      <a:pt x="120" y="2418"/>
                    </a:lnTo>
                    <a:lnTo>
                      <a:pt x="33" y="2391"/>
                    </a:lnTo>
                    <a:lnTo>
                      <a:pt x="0" y="22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200" b="1" kern="0">
                  <a:solidFill>
                    <a:srgbClr val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28" name="Freeform 35">
                <a:extLst>
                  <a:ext uri="{FF2B5EF4-FFF2-40B4-BE49-F238E27FC236}">
                    <a16:creationId xmlns:a16="http://schemas.microsoft.com/office/drawing/2014/main" id="{5FCC234F-4D52-444C-8138-A33F2E2CB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7282" y="3888105"/>
                <a:ext cx="187769" cy="134466"/>
              </a:xfrm>
              <a:custGeom>
                <a:avLst/>
                <a:gdLst>
                  <a:gd name="T0" fmla="*/ 85844074 w 765"/>
                  <a:gd name="T1" fmla="*/ 267269637 h 556"/>
                  <a:gd name="T2" fmla="*/ 25905670 w 765"/>
                  <a:gd name="T3" fmla="*/ 244872728 h 556"/>
                  <a:gd name="T4" fmla="*/ 0 w 765"/>
                  <a:gd name="T5" fmla="*/ 181166180 h 556"/>
                  <a:gd name="T6" fmla="*/ 3047688 w 765"/>
                  <a:gd name="T7" fmla="*/ 122436569 h 556"/>
                  <a:gd name="T8" fmla="*/ 45715638 w 765"/>
                  <a:gd name="T9" fmla="*/ 46287024 h 556"/>
                  <a:gd name="T10" fmla="*/ 93463254 w 765"/>
                  <a:gd name="T11" fmla="*/ 29862532 h 556"/>
                  <a:gd name="T12" fmla="*/ 143750739 w 765"/>
                  <a:gd name="T13" fmla="*/ 0 h 556"/>
                  <a:gd name="T14" fmla="*/ 175751793 w 765"/>
                  <a:gd name="T15" fmla="*/ 8958827 h 556"/>
                  <a:gd name="T16" fmla="*/ 193530087 w 765"/>
                  <a:gd name="T17" fmla="*/ 29862532 h 556"/>
                  <a:gd name="T18" fmla="*/ 227054904 w 765"/>
                  <a:gd name="T19" fmla="*/ 44793831 h 556"/>
                  <a:gd name="T20" fmla="*/ 263627508 w 765"/>
                  <a:gd name="T21" fmla="*/ 77642725 h 556"/>
                  <a:gd name="T22" fmla="*/ 290040997 w 765"/>
                  <a:gd name="T23" fmla="*/ 76647297 h 556"/>
                  <a:gd name="T24" fmla="*/ 334232988 w 765"/>
                  <a:gd name="T25" fmla="*/ 95560078 h 556"/>
                  <a:gd name="T26" fmla="*/ 388584093 w 765"/>
                  <a:gd name="T27" fmla="*/ 103025715 h 556"/>
                  <a:gd name="T28" fmla="*/ 388584093 w 765"/>
                  <a:gd name="T29" fmla="*/ 204558568 h 556"/>
                  <a:gd name="T30" fmla="*/ 344392310 w 765"/>
                  <a:gd name="T31" fmla="*/ 225959946 h 556"/>
                  <a:gd name="T32" fmla="*/ 296136673 w 765"/>
                  <a:gd name="T33" fmla="*/ 245370519 h 556"/>
                  <a:gd name="T34" fmla="*/ 205720817 w 765"/>
                  <a:gd name="T35" fmla="*/ 276726232 h 556"/>
                  <a:gd name="T36" fmla="*/ 145274554 w 765"/>
                  <a:gd name="T37" fmla="*/ 276228442 h 556"/>
                  <a:gd name="T38" fmla="*/ 85844074 w 765"/>
                  <a:gd name="T39" fmla="*/ 267269637 h 5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5"/>
                  <a:gd name="T61" fmla="*/ 0 h 556"/>
                  <a:gd name="T62" fmla="*/ 765 w 765"/>
                  <a:gd name="T63" fmla="*/ 556 h 5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5" h="556">
                    <a:moveTo>
                      <a:pt x="169" y="537"/>
                    </a:moveTo>
                    <a:lnTo>
                      <a:pt x="51" y="492"/>
                    </a:lnTo>
                    <a:lnTo>
                      <a:pt x="0" y="364"/>
                    </a:lnTo>
                    <a:lnTo>
                      <a:pt x="6" y="246"/>
                    </a:lnTo>
                    <a:lnTo>
                      <a:pt x="90" y="93"/>
                    </a:lnTo>
                    <a:lnTo>
                      <a:pt x="184" y="60"/>
                    </a:lnTo>
                    <a:lnTo>
                      <a:pt x="283" y="0"/>
                    </a:lnTo>
                    <a:lnTo>
                      <a:pt x="346" y="18"/>
                    </a:lnTo>
                    <a:lnTo>
                      <a:pt x="381" y="60"/>
                    </a:lnTo>
                    <a:lnTo>
                      <a:pt x="447" y="90"/>
                    </a:lnTo>
                    <a:lnTo>
                      <a:pt x="519" y="156"/>
                    </a:lnTo>
                    <a:lnTo>
                      <a:pt x="571" y="154"/>
                    </a:lnTo>
                    <a:lnTo>
                      <a:pt x="658" y="192"/>
                    </a:lnTo>
                    <a:lnTo>
                      <a:pt x="765" y="207"/>
                    </a:lnTo>
                    <a:lnTo>
                      <a:pt x="765" y="411"/>
                    </a:lnTo>
                    <a:lnTo>
                      <a:pt x="678" y="454"/>
                    </a:lnTo>
                    <a:lnTo>
                      <a:pt x="583" y="493"/>
                    </a:lnTo>
                    <a:lnTo>
                      <a:pt x="405" y="556"/>
                    </a:lnTo>
                    <a:lnTo>
                      <a:pt x="286" y="555"/>
                    </a:lnTo>
                    <a:lnTo>
                      <a:pt x="169" y="53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29" name="Freeform 36">
                <a:extLst>
                  <a:ext uri="{FF2B5EF4-FFF2-40B4-BE49-F238E27FC236}">
                    <a16:creationId xmlns:a16="http://schemas.microsoft.com/office/drawing/2014/main" id="{5298B1D1-7D57-4D15-A2B8-CC2C0EF72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2180" y="4071027"/>
                <a:ext cx="650527" cy="304063"/>
              </a:xfrm>
              <a:custGeom>
                <a:avLst/>
                <a:gdLst>
                  <a:gd name="T0" fmla="*/ 51145999 w 2644"/>
                  <a:gd name="T1" fmla="*/ 232611263 h 1248"/>
                  <a:gd name="T2" fmla="*/ 143208803 w 2644"/>
                  <a:gd name="T3" fmla="*/ 220368646 h 1248"/>
                  <a:gd name="T4" fmla="*/ 204583997 w 2644"/>
                  <a:gd name="T5" fmla="*/ 159155202 h 1248"/>
                  <a:gd name="T6" fmla="*/ 358021983 w 2644"/>
                  <a:gd name="T7" fmla="*/ 153033585 h 1248"/>
                  <a:gd name="T8" fmla="*/ 425534852 w 2644"/>
                  <a:gd name="T9" fmla="*/ 104062937 h 1248"/>
                  <a:gd name="T10" fmla="*/ 436156588 w 2644"/>
                  <a:gd name="T11" fmla="*/ 48970660 h 1248"/>
                  <a:gd name="T12" fmla="*/ 436156588 w 2644"/>
                  <a:gd name="T13" fmla="*/ 18363996 h 1248"/>
                  <a:gd name="T14" fmla="*/ 436156588 w 2644"/>
                  <a:gd name="T15" fmla="*/ 0 h 1248"/>
                  <a:gd name="T16" fmla="*/ 436156588 w 2644"/>
                  <a:gd name="T17" fmla="*/ 146912276 h 1248"/>
                  <a:gd name="T18" fmla="*/ 436156588 w 2644"/>
                  <a:gd name="T19" fmla="*/ 220368646 h 1248"/>
                  <a:gd name="T20" fmla="*/ 436156588 w 2644"/>
                  <a:gd name="T21" fmla="*/ 281582142 h 1248"/>
                  <a:gd name="T22" fmla="*/ 436156588 w 2644"/>
                  <a:gd name="T23" fmla="*/ 244853880 h 1248"/>
                  <a:gd name="T24" fmla="*/ 436156588 w 2644"/>
                  <a:gd name="T25" fmla="*/ 269339525 h 1248"/>
                  <a:gd name="T26" fmla="*/ 436156588 w 2644"/>
                  <a:gd name="T27" fmla="*/ 330552815 h 1248"/>
                  <a:gd name="T28" fmla="*/ 436156588 w 2644"/>
                  <a:gd name="T29" fmla="*/ 361159460 h 1248"/>
                  <a:gd name="T30" fmla="*/ 436156588 w 2644"/>
                  <a:gd name="T31" fmla="*/ 431905494 h 1248"/>
                  <a:gd name="T32" fmla="*/ 436156588 w 2644"/>
                  <a:gd name="T33" fmla="*/ 431905494 h 1248"/>
                  <a:gd name="T34" fmla="*/ 436156588 w 2644"/>
                  <a:gd name="T35" fmla="*/ 431905494 h 1248"/>
                  <a:gd name="T36" fmla="*/ 436156588 w 2644"/>
                  <a:gd name="T37" fmla="*/ 431905494 h 1248"/>
                  <a:gd name="T38" fmla="*/ 436156588 w 2644"/>
                  <a:gd name="T39" fmla="*/ 431905494 h 1248"/>
                  <a:gd name="T40" fmla="*/ 436156588 w 2644"/>
                  <a:gd name="T41" fmla="*/ 416251750 h 1248"/>
                  <a:gd name="T42" fmla="*/ 436156588 w 2644"/>
                  <a:gd name="T43" fmla="*/ 367280871 h 1248"/>
                  <a:gd name="T44" fmla="*/ 436156588 w 2644"/>
                  <a:gd name="T45" fmla="*/ 416251750 h 1248"/>
                  <a:gd name="T46" fmla="*/ 436156588 w 2644"/>
                  <a:gd name="T47" fmla="*/ 431905494 h 1248"/>
                  <a:gd name="T48" fmla="*/ 436156588 w 2644"/>
                  <a:gd name="T49" fmla="*/ 431905494 h 1248"/>
                  <a:gd name="T50" fmla="*/ 419397281 w 2644"/>
                  <a:gd name="T51" fmla="*/ 431905494 h 1248"/>
                  <a:gd name="T52" fmla="*/ 394847203 w 2644"/>
                  <a:gd name="T53" fmla="*/ 391766516 h 1248"/>
                  <a:gd name="T54" fmla="*/ 302784464 w 2644"/>
                  <a:gd name="T55" fmla="*/ 416251750 h 1248"/>
                  <a:gd name="T56" fmla="*/ 247546529 w 2644"/>
                  <a:gd name="T57" fmla="*/ 431905494 h 1248"/>
                  <a:gd name="T58" fmla="*/ 120704479 w 2644"/>
                  <a:gd name="T59" fmla="*/ 431905494 h 1248"/>
                  <a:gd name="T60" fmla="*/ 69558441 w 2644"/>
                  <a:gd name="T61" fmla="*/ 406049466 h 1248"/>
                  <a:gd name="T62" fmla="*/ 0 w 2644"/>
                  <a:gd name="T63" fmla="*/ 251995355 h 12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644"/>
                  <a:gd name="T97" fmla="*/ 0 h 1248"/>
                  <a:gd name="T98" fmla="*/ 2644 w 2644"/>
                  <a:gd name="T99" fmla="*/ 1248 h 12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644" h="1248">
                    <a:moveTo>
                      <a:pt x="0" y="494"/>
                    </a:moveTo>
                    <a:lnTo>
                      <a:pt x="100" y="456"/>
                    </a:lnTo>
                    <a:lnTo>
                      <a:pt x="208" y="492"/>
                    </a:lnTo>
                    <a:lnTo>
                      <a:pt x="280" y="432"/>
                    </a:lnTo>
                    <a:lnTo>
                      <a:pt x="256" y="336"/>
                    </a:lnTo>
                    <a:lnTo>
                      <a:pt x="400" y="312"/>
                    </a:lnTo>
                    <a:lnTo>
                      <a:pt x="580" y="336"/>
                    </a:lnTo>
                    <a:lnTo>
                      <a:pt x="700" y="300"/>
                    </a:lnTo>
                    <a:lnTo>
                      <a:pt x="813" y="246"/>
                    </a:lnTo>
                    <a:lnTo>
                      <a:pt x="832" y="204"/>
                    </a:lnTo>
                    <a:lnTo>
                      <a:pt x="892" y="132"/>
                    </a:lnTo>
                    <a:lnTo>
                      <a:pt x="1012" y="96"/>
                    </a:lnTo>
                    <a:lnTo>
                      <a:pt x="1108" y="84"/>
                    </a:lnTo>
                    <a:lnTo>
                      <a:pt x="1204" y="36"/>
                    </a:lnTo>
                    <a:lnTo>
                      <a:pt x="1312" y="12"/>
                    </a:lnTo>
                    <a:lnTo>
                      <a:pt x="1408" y="0"/>
                    </a:lnTo>
                    <a:lnTo>
                      <a:pt x="1420" y="144"/>
                    </a:lnTo>
                    <a:lnTo>
                      <a:pt x="1480" y="288"/>
                    </a:lnTo>
                    <a:lnTo>
                      <a:pt x="1552" y="384"/>
                    </a:lnTo>
                    <a:lnTo>
                      <a:pt x="1636" y="432"/>
                    </a:lnTo>
                    <a:lnTo>
                      <a:pt x="1708" y="528"/>
                    </a:lnTo>
                    <a:lnTo>
                      <a:pt x="1804" y="552"/>
                    </a:lnTo>
                    <a:lnTo>
                      <a:pt x="1936" y="528"/>
                    </a:lnTo>
                    <a:lnTo>
                      <a:pt x="2044" y="480"/>
                    </a:lnTo>
                    <a:lnTo>
                      <a:pt x="2140" y="468"/>
                    </a:lnTo>
                    <a:lnTo>
                      <a:pt x="2212" y="528"/>
                    </a:lnTo>
                    <a:lnTo>
                      <a:pt x="2272" y="612"/>
                    </a:lnTo>
                    <a:lnTo>
                      <a:pt x="2392" y="648"/>
                    </a:lnTo>
                    <a:lnTo>
                      <a:pt x="2500" y="696"/>
                    </a:lnTo>
                    <a:lnTo>
                      <a:pt x="2644" y="708"/>
                    </a:lnTo>
                    <a:lnTo>
                      <a:pt x="2596" y="840"/>
                    </a:lnTo>
                    <a:lnTo>
                      <a:pt x="2596" y="948"/>
                    </a:lnTo>
                    <a:lnTo>
                      <a:pt x="2608" y="1080"/>
                    </a:lnTo>
                    <a:lnTo>
                      <a:pt x="2572" y="1188"/>
                    </a:lnTo>
                    <a:lnTo>
                      <a:pt x="2500" y="1224"/>
                    </a:lnTo>
                    <a:lnTo>
                      <a:pt x="2392" y="1248"/>
                    </a:lnTo>
                    <a:lnTo>
                      <a:pt x="2308" y="1212"/>
                    </a:lnTo>
                    <a:lnTo>
                      <a:pt x="2224" y="1140"/>
                    </a:lnTo>
                    <a:lnTo>
                      <a:pt x="2130" y="1113"/>
                    </a:lnTo>
                    <a:lnTo>
                      <a:pt x="2020" y="1008"/>
                    </a:lnTo>
                    <a:lnTo>
                      <a:pt x="2008" y="900"/>
                    </a:lnTo>
                    <a:lnTo>
                      <a:pt x="1912" y="816"/>
                    </a:lnTo>
                    <a:lnTo>
                      <a:pt x="1792" y="768"/>
                    </a:lnTo>
                    <a:lnTo>
                      <a:pt x="1684" y="720"/>
                    </a:lnTo>
                    <a:lnTo>
                      <a:pt x="1600" y="756"/>
                    </a:lnTo>
                    <a:lnTo>
                      <a:pt x="1468" y="816"/>
                    </a:lnTo>
                    <a:lnTo>
                      <a:pt x="1324" y="864"/>
                    </a:lnTo>
                    <a:lnTo>
                      <a:pt x="1228" y="924"/>
                    </a:lnTo>
                    <a:lnTo>
                      <a:pt x="1096" y="1020"/>
                    </a:lnTo>
                    <a:lnTo>
                      <a:pt x="976" y="1056"/>
                    </a:lnTo>
                    <a:lnTo>
                      <a:pt x="880" y="1008"/>
                    </a:lnTo>
                    <a:lnTo>
                      <a:pt x="820" y="924"/>
                    </a:lnTo>
                    <a:lnTo>
                      <a:pt x="820" y="852"/>
                    </a:lnTo>
                    <a:lnTo>
                      <a:pt x="772" y="768"/>
                    </a:lnTo>
                    <a:lnTo>
                      <a:pt x="664" y="744"/>
                    </a:lnTo>
                    <a:lnTo>
                      <a:pt x="592" y="816"/>
                    </a:lnTo>
                    <a:lnTo>
                      <a:pt x="520" y="888"/>
                    </a:lnTo>
                    <a:lnTo>
                      <a:pt x="484" y="948"/>
                    </a:lnTo>
                    <a:lnTo>
                      <a:pt x="379" y="1061"/>
                    </a:lnTo>
                    <a:lnTo>
                      <a:pt x="236" y="944"/>
                    </a:lnTo>
                    <a:lnTo>
                      <a:pt x="174" y="902"/>
                    </a:lnTo>
                    <a:lnTo>
                      <a:pt x="136" y="796"/>
                    </a:lnTo>
                    <a:lnTo>
                      <a:pt x="22" y="664"/>
                    </a:lnTo>
                    <a:lnTo>
                      <a:pt x="0" y="49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164A9D50-2DFC-43A0-8C23-5C4B24168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7431" y="3569504"/>
                <a:ext cx="656583" cy="674754"/>
              </a:xfrm>
              <a:custGeom>
                <a:avLst/>
                <a:gdLst>
                  <a:gd name="T0" fmla="*/ 6173750 w 2663"/>
                  <a:gd name="T1" fmla="*/ 430888936 h 2776"/>
                  <a:gd name="T2" fmla="*/ 0 w 2663"/>
                  <a:gd name="T3" fmla="*/ 430888936 h 2776"/>
                  <a:gd name="T4" fmla="*/ 22636660 w 2663"/>
                  <a:gd name="T5" fmla="*/ 430888936 h 2776"/>
                  <a:gd name="T6" fmla="*/ 69967637 w 2663"/>
                  <a:gd name="T7" fmla="*/ 430888936 h 2776"/>
                  <a:gd name="T8" fmla="*/ 107524033 w 2663"/>
                  <a:gd name="T9" fmla="*/ 430888936 h 2776"/>
                  <a:gd name="T10" fmla="*/ 149710331 w 2663"/>
                  <a:gd name="T11" fmla="*/ 430888936 h 2776"/>
                  <a:gd name="T12" fmla="*/ 135819922 w 2663"/>
                  <a:gd name="T13" fmla="*/ 430888936 h 2776"/>
                  <a:gd name="T14" fmla="*/ 173376005 w 2663"/>
                  <a:gd name="T15" fmla="*/ 430888936 h 2776"/>
                  <a:gd name="T16" fmla="*/ 224822654 w 2663"/>
                  <a:gd name="T17" fmla="*/ 430888936 h 2776"/>
                  <a:gd name="T18" fmla="*/ 290674965 w 2663"/>
                  <a:gd name="T19" fmla="*/ 430888936 h 2776"/>
                  <a:gd name="T20" fmla="*/ 351896722 w 2663"/>
                  <a:gd name="T21" fmla="*/ 430888936 h 2776"/>
                  <a:gd name="T22" fmla="*/ 384822461 w 2663"/>
                  <a:gd name="T23" fmla="*/ 430888936 h 2776"/>
                  <a:gd name="T24" fmla="*/ 413118480 w 2663"/>
                  <a:gd name="T25" fmla="*/ 430888936 h 2776"/>
                  <a:gd name="T26" fmla="*/ 408488135 w 2663"/>
                  <a:gd name="T27" fmla="*/ 430888936 h 2776"/>
                  <a:gd name="T28" fmla="*/ 361157203 w 2663"/>
                  <a:gd name="T29" fmla="*/ 430888936 h 2776"/>
                  <a:gd name="T30" fmla="*/ 399227654 w 2663"/>
                  <a:gd name="T31" fmla="*/ 430888936 h 2776"/>
                  <a:gd name="T32" fmla="*/ 437076768 w 2663"/>
                  <a:gd name="T33" fmla="*/ 430888936 h 2776"/>
                  <a:gd name="T34" fmla="*/ 437076768 w 2663"/>
                  <a:gd name="T35" fmla="*/ 430888936 h 2776"/>
                  <a:gd name="T36" fmla="*/ 437076768 w 2663"/>
                  <a:gd name="T37" fmla="*/ 430888936 h 2776"/>
                  <a:gd name="T38" fmla="*/ 437076768 w 2663"/>
                  <a:gd name="T39" fmla="*/ 430888936 h 2776"/>
                  <a:gd name="T40" fmla="*/ 437076768 w 2663"/>
                  <a:gd name="T41" fmla="*/ 430888936 h 2776"/>
                  <a:gd name="T42" fmla="*/ 437076768 w 2663"/>
                  <a:gd name="T43" fmla="*/ 430888936 h 2776"/>
                  <a:gd name="T44" fmla="*/ 437076768 w 2663"/>
                  <a:gd name="T45" fmla="*/ 430888936 h 2776"/>
                  <a:gd name="T46" fmla="*/ 437076768 w 2663"/>
                  <a:gd name="T47" fmla="*/ 430888936 h 2776"/>
                  <a:gd name="T48" fmla="*/ 437076768 w 2663"/>
                  <a:gd name="T49" fmla="*/ 430888936 h 2776"/>
                  <a:gd name="T50" fmla="*/ 437076768 w 2663"/>
                  <a:gd name="T51" fmla="*/ 430888936 h 2776"/>
                  <a:gd name="T52" fmla="*/ 437076768 w 2663"/>
                  <a:gd name="T53" fmla="*/ 375238010 h 2776"/>
                  <a:gd name="T54" fmla="*/ 437076768 w 2663"/>
                  <a:gd name="T55" fmla="*/ 342828956 h 2776"/>
                  <a:gd name="T56" fmla="*/ 437076768 w 2663"/>
                  <a:gd name="T57" fmla="*/ 287125431 h 2776"/>
                  <a:gd name="T58" fmla="*/ 437076768 w 2663"/>
                  <a:gd name="T59" fmla="*/ 236486181 h 2776"/>
                  <a:gd name="T60" fmla="*/ 437076768 w 2663"/>
                  <a:gd name="T61" fmla="*/ 180782707 h 2776"/>
                  <a:gd name="T62" fmla="*/ 437076768 w 2663"/>
                  <a:gd name="T63" fmla="*/ 129636988 h 2776"/>
                  <a:gd name="T64" fmla="*/ 437076768 w 2663"/>
                  <a:gd name="T65" fmla="*/ 60260997 h 2776"/>
                  <a:gd name="T66" fmla="*/ 437076768 w 2663"/>
                  <a:gd name="T67" fmla="*/ 0 h 2776"/>
                  <a:gd name="T68" fmla="*/ 437076768 w 2663"/>
                  <a:gd name="T69" fmla="*/ 0 h 2776"/>
                  <a:gd name="T70" fmla="*/ 437076768 w 2663"/>
                  <a:gd name="T71" fmla="*/ 69375940 h 2776"/>
                  <a:gd name="T72" fmla="*/ 437076768 w 2663"/>
                  <a:gd name="T73" fmla="*/ 106849218 h 2776"/>
                  <a:gd name="T74" fmla="*/ 437076768 w 2663"/>
                  <a:gd name="T75" fmla="*/ 139258349 h 2776"/>
                  <a:gd name="T76" fmla="*/ 437076768 w 2663"/>
                  <a:gd name="T77" fmla="*/ 120521685 h 2776"/>
                  <a:gd name="T78" fmla="*/ 437076768 w 2663"/>
                  <a:gd name="T79" fmla="*/ 134194589 h 2776"/>
                  <a:gd name="T80" fmla="*/ 437076768 w 2663"/>
                  <a:gd name="T81" fmla="*/ 194455303 h 2776"/>
                  <a:gd name="T82" fmla="*/ 437076768 w 2663"/>
                  <a:gd name="T83" fmla="*/ 250158571 h 2776"/>
                  <a:gd name="T84" fmla="*/ 437076768 w 2663"/>
                  <a:gd name="T85" fmla="*/ 366122809 h 2776"/>
                  <a:gd name="T86" fmla="*/ 437076768 w 2663"/>
                  <a:gd name="T87" fmla="*/ 430888936 h 2776"/>
                  <a:gd name="T88" fmla="*/ 437076768 w 2663"/>
                  <a:gd name="T89" fmla="*/ 430888936 h 2776"/>
                  <a:gd name="T90" fmla="*/ 437076768 w 2663"/>
                  <a:gd name="T91" fmla="*/ 430888936 h 2776"/>
                  <a:gd name="T92" fmla="*/ 437076768 w 2663"/>
                  <a:gd name="T93" fmla="*/ 430888936 h 2776"/>
                  <a:gd name="T94" fmla="*/ 437076768 w 2663"/>
                  <a:gd name="T95" fmla="*/ 430888936 h 2776"/>
                  <a:gd name="T96" fmla="*/ 437076768 w 2663"/>
                  <a:gd name="T97" fmla="*/ 430888936 h 2776"/>
                  <a:gd name="T98" fmla="*/ 437076768 w 2663"/>
                  <a:gd name="T99" fmla="*/ 430888936 h 2776"/>
                  <a:gd name="T100" fmla="*/ 437076768 w 2663"/>
                  <a:gd name="T101" fmla="*/ 430888936 h 2776"/>
                  <a:gd name="T102" fmla="*/ 437076768 w 2663"/>
                  <a:gd name="T103" fmla="*/ 430888936 h 2776"/>
                  <a:gd name="T104" fmla="*/ 437076768 w 2663"/>
                  <a:gd name="T105" fmla="*/ 430888936 h 2776"/>
                  <a:gd name="T106" fmla="*/ 415690523 w 2663"/>
                  <a:gd name="T107" fmla="*/ 430888936 h 2776"/>
                  <a:gd name="T108" fmla="*/ 376591130 w 2663"/>
                  <a:gd name="T109" fmla="*/ 430888936 h 2776"/>
                  <a:gd name="T110" fmla="*/ 327716473 w 2663"/>
                  <a:gd name="T111" fmla="*/ 430888936 h 2776"/>
                  <a:gd name="T112" fmla="*/ 267523866 w 2663"/>
                  <a:gd name="T113" fmla="*/ 430888936 h 2776"/>
                  <a:gd name="T114" fmla="*/ 202700550 w 2663"/>
                  <a:gd name="T115" fmla="*/ 430888936 h 2776"/>
                  <a:gd name="T116" fmla="*/ 154855043 w 2663"/>
                  <a:gd name="T117" fmla="*/ 430888936 h 2776"/>
                  <a:gd name="T118" fmla="*/ 117813222 w 2663"/>
                  <a:gd name="T119" fmla="*/ 430888936 h 2776"/>
                  <a:gd name="T120" fmla="*/ 75626924 w 2663"/>
                  <a:gd name="T121" fmla="*/ 430888936 h 2776"/>
                  <a:gd name="T122" fmla="*/ 37041860 w 2663"/>
                  <a:gd name="T123" fmla="*/ 430888936 h 2776"/>
                  <a:gd name="T124" fmla="*/ 6173750 w 2663"/>
                  <a:gd name="T125" fmla="*/ 430888936 h 277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63"/>
                  <a:gd name="T190" fmla="*/ 0 h 2776"/>
                  <a:gd name="T191" fmla="*/ 2663 w 2663"/>
                  <a:gd name="T192" fmla="*/ 2776 h 277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63" h="2776">
                    <a:moveTo>
                      <a:pt x="12" y="2209"/>
                    </a:moveTo>
                    <a:lnTo>
                      <a:pt x="0" y="2069"/>
                    </a:lnTo>
                    <a:lnTo>
                      <a:pt x="44" y="2003"/>
                    </a:lnTo>
                    <a:lnTo>
                      <a:pt x="136" y="2003"/>
                    </a:lnTo>
                    <a:lnTo>
                      <a:pt x="209" y="1993"/>
                    </a:lnTo>
                    <a:lnTo>
                      <a:pt x="291" y="2067"/>
                    </a:lnTo>
                    <a:lnTo>
                      <a:pt x="264" y="2158"/>
                    </a:lnTo>
                    <a:lnTo>
                      <a:pt x="337" y="2213"/>
                    </a:lnTo>
                    <a:lnTo>
                      <a:pt x="437" y="2204"/>
                    </a:lnTo>
                    <a:lnTo>
                      <a:pt x="565" y="2213"/>
                    </a:lnTo>
                    <a:lnTo>
                      <a:pt x="684" y="2167"/>
                    </a:lnTo>
                    <a:lnTo>
                      <a:pt x="748" y="2112"/>
                    </a:lnTo>
                    <a:lnTo>
                      <a:pt x="803" y="2048"/>
                    </a:lnTo>
                    <a:lnTo>
                      <a:pt x="794" y="1957"/>
                    </a:lnTo>
                    <a:lnTo>
                      <a:pt x="702" y="1865"/>
                    </a:lnTo>
                    <a:lnTo>
                      <a:pt x="776" y="1792"/>
                    </a:lnTo>
                    <a:lnTo>
                      <a:pt x="894" y="1701"/>
                    </a:lnTo>
                    <a:lnTo>
                      <a:pt x="986" y="1655"/>
                    </a:lnTo>
                    <a:lnTo>
                      <a:pt x="1077" y="1591"/>
                    </a:lnTo>
                    <a:lnTo>
                      <a:pt x="1150" y="1491"/>
                    </a:lnTo>
                    <a:lnTo>
                      <a:pt x="1205" y="1390"/>
                    </a:lnTo>
                    <a:lnTo>
                      <a:pt x="1200" y="1262"/>
                    </a:lnTo>
                    <a:lnTo>
                      <a:pt x="1251" y="1161"/>
                    </a:lnTo>
                    <a:lnTo>
                      <a:pt x="1328" y="1070"/>
                    </a:lnTo>
                    <a:lnTo>
                      <a:pt x="1328" y="960"/>
                    </a:lnTo>
                    <a:lnTo>
                      <a:pt x="1364" y="869"/>
                    </a:lnTo>
                    <a:lnTo>
                      <a:pt x="1355" y="741"/>
                    </a:lnTo>
                    <a:lnTo>
                      <a:pt x="1419" y="677"/>
                    </a:lnTo>
                    <a:lnTo>
                      <a:pt x="1447" y="567"/>
                    </a:lnTo>
                    <a:lnTo>
                      <a:pt x="1456" y="467"/>
                    </a:lnTo>
                    <a:lnTo>
                      <a:pt x="1529" y="357"/>
                    </a:lnTo>
                    <a:lnTo>
                      <a:pt x="1502" y="256"/>
                    </a:lnTo>
                    <a:lnTo>
                      <a:pt x="1520" y="119"/>
                    </a:lnTo>
                    <a:lnTo>
                      <a:pt x="1511" y="0"/>
                    </a:lnTo>
                    <a:lnTo>
                      <a:pt x="1584" y="0"/>
                    </a:lnTo>
                    <a:lnTo>
                      <a:pt x="1620" y="137"/>
                    </a:lnTo>
                    <a:lnTo>
                      <a:pt x="1675" y="211"/>
                    </a:lnTo>
                    <a:lnTo>
                      <a:pt x="1794" y="275"/>
                    </a:lnTo>
                    <a:lnTo>
                      <a:pt x="1904" y="238"/>
                    </a:lnTo>
                    <a:lnTo>
                      <a:pt x="1959" y="265"/>
                    </a:lnTo>
                    <a:lnTo>
                      <a:pt x="1940" y="384"/>
                    </a:lnTo>
                    <a:lnTo>
                      <a:pt x="2059" y="494"/>
                    </a:lnTo>
                    <a:lnTo>
                      <a:pt x="2279" y="723"/>
                    </a:lnTo>
                    <a:lnTo>
                      <a:pt x="2498" y="969"/>
                    </a:lnTo>
                    <a:lnTo>
                      <a:pt x="2599" y="1079"/>
                    </a:lnTo>
                    <a:lnTo>
                      <a:pt x="2626" y="1161"/>
                    </a:lnTo>
                    <a:lnTo>
                      <a:pt x="2663" y="1664"/>
                    </a:lnTo>
                    <a:lnTo>
                      <a:pt x="2654" y="2771"/>
                    </a:lnTo>
                    <a:lnTo>
                      <a:pt x="1703" y="2761"/>
                    </a:lnTo>
                    <a:lnTo>
                      <a:pt x="1240" y="2776"/>
                    </a:lnTo>
                    <a:lnTo>
                      <a:pt x="1093" y="2762"/>
                    </a:lnTo>
                    <a:lnTo>
                      <a:pt x="984" y="2713"/>
                    </a:lnTo>
                    <a:lnTo>
                      <a:pt x="865" y="2678"/>
                    </a:lnTo>
                    <a:lnTo>
                      <a:pt x="808" y="2599"/>
                    </a:lnTo>
                    <a:lnTo>
                      <a:pt x="732" y="2533"/>
                    </a:lnTo>
                    <a:lnTo>
                      <a:pt x="637" y="2546"/>
                    </a:lnTo>
                    <a:lnTo>
                      <a:pt x="520" y="2597"/>
                    </a:lnTo>
                    <a:lnTo>
                      <a:pt x="394" y="2618"/>
                    </a:lnTo>
                    <a:lnTo>
                      <a:pt x="301" y="2594"/>
                    </a:lnTo>
                    <a:lnTo>
                      <a:pt x="229" y="2498"/>
                    </a:lnTo>
                    <a:lnTo>
                      <a:pt x="147" y="2452"/>
                    </a:lnTo>
                    <a:lnTo>
                      <a:pt x="72" y="2354"/>
                    </a:lnTo>
                    <a:lnTo>
                      <a:pt x="12" y="220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31" name="Freeform 38">
                <a:extLst>
                  <a:ext uri="{FF2B5EF4-FFF2-40B4-BE49-F238E27FC236}">
                    <a16:creationId xmlns:a16="http://schemas.microsoft.com/office/drawing/2014/main" id="{7C78D5CE-E94C-4499-B912-72FDCC286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0545" y="3347817"/>
                <a:ext cx="598436" cy="503946"/>
              </a:xfrm>
              <a:custGeom>
                <a:avLst/>
                <a:gdLst>
                  <a:gd name="T0" fmla="*/ 218431135 w 2430"/>
                  <a:gd name="T1" fmla="*/ 430946726 h 2073"/>
                  <a:gd name="T2" fmla="*/ 229198786 w 2430"/>
                  <a:gd name="T3" fmla="*/ 430946726 h 2073"/>
                  <a:gd name="T4" fmla="*/ 199972343 w 2430"/>
                  <a:gd name="T5" fmla="*/ 430946726 h 2073"/>
                  <a:gd name="T6" fmla="*/ 143057216 w 2430"/>
                  <a:gd name="T7" fmla="*/ 430946726 h 2073"/>
                  <a:gd name="T8" fmla="*/ 84090850 w 2430"/>
                  <a:gd name="T9" fmla="*/ 430946726 h 2073"/>
                  <a:gd name="T10" fmla="*/ 55377080 w 2430"/>
                  <a:gd name="T11" fmla="*/ 430946726 h 2073"/>
                  <a:gd name="T12" fmla="*/ 36405263 w 2430"/>
                  <a:gd name="T13" fmla="*/ 430946726 h 2073"/>
                  <a:gd name="T14" fmla="*/ 0 w 2430"/>
                  <a:gd name="T15" fmla="*/ 430946726 h 2073"/>
                  <a:gd name="T16" fmla="*/ 41019870 w 2430"/>
                  <a:gd name="T17" fmla="*/ 393713317 h 2073"/>
                  <a:gd name="T18" fmla="*/ 45634815 w 2430"/>
                  <a:gd name="T19" fmla="*/ 337975197 h 2073"/>
                  <a:gd name="T20" fmla="*/ 97422388 w 2430"/>
                  <a:gd name="T21" fmla="*/ 315173248 h 2073"/>
                  <a:gd name="T22" fmla="*/ 130238352 w 2430"/>
                  <a:gd name="T23" fmla="*/ 328854459 h 2073"/>
                  <a:gd name="T24" fmla="*/ 163054445 w 2430"/>
                  <a:gd name="T25" fmla="*/ 291864557 h 2073"/>
                  <a:gd name="T26" fmla="*/ 218943861 w 2430"/>
                  <a:gd name="T27" fmla="*/ 310612776 h 2073"/>
                  <a:gd name="T28" fmla="*/ 275346366 w 2430"/>
                  <a:gd name="T29" fmla="*/ 315173248 h 2073"/>
                  <a:gd name="T30" fmla="*/ 317391934 w 2430"/>
                  <a:gd name="T31" fmla="*/ 273116338 h 2073"/>
                  <a:gd name="T32" fmla="*/ 364564964 w 2430"/>
                  <a:gd name="T33" fmla="*/ 273116338 h 2073"/>
                  <a:gd name="T34" fmla="*/ 388151376 w 2430"/>
                  <a:gd name="T35" fmla="*/ 236126642 h 2073"/>
                  <a:gd name="T36" fmla="*/ 436566355 w 2430"/>
                  <a:gd name="T37" fmla="*/ 208257531 h 2073"/>
                  <a:gd name="T38" fmla="*/ 436566355 w 2430"/>
                  <a:gd name="T39" fmla="*/ 180895109 h 2073"/>
                  <a:gd name="T40" fmla="*/ 436566355 w 2430"/>
                  <a:gd name="T41" fmla="*/ 185455787 h 2073"/>
                  <a:gd name="T42" fmla="*/ 436566355 w 2430"/>
                  <a:gd name="T43" fmla="*/ 148465783 h 2073"/>
                  <a:gd name="T44" fmla="*/ 436566355 w 2430"/>
                  <a:gd name="T45" fmla="*/ 138838508 h 2073"/>
                  <a:gd name="T46" fmla="*/ 436566355 w 2430"/>
                  <a:gd name="T47" fmla="*/ 125157297 h 2073"/>
                  <a:gd name="T48" fmla="*/ 436566355 w 2430"/>
                  <a:gd name="T49" fmla="*/ 101848478 h 2073"/>
                  <a:gd name="T50" fmla="*/ 436566355 w 2430"/>
                  <a:gd name="T51" fmla="*/ 73979675 h 2073"/>
                  <a:gd name="T52" fmla="*/ 436566355 w 2430"/>
                  <a:gd name="T53" fmla="*/ 73979675 h 2073"/>
                  <a:gd name="T54" fmla="*/ 436566355 w 2430"/>
                  <a:gd name="T55" fmla="*/ 32429391 h 2073"/>
                  <a:gd name="T56" fmla="*/ 436566355 w 2430"/>
                  <a:gd name="T57" fmla="*/ 51177584 h 2073"/>
                  <a:gd name="T58" fmla="*/ 436566355 w 2430"/>
                  <a:gd name="T59" fmla="*/ 27869099 h 2073"/>
                  <a:gd name="T60" fmla="*/ 436566355 w 2430"/>
                  <a:gd name="T61" fmla="*/ 0 h 2073"/>
                  <a:gd name="T62" fmla="*/ 436566355 w 2430"/>
                  <a:gd name="T63" fmla="*/ 27869099 h 2073"/>
                  <a:gd name="T64" fmla="*/ 436566355 w 2430"/>
                  <a:gd name="T65" fmla="*/ 55737889 h 2073"/>
                  <a:gd name="T66" fmla="*/ 436566355 w 2430"/>
                  <a:gd name="T67" fmla="*/ 171267835 h 2073"/>
                  <a:gd name="T68" fmla="*/ 436566355 w 2430"/>
                  <a:gd name="T69" fmla="*/ 273116338 h 2073"/>
                  <a:gd name="T70" fmla="*/ 436566355 w 2430"/>
                  <a:gd name="T71" fmla="*/ 310612776 h 2073"/>
                  <a:gd name="T72" fmla="*/ 436566355 w 2430"/>
                  <a:gd name="T73" fmla="*/ 356723416 h 2073"/>
                  <a:gd name="T74" fmla="*/ 436566355 w 2430"/>
                  <a:gd name="T75" fmla="*/ 417021803 h 2073"/>
                  <a:gd name="T76" fmla="*/ 436566355 w 2430"/>
                  <a:gd name="T77" fmla="*/ 430946726 h 2073"/>
                  <a:gd name="T78" fmla="*/ 436566355 w 2430"/>
                  <a:gd name="T79" fmla="*/ 430946726 h 2073"/>
                  <a:gd name="T80" fmla="*/ 436566355 w 2430"/>
                  <a:gd name="T81" fmla="*/ 430946726 h 2073"/>
                  <a:gd name="T82" fmla="*/ 395329740 w 2430"/>
                  <a:gd name="T83" fmla="*/ 430946726 h 2073"/>
                  <a:gd name="T84" fmla="*/ 285601291 w 2430"/>
                  <a:gd name="T85" fmla="*/ 430946726 h 2073"/>
                  <a:gd name="T86" fmla="*/ 218431135 w 2430"/>
                  <a:gd name="T87" fmla="*/ 430946726 h 20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30"/>
                  <a:gd name="T133" fmla="*/ 0 h 2073"/>
                  <a:gd name="T134" fmla="*/ 2430 w 2430"/>
                  <a:gd name="T135" fmla="*/ 2073 h 20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30" h="2073">
                    <a:moveTo>
                      <a:pt x="426" y="1297"/>
                    </a:moveTo>
                    <a:lnTo>
                      <a:pt x="447" y="1180"/>
                    </a:lnTo>
                    <a:lnTo>
                      <a:pt x="390" y="1153"/>
                    </a:lnTo>
                    <a:lnTo>
                      <a:pt x="279" y="1189"/>
                    </a:lnTo>
                    <a:lnTo>
                      <a:pt x="164" y="1128"/>
                    </a:lnTo>
                    <a:lnTo>
                      <a:pt x="108" y="1053"/>
                    </a:lnTo>
                    <a:lnTo>
                      <a:pt x="71" y="914"/>
                    </a:lnTo>
                    <a:lnTo>
                      <a:pt x="0" y="915"/>
                    </a:lnTo>
                    <a:lnTo>
                      <a:pt x="80" y="777"/>
                    </a:lnTo>
                    <a:lnTo>
                      <a:pt x="89" y="667"/>
                    </a:lnTo>
                    <a:lnTo>
                      <a:pt x="190" y="622"/>
                    </a:lnTo>
                    <a:lnTo>
                      <a:pt x="254" y="649"/>
                    </a:lnTo>
                    <a:lnTo>
                      <a:pt x="318" y="576"/>
                    </a:lnTo>
                    <a:lnTo>
                      <a:pt x="427" y="613"/>
                    </a:lnTo>
                    <a:lnTo>
                      <a:pt x="537" y="622"/>
                    </a:lnTo>
                    <a:lnTo>
                      <a:pt x="619" y="539"/>
                    </a:lnTo>
                    <a:lnTo>
                      <a:pt x="711" y="539"/>
                    </a:lnTo>
                    <a:lnTo>
                      <a:pt x="757" y="466"/>
                    </a:lnTo>
                    <a:lnTo>
                      <a:pt x="857" y="411"/>
                    </a:lnTo>
                    <a:lnTo>
                      <a:pt x="1003" y="357"/>
                    </a:lnTo>
                    <a:lnTo>
                      <a:pt x="1122" y="366"/>
                    </a:lnTo>
                    <a:lnTo>
                      <a:pt x="1278" y="293"/>
                    </a:lnTo>
                    <a:lnTo>
                      <a:pt x="1397" y="274"/>
                    </a:lnTo>
                    <a:lnTo>
                      <a:pt x="1497" y="247"/>
                    </a:lnTo>
                    <a:lnTo>
                      <a:pt x="1625" y="201"/>
                    </a:lnTo>
                    <a:lnTo>
                      <a:pt x="1707" y="146"/>
                    </a:lnTo>
                    <a:lnTo>
                      <a:pt x="1881" y="146"/>
                    </a:lnTo>
                    <a:lnTo>
                      <a:pt x="1973" y="64"/>
                    </a:lnTo>
                    <a:lnTo>
                      <a:pt x="2073" y="101"/>
                    </a:lnTo>
                    <a:lnTo>
                      <a:pt x="2165" y="55"/>
                    </a:lnTo>
                    <a:lnTo>
                      <a:pt x="2247" y="0"/>
                    </a:lnTo>
                    <a:lnTo>
                      <a:pt x="2338" y="55"/>
                    </a:lnTo>
                    <a:lnTo>
                      <a:pt x="2421" y="110"/>
                    </a:lnTo>
                    <a:lnTo>
                      <a:pt x="2430" y="338"/>
                    </a:lnTo>
                    <a:lnTo>
                      <a:pt x="2430" y="539"/>
                    </a:lnTo>
                    <a:lnTo>
                      <a:pt x="2393" y="613"/>
                    </a:lnTo>
                    <a:lnTo>
                      <a:pt x="2329" y="704"/>
                    </a:lnTo>
                    <a:lnTo>
                      <a:pt x="2283" y="823"/>
                    </a:lnTo>
                    <a:lnTo>
                      <a:pt x="2265" y="923"/>
                    </a:lnTo>
                    <a:lnTo>
                      <a:pt x="1113" y="2073"/>
                    </a:lnTo>
                    <a:lnTo>
                      <a:pt x="1088" y="1993"/>
                    </a:lnTo>
                    <a:lnTo>
                      <a:pt x="771" y="1644"/>
                    </a:lnTo>
                    <a:lnTo>
                      <a:pt x="557" y="1417"/>
                    </a:lnTo>
                    <a:lnTo>
                      <a:pt x="426" y="129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32" name="Freeform 39">
                <a:extLst>
                  <a:ext uri="{FF2B5EF4-FFF2-40B4-BE49-F238E27FC236}">
                    <a16:creationId xmlns:a16="http://schemas.microsoft.com/office/drawing/2014/main" id="{F332F73E-A6D7-450D-86CF-48CE16BCF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4323" y="3349028"/>
                <a:ext cx="456701" cy="885539"/>
              </a:xfrm>
              <a:custGeom>
                <a:avLst/>
                <a:gdLst>
                  <a:gd name="T0" fmla="*/ 436207397 w 1856"/>
                  <a:gd name="T1" fmla="*/ 430320656 h 3648"/>
                  <a:gd name="T2" fmla="*/ 436207397 w 1856"/>
                  <a:gd name="T3" fmla="*/ 352102548 h 3648"/>
                  <a:gd name="T4" fmla="*/ 436207397 w 1856"/>
                  <a:gd name="T5" fmla="*/ 270382618 h 3648"/>
                  <a:gd name="T6" fmla="*/ 436207397 w 1856"/>
                  <a:gd name="T7" fmla="*/ 54480030 h 3648"/>
                  <a:gd name="T8" fmla="*/ 436207397 w 1856"/>
                  <a:gd name="T9" fmla="*/ 36824474 h 3648"/>
                  <a:gd name="T10" fmla="*/ 436207397 w 1856"/>
                  <a:gd name="T11" fmla="*/ 0 h 3648"/>
                  <a:gd name="T12" fmla="*/ 436207397 w 1856"/>
                  <a:gd name="T13" fmla="*/ 46408933 h 3648"/>
                  <a:gd name="T14" fmla="*/ 436207397 w 1856"/>
                  <a:gd name="T15" fmla="*/ 198246685 h 3648"/>
                  <a:gd name="T16" fmla="*/ 436207397 w 1856"/>
                  <a:gd name="T17" fmla="*/ 391953477 h 3648"/>
                  <a:gd name="T18" fmla="*/ 436207397 w 1856"/>
                  <a:gd name="T19" fmla="*/ 430320656 h 3648"/>
                  <a:gd name="T20" fmla="*/ 436207397 w 1856"/>
                  <a:gd name="T21" fmla="*/ 430320656 h 3648"/>
                  <a:gd name="T22" fmla="*/ 436207397 w 1856"/>
                  <a:gd name="T23" fmla="*/ 430320656 h 3648"/>
                  <a:gd name="T24" fmla="*/ 436207397 w 1856"/>
                  <a:gd name="T25" fmla="*/ 430320656 h 3648"/>
                  <a:gd name="T26" fmla="*/ 436207397 w 1856"/>
                  <a:gd name="T27" fmla="*/ 430320656 h 3648"/>
                  <a:gd name="T28" fmla="*/ 436207397 w 1856"/>
                  <a:gd name="T29" fmla="*/ 430320656 h 3648"/>
                  <a:gd name="T30" fmla="*/ 436207397 w 1856"/>
                  <a:gd name="T31" fmla="*/ 430320656 h 3648"/>
                  <a:gd name="T32" fmla="*/ 436207397 w 1856"/>
                  <a:gd name="T33" fmla="*/ 430320656 h 3648"/>
                  <a:gd name="T34" fmla="*/ 436207397 w 1856"/>
                  <a:gd name="T35" fmla="*/ 430320656 h 3648"/>
                  <a:gd name="T36" fmla="*/ 436207397 w 1856"/>
                  <a:gd name="T37" fmla="*/ 430320656 h 3648"/>
                  <a:gd name="T38" fmla="*/ 436207397 w 1856"/>
                  <a:gd name="T39" fmla="*/ 430320656 h 3648"/>
                  <a:gd name="T40" fmla="*/ 436207397 w 1856"/>
                  <a:gd name="T41" fmla="*/ 430320656 h 3648"/>
                  <a:gd name="T42" fmla="*/ 436207397 w 1856"/>
                  <a:gd name="T43" fmla="*/ 430320656 h 3648"/>
                  <a:gd name="T44" fmla="*/ 436207397 w 1856"/>
                  <a:gd name="T45" fmla="*/ 430320656 h 3648"/>
                  <a:gd name="T46" fmla="*/ 436207397 w 1856"/>
                  <a:gd name="T47" fmla="*/ 430320656 h 3648"/>
                  <a:gd name="T48" fmla="*/ 436207397 w 1856"/>
                  <a:gd name="T49" fmla="*/ 430320656 h 3648"/>
                  <a:gd name="T50" fmla="*/ 436207397 w 1856"/>
                  <a:gd name="T51" fmla="*/ 430320656 h 3648"/>
                  <a:gd name="T52" fmla="*/ 436207397 w 1856"/>
                  <a:gd name="T53" fmla="*/ 430320656 h 3648"/>
                  <a:gd name="T54" fmla="*/ 420275433 w 1856"/>
                  <a:gd name="T55" fmla="*/ 430320656 h 3648"/>
                  <a:gd name="T56" fmla="*/ 387513570 w 1856"/>
                  <a:gd name="T57" fmla="*/ 430320656 h 3648"/>
                  <a:gd name="T58" fmla="*/ 363965896 w 1856"/>
                  <a:gd name="T59" fmla="*/ 430320656 h 3648"/>
                  <a:gd name="T60" fmla="*/ 266703458 w 1856"/>
                  <a:gd name="T61" fmla="*/ 430320656 h 3648"/>
                  <a:gd name="T62" fmla="*/ 252881861 w 1856"/>
                  <a:gd name="T63" fmla="*/ 430320656 h 3648"/>
                  <a:gd name="T64" fmla="*/ 220119790 w 1856"/>
                  <a:gd name="T65" fmla="*/ 430320656 h 3648"/>
                  <a:gd name="T66" fmla="*/ 154595803 w 1856"/>
                  <a:gd name="T67" fmla="*/ 430320656 h 3648"/>
                  <a:gd name="T68" fmla="*/ 79857445 w 1856"/>
                  <a:gd name="T69" fmla="*/ 430320656 h 3648"/>
                  <a:gd name="T70" fmla="*/ 14333387 w 1856"/>
                  <a:gd name="T71" fmla="*/ 430320656 h 3648"/>
                  <a:gd name="T72" fmla="*/ 0 w 1856"/>
                  <a:gd name="T73" fmla="*/ 430320656 h 36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56"/>
                  <a:gd name="T112" fmla="*/ 0 h 3648"/>
                  <a:gd name="T113" fmla="*/ 1856 w 1856"/>
                  <a:gd name="T114" fmla="*/ 3648 h 364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56" h="3648">
                    <a:moveTo>
                      <a:pt x="0" y="2070"/>
                    </a:moveTo>
                    <a:lnTo>
                      <a:pt x="1149" y="920"/>
                    </a:lnTo>
                    <a:lnTo>
                      <a:pt x="1167" y="819"/>
                    </a:lnTo>
                    <a:lnTo>
                      <a:pt x="1215" y="698"/>
                    </a:lnTo>
                    <a:lnTo>
                      <a:pt x="1273" y="614"/>
                    </a:lnTo>
                    <a:lnTo>
                      <a:pt x="1315" y="536"/>
                    </a:lnTo>
                    <a:lnTo>
                      <a:pt x="1315" y="345"/>
                    </a:lnTo>
                    <a:lnTo>
                      <a:pt x="1306" y="108"/>
                    </a:lnTo>
                    <a:lnTo>
                      <a:pt x="1399" y="92"/>
                    </a:lnTo>
                    <a:lnTo>
                      <a:pt x="1472" y="73"/>
                    </a:lnTo>
                    <a:lnTo>
                      <a:pt x="1564" y="28"/>
                    </a:lnTo>
                    <a:lnTo>
                      <a:pt x="1628" y="0"/>
                    </a:lnTo>
                    <a:lnTo>
                      <a:pt x="1719" y="46"/>
                    </a:lnTo>
                    <a:lnTo>
                      <a:pt x="1820" y="92"/>
                    </a:lnTo>
                    <a:lnTo>
                      <a:pt x="1856" y="238"/>
                    </a:lnTo>
                    <a:lnTo>
                      <a:pt x="1829" y="393"/>
                    </a:lnTo>
                    <a:lnTo>
                      <a:pt x="1856" y="658"/>
                    </a:lnTo>
                    <a:lnTo>
                      <a:pt x="1810" y="777"/>
                    </a:lnTo>
                    <a:lnTo>
                      <a:pt x="1719" y="869"/>
                    </a:lnTo>
                    <a:lnTo>
                      <a:pt x="1628" y="960"/>
                    </a:lnTo>
                    <a:lnTo>
                      <a:pt x="1536" y="1079"/>
                    </a:lnTo>
                    <a:lnTo>
                      <a:pt x="1490" y="1207"/>
                    </a:lnTo>
                    <a:lnTo>
                      <a:pt x="1490" y="1289"/>
                    </a:lnTo>
                    <a:lnTo>
                      <a:pt x="1518" y="1399"/>
                    </a:lnTo>
                    <a:lnTo>
                      <a:pt x="1454" y="1518"/>
                    </a:lnTo>
                    <a:lnTo>
                      <a:pt x="1390" y="1618"/>
                    </a:lnTo>
                    <a:lnTo>
                      <a:pt x="1335" y="1673"/>
                    </a:lnTo>
                    <a:lnTo>
                      <a:pt x="1335" y="1765"/>
                    </a:lnTo>
                    <a:lnTo>
                      <a:pt x="1399" y="1801"/>
                    </a:lnTo>
                    <a:lnTo>
                      <a:pt x="1472" y="1783"/>
                    </a:lnTo>
                    <a:lnTo>
                      <a:pt x="1527" y="1874"/>
                    </a:lnTo>
                    <a:lnTo>
                      <a:pt x="1445" y="1884"/>
                    </a:lnTo>
                    <a:lnTo>
                      <a:pt x="1353" y="1938"/>
                    </a:lnTo>
                    <a:lnTo>
                      <a:pt x="1308" y="2012"/>
                    </a:lnTo>
                    <a:lnTo>
                      <a:pt x="1207" y="1966"/>
                    </a:lnTo>
                    <a:lnTo>
                      <a:pt x="1116" y="2012"/>
                    </a:lnTo>
                    <a:lnTo>
                      <a:pt x="1097" y="2094"/>
                    </a:lnTo>
                    <a:lnTo>
                      <a:pt x="1180" y="2167"/>
                    </a:lnTo>
                    <a:lnTo>
                      <a:pt x="1262" y="2185"/>
                    </a:lnTo>
                    <a:lnTo>
                      <a:pt x="1234" y="2258"/>
                    </a:lnTo>
                    <a:lnTo>
                      <a:pt x="1216" y="2377"/>
                    </a:lnTo>
                    <a:lnTo>
                      <a:pt x="1289" y="2405"/>
                    </a:lnTo>
                    <a:lnTo>
                      <a:pt x="1326" y="2505"/>
                    </a:lnTo>
                    <a:lnTo>
                      <a:pt x="1244" y="2588"/>
                    </a:lnTo>
                    <a:lnTo>
                      <a:pt x="1262" y="2716"/>
                    </a:lnTo>
                    <a:lnTo>
                      <a:pt x="1189" y="2816"/>
                    </a:lnTo>
                    <a:lnTo>
                      <a:pt x="1216" y="2935"/>
                    </a:lnTo>
                    <a:lnTo>
                      <a:pt x="1180" y="3072"/>
                    </a:lnTo>
                    <a:lnTo>
                      <a:pt x="1106" y="3145"/>
                    </a:lnTo>
                    <a:lnTo>
                      <a:pt x="1086" y="3095"/>
                    </a:lnTo>
                    <a:lnTo>
                      <a:pt x="1077" y="3013"/>
                    </a:lnTo>
                    <a:lnTo>
                      <a:pt x="1031" y="2958"/>
                    </a:lnTo>
                    <a:lnTo>
                      <a:pt x="958" y="2922"/>
                    </a:lnTo>
                    <a:lnTo>
                      <a:pt x="912" y="2794"/>
                    </a:lnTo>
                    <a:lnTo>
                      <a:pt x="876" y="2657"/>
                    </a:lnTo>
                    <a:lnTo>
                      <a:pt x="821" y="2620"/>
                    </a:lnTo>
                    <a:lnTo>
                      <a:pt x="748" y="2675"/>
                    </a:lnTo>
                    <a:lnTo>
                      <a:pt x="757" y="2775"/>
                    </a:lnTo>
                    <a:lnTo>
                      <a:pt x="775" y="2858"/>
                    </a:lnTo>
                    <a:lnTo>
                      <a:pt x="711" y="2913"/>
                    </a:lnTo>
                    <a:lnTo>
                      <a:pt x="574" y="2913"/>
                    </a:lnTo>
                    <a:lnTo>
                      <a:pt x="521" y="2990"/>
                    </a:lnTo>
                    <a:lnTo>
                      <a:pt x="494" y="3072"/>
                    </a:lnTo>
                    <a:lnTo>
                      <a:pt x="494" y="3200"/>
                    </a:lnTo>
                    <a:lnTo>
                      <a:pt x="476" y="3310"/>
                    </a:lnTo>
                    <a:lnTo>
                      <a:pt x="430" y="3420"/>
                    </a:lnTo>
                    <a:lnTo>
                      <a:pt x="366" y="3484"/>
                    </a:lnTo>
                    <a:lnTo>
                      <a:pt x="302" y="3548"/>
                    </a:lnTo>
                    <a:lnTo>
                      <a:pt x="220" y="3557"/>
                    </a:lnTo>
                    <a:lnTo>
                      <a:pt x="156" y="3493"/>
                    </a:lnTo>
                    <a:lnTo>
                      <a:pt x="110" y="3639"/>
                    </a:lnTo>
                    <a:lnTo>
                      <a:pt x="28" y="3648"/>
                    </a:lnTo>
                    <a:lnTo>
                      <a:pt x="34" y="2567"/>
                    </a:lnTo>
                    <a:lnTo>
                      <a:pt x="0" y="207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33" name="Freeform 40">
                <a:extLst>
                  <a:ext uri="{FF2B5EF4-FFF2-40B4-BE49-F238E27FC236}">
                    <a16:creationId xmlns:a16="http://schemas.microsoft.com/office/drawing/2014/main" id="{63334E25-2059-4E12-BAA9-45A5E64FA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871" y="4246682"/>
                <a:ext cx="743805" cy="740170"/>
              </a:xfrm>
              <a:custGeom>
                <a:avLst/>
                <a:gdLst>
                  <a:gd name="T0" fmla="*/ 42414677 w 3024"/>
                  <a:gd name="T1" fmla="*/ 430906987 h 3045"/>
                  <a:gd name="T2" fmla="*/ 12264581 w 3024"/>
                  <a:gd name="T3" fmla="*/ 430906987 h 3045"/>
                  <a:gd name="T4" fmla="*/ 31683364 w 3024"/>
                  <a:gd name="T5" fmla="*/ 430906987 h 3045"/>
                  <a:gd name="T6" fmla="*/ 48547139 w 3024"/>
                  <a:gd name="T7" fmla="*/ 430906987 h 3045"/>
                  <a:gd name="T8" fmla="*/ 97605125 w 3024"/>
                  <a:gd name="T9" fmla="*/ 366331908 h 3045"/>
                  <a:gd name="T10" fmla="*/ 191633172 w 3024"/>
                  <a:gd name="T11" fmla="*/ 284756033 h 3045"/>
                  <a:gd name="T12" fmla="*/ 172725252 w 3024"/>
                  <a:gd name="T13" fmla="*/ 172272418 h 3045"/>
                  <a:gd name="T14" fmla="*/ 243757479 w 3024"/>
                  <a:gd name="T15" fmla="*/ 86642853 h 3045"/>
                  <a:gd name="T16" fmla="*/ 374067755 w 3024"/>
                  <a:gd name="T17" fmla="*/ 23307447 h 3045"/>
                  <a:gd name="T18" fmla="*/ 398085920 w 3024"/>
                  <a:gd name="T19" fmla="*/ 100323418 h 3045"/>
                  <a:gd name="T20" fmla="*/ 436029835 w 3024"/>
                  <a:gd name="T21" fmla="*/ 168725448 h 3045"/>
                  <a:gd name="T22" fmla="*/ 436029835 w 3024"/>
                  <a:gd name="T23" fmla="*/ 101843401 h 3045"/>
                  <a:gd name="T24" fmla="*/ 436029835 w 3024"/>
                  <a:gd name="T25" fmla="*/ 49148216 h 3045"/>
                  <a:gd name="T26" fmla="*/ 436029835 w 3024"/>
                  <a:gd name="T27" fmla="*/ 48641546 h 3045"/>
                  <a:gd name="T28" fmla="*/ 436029835 w 3024"/>
                  <a:gd name="T29" fmla="*/ 145924677 h 3045"/>
                  <a:gd name="T30" fmla="*/ 436029835 w 3024"/>
                  <a:gd name="T31" fmla="*/ 211287025 h 3045"/>
                  <a:gd name="T32" fmla="*/ 436029835 w 3024"/>
                  <a:gd name="T33" fmla="*/ 266515416 h 3045"/>
                  <a:gd name="T34" fmla="*/ 436029835 w 3024"/>
                  <a:gd name="T35" fmla="*/ 380519168 h 3045"/>
                  <a:gd name="T36" fmla="*/ 436029835 w 3024"/>
                  <a:gd name="T37" fmla="*/ 417507097 h 3045"/>
                  <a:gd name="T38" fmla="*/ 436029835 w 3024"/>
                  <a:gd name="T39" fmla="*/ 430906987 h 3045"/>
                  <a:gd name="T40" fmla="*/ 436029835 w 3024"/>
                  <a:gd name="T41" fmla="*/ 430906987 h 3045"/>
                  <a:gd name="T42" fmla="*/ 436029835 w 3024"/>
                  <a:gd name="T43" fmla="*/ 430906987 h 3045"/>
                  <a:gd name="T44" fmla="*/ 436029835 w 3024"/>
                  <a:gd name="T45" fmla="*/ 430906987 h 3045"/>
                  <a:gd name="T46" fmla="*/ 436029835 w 3024"/>
                  <a:gd name="T47" fmla="*/ 430906987 h 3045"/>
                  <a:gd name="T48" fmla="*/ 436029835 w 3024"/>
                  <a:gd name="T49" fmla="*/ 430906987 h 3045"/>
                  <a:gd name="T50" fmla="*/ 436029835 w 3024"/>
                  <a:gd name="T51" fmla="*/ 430906987 h 3045"/>
                  <a:gd name="T52" fmla="*/ 436029835 w 3024"/>
                  <a:gd name="T53" fmla="*/ 430906987 h 3045"/>
                  <a:gd name="T54" fmla="*/ 436029835 w 3024"/>
                  <a:gd name="T55" fmla="*/ 430906987 h 3045"/>
                  <a:gd name="T56" fmla="*/ 436029835 w 3024"/>
                  <a:gd name="T57" fmla="*/ 430906987 h 3045"/>
                  <a:gd name="T58" fmla="*/ 436029835 w 3024"/>
                  <a:gd name="T59" fmla="*/ 430906987 h 3045"/>
                  <a:gd name="T60" fmla="*/ 436029835 w 3024"/>
                  <a:gd name="T61" fmla="*/ 430906987 h 3045"/>
                  <a:gd name="T62" fmla="*/ 436029835 w 3024"/>
                  <a:gd name="T63" fmla="*/ 430906987 h 3045"/>
                  <a:gd name="T64" fmla="*/ 436029835 w 3024"/>
                  <a:gd name="T65" fmla="*/ 430906987 h 3045"/>
                  <a:gd name="T66" fmla="*/ 436029835 w 3024"/>
                  <a:gd name="T67" fmla="*/ 430906987 h 3045"/>
                  <a:gd name="T68" fmla="*/ 436029835 w 3024"/>
                  <a:gd name="T69" fmla="*/ 430906987 h 3045"/>
                  <a:gd name="T70" fmla="*/ 436029835 w 3024"/>
                  <a:gd name="T71" fmla="*/ 430906987 h 3045"/>
                  <a:gd name="T72" fmla="*/ 436029835 w 3024"/>
                  <a:gd name="T73" fmla="*/ 430906987 h 3045"/>
                  <a:gd name="T74" fmla="*/ 436029835 w 3024"/>
                  <a:gd name="T75" fmla="*/ 430906987 h 3045"/>
                  <a:gd name="T76" fmla="*/ 354138037 w 3024"/>
                  <a:gd name="T77" fmla="*/ 430906987 h 3045"/>
                  <a:gd name="T78" fmla="*/ 274418745 w 3024"/>
                  <a:gd name="T79" fmla="*/ 430906987 h 3045"/>
                  <a:gd name="T80" fmla="*/ 199809440 w 3024"/>
                  <a:gd name="T81" fmla="*/ 430906987 h 3045"/>
                  <a:gd name="T82" fmla="*/ 129799376 w 3024"/>
                  <a:gd name="T83" fmla="*/ 430906987 h 3045"/>
                  <a:gd name="T84" fmla="*/ 24017963 w 3024"/>
                  <a:gd name="T85" fmla="*/ 430906987 h 304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24"/>
                  <a:gd name="T130" fmla="*/ 0 h 3045"/>
                  <a:gd name="T131" fmla="*/ 3024 w 3024"/>
                  <a:gd name="T132" fmla="*/ 3045 h 304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24" h="3045">
                    <a:moveTo>
                      <a:pt x="47" y="1680"/>
                    </a:moveTo>
                    <a:lnTo>
                      <a:pt x="83" y="1618"/>
                    </a:lnTo>
                    <a:lnTo>
                      <a:pt x="24" y="1533"/>
                    </a:lnTo>
                    <a:lnTo>
                      <a:pt x="24" y="1393"/>
                    </a:lnTo>
                    <a:lnTo>
                      <a:pt x="0" y="1246"/>
                    </a:lnTo>
                    <a:lnTo>
                      <a:pt x="62" y="1147"/>
                    </a:lnTo>
                    <a:lnTo>
                      <a:pt x="71" y="1035"/>
                    </a:lnTo>
                    <a:lnTo>
                      <a:pt x="95" y="934"/>
                    </a:lnTo>
                    <a:lnTo>
                      <a:pt x="146" y="850"/>
                    </a:lnTo>
                    <a:lnTo>
                      <a:pt x="191" y="723"/>
                    </a:lnTo>
                    <a:lnTo>
                      <a:pt x="273" y="625"/>
                    </a:lnTo>
                    <a:lnTo>
                      <a:pt x="375" y="562"/>
                    </a:lnTo>
                    <a:lnTo>
                      <a:pt x="375" y="433"/>
                    </a:lnTo>
                    <a:lnTo>
                      <a:pt x="338" y="340"/>
                    </a:lnTo>
                    <a:lnTo>
                      <a:pt x="446" y="222"/>
                    </a:lnTo>
                    <a:lnTo>
                      <a:pt x="477" y="171"/>
                    </a:lnTo>
                    <a:lnTo>
                      <a:pt x="621" y="22"/>
                    </a:lnTo>
                    <a:lnTo>
                      <a:pt x="732" y="46"/>
                    </a:lnTo>
                    <a:lnTo>
                      <a:pt x="779" y="132"/>
                    </a:lnTo>
                    <a:lnTo>
                      <a:pt x="779" y="198"/>
                    </a:lnTo>
                    <a:lnTo>
                      <a:pt x="837" y="282"/>
                    </a:lnTo>
                    <a:lnTo>
                      <a:pt x="933" y="333"/>
                    </a:lnTo>
                    <a:lnTo>
                      <a:pt x="1056" y="298"/>
                    </a:lnTo>
                    <a:lnTo>
                      <a:pt x="1188" y="201"/>
                    </a:lnTo>
                    <a:lnTo>
                      <a:pt x="1283" y="142"/>
                    </a:lnTo>
                    <a:lnTo>
                      <a:pt x="1422" y="97"/>
                    </a:lnTo>
                    <a:lnTo>
                      <a:pt x="1643" y="0"/>
                    </a:lnTo>
                    <a:lnTo>
                      <a:pt x="1874" y="96"/>
                    </a:lnTo>
                    <a:lnTo>
                      <a:pt x="1968" y="177"/>
                    </a:lnTo>
                    <a:lnTo>
                      <a:pt x="1980" y="288"/>
                    </a:lnTo>
                    <a:lnTo>
                      <a:pt x="2093" y="393"/>
                    </a:lnTo>
                    <a:lnTo>
                      <a:pt x="2184" y="417"/>
                    </a:lnTo>
                    <a:lnTo>
                      <a:pt x="2265" y="490"/>
                    </a:lnTo>
                    <a:lnTo>
                      <a:pt x="2352" y="526"/>
                    </a:lnTo>
                    <a:lnTo>
                      <a:pt x="2402" y="632"/>
                    </a:lnTo>
                    <a:lnTo>
                      <a:pt x="2466" y="751"/>
                    </a:lnTo>
                    <a:lnTo>
                      <a:pt x="2558" y="741"/>
                    </a:lnTo>
                    <a:lnTo>
                      <a:pt x="2658" y="824"/>
                    </a:lnTo>
                    <a:lnTo>
                      <a:pt x="2768" y="897"/>
                    </a:lnTo>
                    <a:lnTo>
                      <a:pt x="2850" y="1025"/>
                    </a:lnTo>
                    <a:lnTo>
                      <a:pt x="2914" y="1144"/>
                    </a:lnTo>
                    <a:lnTo>
                      <a:pt x="2969" y="1208"/>
                    </a:lnTo>
                    <a:lnTo>
                      <a:pt x="3015" y="1336"/>
                    </a:lnTo>
                    <a:lnTo>
                      <a:pt x="2978" y="1445"/>
                    </a:lnTo>
                    <a:lnTo>
                      <a:pt x="3024" y="1546"/>
                    </a:lnTo>
                    <a:lnTo>
                      <a:pt x="2091" y="1546"/>
                    </a:lnTo>
                    <a:lnTo>
                      <a:pt x="2018" y="1619"/>
                    </a:lnTo>
                    <a:lnTo>
                      <a:pt x="2009" y="1683"/>
                    </a:lnTo>
                    <a:lnTo>
                      <a:pt x="1927" y="1747"/>
                    </a:lnTo>
                    <a:lnTo>
                      <a:pt x="1918" y="1829"/>
                    </a:lnTo>
                    <a:lnTo>
                      <a:pt x="1863" y="1903"/>
                    </a:lnTo>
                    <a:lnTo>
                      <a:pt x="1826" y="1994"/>
                    </a:lnTo>
                    <a:lnTo>
                      <a:pt x="1771" y="2095"/>
                    </a:lnTo>
                    <a:lnTo>
                      <a:pt x="1726" y="2204"/>
                    </a:lnTo>
                    <a:lnTo>
                      <a:pt x="1653" y="2323"/>
                    </a:lnTo>
                    <a:lnTo>
                      <a:pt x="1707" y="2405"/>
                    </a:lnTo>
                    <a:lnTo>
                      <a:pt x="1781" y="2479"/>
                    </a:lnTo>
                    <a:lnTo>
                      <a:pt x="1817" y="2543"/>
                    </a:lnTo>
                    <a:lnTo>
                      <a:pt x="1762" y="2616"/>
                    </a:lnTo>
                    <a:lnTo>
                      <a:pt x="1835" y="2707"/>
                    </a:lnTo>
                    <a:lnTo>
                      <a:pt x="1762" y="2762"/>
                    </a:lnTo>
                    <a:lnTo>
                      <a:pt x="1717" y="2817"/>
                    </a:lnTo>
                    <a:lnTo>
                      <a:pt x="1835" y="2954"/>
                    </a:lnTo>
                    <a:lnTo>
                      <a:pt x="1799" y="3045"/>
                    </a:lnTo>
                    <a:lnTo>
                      <a:pt x="1689" y="3000"/>
                    </a:lnTo>
                    <a:lnTo>
                      <a:pt x="1634" y="2917"/>
                    </a:lnTo>
                    <a:lnTo>
                      <a:pt x="1552" y="2844"/>
                    </a:lnTo>
                    <a:lnTo>
                      <a:pt x="1451" y="2799"/>
                    </a:lnTo>
                    <a:lnTo>
                      <a:pt x="1406" y="2680"/>
                    </a:lnTo>
                    <a:lnTo>
                      <a:pt x="1342" y="2597"/>
                    </a:lnTo>
                    <a:lnTo>
                      <a:pt x="1241" y="2543"/>
                    </a:lnTo>
                    <a:lnTo>
                      <a:pt x="1159" y="2533"/>
                    </a:lnTo>
                    <a:lnTo>
                      <a:pt x="1049" y="2415"/>
                    </a:lnTo>
                    <a:lnTo>
                      <a:pt x="1077" y="2378"/>
                    </a:lnTo>
                    <a:lnTo>
                      <a:pt x="1013" y="2296"/>
                    </a:lnTo>
                    <a:lnTo>
                      <a:pt x="894" y="2259"/>
                    </a:lnTo>
                    <a:lnTo>
                      <a:pt x="811" y="2204"/>
                    </a:lnTo>
                    <a:lnTo>
                      <a:pt x="693" y="2168"/>
                    </a:lnTo>
                    <a:lnTo>
                      <a:pt x="610" y="2067"/>
                    </a:lnTo>
                    <a:lnTo>
                      <a:pt x="537" y="2049"/>
                    </a:lnTo>
                    <a:lnTo>
                      <a:pt x="464" y="1967"/>
                    </a:lnTo>
                    <a:lnTo>
                      <a:pt x="391" y="1948"/>
                    </a:lnTo>
                    <a:lnTo>
                      <a:pt x="299" y="1866"/>
                    </a:lnTo>
                    <a:lnTo>
                      <a:pt x="254" y="1793"/>
                    </a:lnTo>
                    <a:lnTo>
                      <a:pt x="135" y="1711"/>
                    </a:lnTo>
                    <a:lnTo>
                      <a:pt x="47" y="168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34" name="Freeform 49">
                <a:extLst>
                  <a:ext uri="{FF2B5EF4-FFF2-40B4-BE49-F238E27FC236}">
                    <a16:creationId xmlns:a16="http://schemas.microsoft.com/office/drawing/2014/main" id="{8171ED40-ADC8-43E2-A69F-A2F0669DA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9631" y="3489551"/>
                <a:ext cx="296795" cy="346463"/>
              </a:xfrm>
              <a:custGeom>
                <a:avLst/>
                <a:gdLst>
                  <a:gd name="T0" fmla="*/ 253661769 w 1204"/>
                  <a:gd name="T1" fmla="*/ 185382694 h 1425"/>
                  <a:gd name="T2" fmla="*/ 216616091 w 1204"/>
                  <a:gd name="T3" fmla="*/ 236033403 h 1425"/>
                  <a:gd name="T4" fmla="*/ 202723825 w 1204"/>
                  <a:gd name="T5" fmla="*/ 290736680 h 1425"/>
                  <a:gd name="T6" fmla="*/ 154358181 w 1204"/>
                  <a:gd name="T7" fmla="*/ 301373086 h 1425"/>
                  <a:gd name="T8" fmla="*/ 119370437 w 1204"/>
                  <a:gd name="T9" fmla="*/ 331763727 h 1425"/>
                  <a:gd name="T10" fmla="*/ 80266122 w 1204"/>
                  <a:gd name="T11" fmla="*/ 333283331 h 1425"/>
                  <a:gd name="T12" fmla="*/ 37560500 w 1204"/>
                  <a:gd name="T13" fmla="*/ 389506007 h 1425"/>
                  <a:gd name="T14" fmla="*/ 0 w 1204"/>
                  <a:gd name="T15" fmla="*/ 404194827 h 1425"/>
                  <a:gd name="T16" fmla="*/ 29328113 w 1204"/>
                  <a:gd name="T17" fmla="*/ 431003485 h 1425"/>
                  <a:gd name="T18" fmla="*/ 514483 w 1204"/>
                  <a:gd name="T19" fmla="*/ 431003485 h 1425"/>
                  <a:gd name="T20" fmla="*/ 4630672 w 1204"/>
                  <a:gd name="T21" fmla="*/ 431003485 h 1425"/>
                  <a:gd name="T22" fmla="*/ 39103938 w 1204"/>
                  <a:gd name="T23" fmla="*/ 431003485 h 1425"/>
                  <a:gd name="T24" fmla="*/ 69975827 w 1204"/>
                  <a:gd name="T25" fmla="*/ 431003485 h 1425"/>
                  <a:gd name="T26" fmla="*/ 136349630 w 1204"/>
                  <a:gd name="T27" fmla="*/ 431003485 h 1425"/>
                  <a:gd name="T28" fmla="*/ 186773573 w 1204"/>
                  <a:gd name="T29" fmla="*/ 431003485 h 1425"/>
                  <a:gd name="T30" fmla="*/ 219188495 w 1204"/>
                  <a:gd name="T31" fmla="*/ 431003485 h 1425"/>
                  <a:gd name="T32" fmla="*/ 245943878 w 1204"/>
                  <a:gd name="T33" fmla="*/ 431003485 h 1425"/>
                  <a:gd name="T34" fmla="*/ 287620988 w 1204"/>
                  <a:gd name="T35" fmla="*/ 431003485 h 1425"/>
                  <a:gd name="T36" fmla="*/ 330326623 w 1204"/>
                  <a:gd name="T37" fmla="*/ 431003485 h 1425"/>
                  <a:gd name="T38" fmla="*/ 338044514 w 1204"/>
                  <a:gd name="T39" fmla="*/ 431003485 h 1425"/>
                  <a:gd name="T40" fmla="*/ 352451355 w 1204"/>
                  <a:gd name="T41" fmla="*/ 431003485 h 1425"/>
                  <a:gd name="T42" fmla="*/ 404418709 w 1204"/>
                  <a:gd name="T43" fmla="*/ 417870646 h 1425"/>
                  <a:gd name="T44" fmla="*/ 418310662 w 1204"/>
                  <a:gd name="T45" fmla="*/ 361647765 h 1425"/>
                  <a:gd name="T46" fmla="*/ 436987670 w 1204"/>
                  <a:gd name="T47" fmla="*/ 313529507 h 1425"/>
                  <a:gd name="T48" fmla="*/ 436987670 w 1204"/>
                  <a:gd name="T49" fmla="*/ 261865643 h 1425"/>
                  <a:gd name="T50" fmla="*/ 436987670 w 1204"/>
                  <a:gd name="T51" fmla="*/ 204123312 h 1425"/>
                  <a:gd name="T52" fmla="*/ 436987670 w 1204"/>
                  <a:gd name="T53" fmla="*/ 176265481 h 1425"/>
                  <a:gd name="T54" fmla="*/ 436987670 w 1204"/>
                  <a:gd name="T55" fmla="*/ 177785085 h 1425"/>
                  <a:gd name="T56" fmla="*/ 436987670 w 1204"/>
                  <a:gd name="T57" fmla="*/ 135238126 h 1425"/>
                  <a:gd name="T58" fmla="*/ 436987670 w 1204"/>
                  <a:gd name="T59" fmla="*/ 69898418 h 1425"/>
                  <a:gd name="T60" fmla="*/ 436987670 w 1204"/>
                  <a:gd name="T61" fmla="*/ 0 h 1425"/>
                  <a:gd name="T62" fmla="*/ 401331469 w 1204"/>
                  <a:gd name="T63" fmla="*/ 71924317 h 1425"/>
                  <a:gd name="T64" fmla="*/ 324666614 w 1204"/>
                  <a:gd name="T65" fmla="*/ 104847511 h 1425"/>
                  <a:gd name="T66" fmla="*/ 333928333 w 1204"/>
                  <a:gd name="T67" fmla="*/ 139796836 h 1425"/>
                  <a:gd name="T68" fmla="*/ 292251640 w 1204"/>
                  <a:gd name="T69" fmla="*/ 161576661 h 1425"/>
                  <a:gd name="T70" fmla="*/ 253661769 w 1204"/>
                  <a:gd name="T71" fmla="*/ 185382694 h 14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04"/>
                  <a:gd name="T109" fmla="*/ 0 h 1425"/>
                  <a:gd name="T110" fmla="*/ 1204 w 1204"/>
                  <a:gd name="T111" fmla="*/ 1425 h 14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04" h="1425">
                    <a:moveTo>
                      <a:pt x="493" y="366"/>
                    </a:moveTo>
                    <a:lnTo>
                      <a:pt x="421" y="466"/>
                    </a:lnTo>
                    <a:lnTo>
                      <a:pt x="394" y="574"/>
                    </a:lnTo>
                    <a:lnTo>
                      <a:pt x="300" y="595"/>
                    </a:lnTo>
                    <a:lnTo>
                      <a:pt x="232" y="655"/>
                    </a:lnTo>
                    <a:lnTo>
                      <a:pt x="156" y="658"/>
                    </a:lnTo>
                    <a:lnTo>
                      <a:pt x="73" y="769"/>
                    </a:lnTo>
                    <a:lnTo>
                      <a:pt x="0" y="798"/>
                    </a:lnTo>
                    <a:lnTo>
                      <a:pt x="57" y="904"/>
                    </a:lnTo>
                    <a:lnTo>
                      <a:pt x="1" y="1002"/>
                    </a:lnTo>
                    <a:lnTo>
                      <a:pt x="9" y="1098"/>
                    </a:lnTo>
                    <a:lnTo>
                      <a:pt x="76" y="1170"/>
                    </a:lnTo>
                    <a:lnTo>
                      <a:pt x="136" y="1152"/>
                    </a:lnTo>
                    <a:lnTo>
                      <a:pt x="265" y="1261"/>
                    </a:lnTo>
                    <a:lnTo>
                      <a:pt x="363" y="1425"/>
                    </a:lnTo>
                    <a:lnTo>
                      <a:pt x="426" y="1312"/>
                    </a:lnTo>
                    <a:lnTo>
                      <a:pt x="478" y="1252"/>
                    </a:lnTo>
                    <a:lnTo>
                      <a:pt x="559" y="1180"/>
                    </a:lnTo>
                    <a:lnTo>
                      <a:pt x="642" y="1099"/>
                    </a:lnTo>
                    <a:lnTo>
                      <a:pt x="657" y="1000"/>
                    </a:lnTo>
                    <a:lnTo>
                      <a:pt x="685" y="906"/>
                    </a:lnTo>
                    <a:lnTo>
                      <a:pt x="786" y="825"/>
                    </a:lnTo>
                    <a:lnTo>
                      <a:pt x="813" y="714"/>
                    </a:lnTo>
                    <a:lnTo>
                      <a:pt x="910" y="619"/>
                    </a:lnTo>
                    <a:lnTo>
                      <a:pt x="984" y="517"/>
                    </a:lnTo>
                    <a:lnTo>
                      <a:pt x="1032" y="403"/>
                    </a:lnTo>
                    <a:lnTo>
                      <a:pt x="1107" y="348"/>
                    </a:lnTo>
                    <a:lnTo>
                      <a:pt x="1204" y="351"/>
                    </a:lnTo>
                    <a:lnTo>
                      <a:pt x="1147" y="267"/>
                    </a:lnTo>
                    <a:lnTo>
                      <a:pt x="1062" y="138"/>
                    </a:lnTo>
                    <a:lnTo>
                      <a:pt x="955" y="0"/>
                    </a:lnTo>
                    <a:lnTo>
                      <a:pt x="780" y="142"/>
                    </a:lnTo>
                    <a:lnTo>
                      <a:pt x="631" y="207"/>
                    </a:lnTo>
                    <a:lnTo>
                      <a:pt x="649" y="276"/>
                    </a:lnTo>
                    <a:lnTo>
                      <a:pt x="568" y="319"/>
                    </a:lnTo>
                    <a:lnTo>
                      <a:pt x="493" y="3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35" name="Freeform 50">
                <a:extLst>
                  <a:ext uri="{FF2B5EF4-FFF2-40B4-BE49-F238E27FC236}">
                    <a16:creationId xmlns:a16="http://schemas.microsoft.com/office/drawing/2014/main" id="{74534854-3A66-46F9-9987-0217A33CC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456" y="4039531"/>
                <a:ext cx="202306" cy="184134"/>
              </a:xfrm>
              <a:custGeom>
                <a:avLst/>
                <a:gdLst>
                  <a:gd name="T0" fmla="*/ 102635817 w 820"/>
                  <a:gd name="T1" fmla="*/ 40048860 h 754"/>
                  <a:gd name="T2" fmla="*/ 76332135 w 820"/>
                  <a:gd name="T3" fmla="*/ 84718699 h 754"/>
                  <a:gd name="T4" fmla="*/ 55701799 w 820"/>
                  <a:gd name="T5" fmla="*/ 134523127 h 754"/>
                  <a:gd name="T6" fmla="*/ 46418061 w 820"/>
                  <a:gd name="T7" fmla="*/ 201784407 h 754"/>
                  <a:gd name="T8" fmla="*/ 26303662 w 820"/>
                  <a:gd name="T9" fmla="*/ 246454181 h 754"/>
                  <a:gd name="T10" fmla="*/ 0 w 820"/>
                  <a:gd name="T11" fmla="*/ 292664489 h 754"/>
                  <a:gd name="T12" fmla="*/ 65501180 w 820"/>
                  <a:gd name="T13" fmla="*/ 344009321 h 754"/>
                  <a:gd name="T14" fmla="*/ 119655774 w 820"/>
                  <a:gd name="T15" fmla="*/ 362493443 h 754"/>
                  <a:gd name="T16" fmla="*/ 175357547 w 820"/>
                  <a:gd name="T17" fmla="*/ 363520431 h 754"/>
                  <a:gd name="T18" fmla="*/ 266131016 w 820"/>
                  <a:gd name="T19" fmla="*/ 387138872 h 754"/>
                  <a:gd name="T20" fmla="*/ 315643866 w 820"/>
                  <a:gd name="T21" fmla="*/ 366600981 h 754"/>
                  <a:gd name="T22" fmla="*/ 357936008 w 820"/>
                  <a:gd name="T23" fmla="*/ 320390673 h 754"/>
                  <a:gd name="T24" fmla="*/ 405385709 w 820"/>
                  <a:gd name="T25" fmla="*/ 292664489 h 754"/>
                  <a:gd name="T26" fmla="*/ 419827122 w 820"/>
                  <a:gd name="T27" fmla="*/ 240292876 h 754"/>
                  <a:gd name="T28" fmla="*/ 422921532 w 820"/>
                  <a:gd name="T29" fmla="*/ 194596217 h 754"/>
                  <a:gd name="T30" fmla="*/ 402291091 w 820"/>
                  <a:gd name="T31" fmla="*/ 141711110 h 754"/>
                  <a:gd name="T32" fmla="*/ 378050714 w 820"/>
                  <a:gd name="T33" fmla="*/ 67775057 h 754"/>
                  <a:gd name="T34" fmla="*/ 339368716 w 820"/>
                  <a:gd name="T35" fmla="*/ 44669787 h 754"/>
                  <a:gd name="T36" fmla="*/ 284698309 w 820"/>
                  <a:gd name="T37" fmla="*/ 0 h 754"/>
                  <a:gd name="T38" fmla="*/ 262004928 w 820"/>
                  <a:gd name="T39" fmla="*/ 48264089 h 754"/>
                  <a:gd name="T40" fmla="*/ 243437845 w 820"/>
                  <a:gd name="T41" fmla="*/ 62127194 h 754"/>
                  <a:gd name="T42" fmla="*/ 198566766 w 820"/>
                  <a:gd name="T43" fmla="*/ 75989976 h 754"/>
                  <a:gd name="T44" fmla="*/ 144412198 w 820"/>
                  <a:gd name="T45" fmla="*/ 75989976 h 754"/>
                  <a:gd name="T46" fmla="*/ 102635817 w 820"/>
                  <a:gd name="T47" fmla="*/ 40048860 h 7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0"/>
                  <a:gd name="T73" fmla="*/ 0 h 754"/>
                  <a:gd name="T74" fmla="*/ 820 w 820"/>
                  <a:gd name="T75" fmla="*/ 754 h 75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0" h="754">
                    <a:moveTo>
                      <a:pt x="199" y="78"/>
                    </a:moveTo>
                    <a:lnTo>
                      <a:pt x="148" y="165"/>
                    </a:lnTo>
                    <a:lnTo>
                      <a:pt x="108" y="262"/>
                    </a:lnTo>
                    <a:lnTo>
                      <a:pt x="90" y="393"/>
                    </a:lnTo>
                    <a:lnTo>
                      <a:pt x="51" y="480"/>
                    </a:lnTo>
                    <a:lnTo>
                      <a:pt x="0" y="570"/>
                    </a:lnTo>
                    <a:lnTo>
                      <a:pt x="127" y="670"/>
                    </a:lnTo>
                    <a:lnTo>
                      <a:pt x="232" y="706"/>
                    </a:lnTo>
                    <a:lnTo>
                      <a:pt x="340" y="708"/>
                    </a:lnTo>
                    <a:lnTo>
                      <a:pt x="516" y="754"/>
                    </a:lnTo>
                    <a:lnTo>
                      <a:pt x="612" y="714"/>
                    </a:lnTo>
                    <a:lnTo>
                      <a:pt x="694" y="624"/>
                    </a:lnTo>
                    <a:lnTo>
                      <a:pt x="786" y="570"/>
                    </a:lnTo>
                    <a:lnTo>
                      <a:pt x="814" y="468"/>
                    </a:lnTo>
                    <a:lnTo>
                      <a:pt x="820" y="379"/>
                    </a:lnTo>
                    <a:lnTo>
                      <a:pt x="780" y="276"/>
                    </a:lnTo>
                    <a:lnTo>
                      <a:pt x="733" y="132"/>
                    </a:lnTo>
                    <a:lnTo>
                      <a:pt x="658" y="87"/>
                    </a:lnTo>
                    <a:lnTo>
                      <a:pt x="552" y="0"/>
                    </a:lnTo>
                    <a:lnTo>
                      <a:pt x="508" y="94"/>
                    </a:lnTo>
                    <a:lnTo>
                      <a:pt x="472" y="121"/>
                    </a:lnTo>
                    <a:lnTo>
                      <a:pt x="385" y="148"/>
                    </a:lnTo>
                    <a:lnTo>
                      <a:pt x="280" y="148"/>
                    </a:lnTo>
                    <a:lnTo>
                      <a:pt x="199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36" name="Freeform 51">
                <a:extLst>
                  <a:ext uri="{FF2B5EF4-FFF2-40B4-BE49-F238E27FC236}">
                    <a16:creationId xmlns:a16="http://schemas.microsoft.com/office/drawing/2014/main" id="{5EE0A354-1E43-4106-995A-873C0341F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124" y="4014092"/>
                <a:ext cx="87221" cy="61781"/>
              </a:xfrm>
              <a:custGeom>
                <a:avLst/>
                <a:gdLst>
                  <a:gd name="T0" fmla="*/ 0 w 354"/>
                  <a:gd name="T1" fmla="*/ 91349614 h 257"/>
                  <a:gd name="T2" fmla="*/ 42268922 w 354"/>
                  <a:gd name="T3" fmla="*/ 125544760 h 257"/>
                  <a:gd name="T4" fmla="*/ 94331585 w 354"/>
                  <a:gd name="T5" fmla="*/ 125544760 h 257"/>
                  <a:gd name="T6" fmla="*/ 141239525 w 354"/>
                  <a:gd name="T7" fmla="*/ 111866752 h 257"/>
                  <a:gd name="T8" fmla="*/ 160312161 w 354"/>
                  <a:gd name="T9" fmla="*/ 98677277 h 257"/>
                  <a:gd name="T10" fmla="*/ 182477518 w 354"/>
                  <a:gd name="T11" fmla="*/ 52758217 h 257"/>
                  <a:gd name="T12" fmla="*/ 136085023 w 354"/>
                  <a:gd name="T13" fmla="*/ 9281392 h 257"/>
                  <a:gd name="T14" fmla="*/ 94331585 w 354"/>
                  <a:gd name="T15" fmla="*/ 0 h 257"/>
                  <a:gd name="T16" fmla="*/ 52578160 w 354"/>
                  <a:gd name="T17" fmla="*/ 17586074 h 257"/>
                  <a:gd name="T18" fmla="*/ 25773609 w 354"/>
                  <a:gd name="T19" fmla="*/ 53246724 h 257"/>
                  <a:gd name="T20" fmla="*/ 0 w 354"/>
                  <a:gd name="T21" fmla="*/ 91349614 h 2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4"/>
                  <a:gd name="T34" fmla="*/ 0 h 257"/>
                  <a:gd name="T35" fmla="*/ 354 w 354"/>
                  <a:gd name="T36" fmla="*/ 257 h 2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4" h="257">
                    <a:moveTo>
                      <a:pt x="0" y="187"/>
                    </a:moveTo>
                    <a:lnTo>
                      <a:pt x="82" y="257"/>
                    </a:lnTo>
                    <a:lnTo>
                      <a:pt x="183" y="257"/>
                    </a:lnTo>
                    <a:lnTo>
                      <a:pt x="274" y="229"/>
                    </a:lnTo>
                    <a:lnTo>
                      <a:pt x="311" y="202"/>
                    </a:lnTo>
                    <a:lnTo>
                      <a:pt x="354" y="108"/>
                    </a:lnTo>
                    <a:lnTo>
                      <a:pt x="264" y="19"/>
                    </a:lnTo>
                    <a:lnTo>
                      <a:pt x="183" y="0"/>
                    </a:lnTo>
                    <a:lnTo>
                      <a:pt x="102" y="36"/>
                    </a:lnTo>
                    <a:lnTo>
                      <a:pt x="50" y="109"/>
                    </a:lnTo>
                    <a:lnTo>
                      <a:pt x="0" y="18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37" name="Freeform 54">
                <a:extLst>
                  <a:ext uri="{FF2B5EF4-FFF2-40B4-BE49-F238E27FC236}">
                    <a16:creationId xmlns:a16="http://schemas.microsoft.com/office/drawing/2014/main" id="{FF9EAB8E-F3D5-4A1D-A8C0-38F908F92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896" y="1724530"/>
                <a:ext cx="61782" cy="140523"/>
              </a:xfrm>
              <a:custGeom>
                <a:avLst/>
                <a:gdLst>
                  <a:gd name="T0" fmla="*/ 3109370 w 250"/>
                  <a:gd name="T1" fmla="*/ 0 h 578"/>
                  <a:gd name="T2" fmla="*/ 5182498 w 250"/>
                  <a:gd name="T3" fmla="*/ 57857982 h 578"/>
                  <a:gd name="T4" fmla="*/ 0 w 250"/>
                  <a:gd name="T5" fmla="*/ 106580620 h 578"/>
                  <a:gd name="T6" fmla="*/ 3109370 w 250"/>
                  <a:gd name="T7" fmla="*/ 136017025 h 578"/>
                  <a:gd name="T8" fmla="*/ 21765907 w 250"/>
                  <a:gd name="T9" fmla="*/ 145152394 h 578"/>
                  <a:gd name="T10" fmla="*/ 27984654 w 250"/>
                  <a:gd name="T11" fmla="*/ 162408434 h 578"/>
                  <a:gd name="T12" fmla="*/ 25911839 w 250"/>
                  <a:gd name="T13" fmla="*/ 181694385 h 578"/>
                  <a:gd name="T14" fmla="*/ 43531814 w 250"/>
                  <a:gd name="T15" fmla="*/ 200980234 h 578"/>
                  <a:gd name="T16" fmla="*/ 67370536 w 250"/>
                  <a:gd name="T17" fmla="*/ 222296661 h 578"/>
                  <a:gd name="T18" fmla="*/ 78771764 w 250"/>
                  <a:gd name="T19" fmla="*/ 231431928 h 578"/>
                  <a:gd name="T20" fmla="*/ 78771764 w 250"/>
                  <a:gd name="T21" fmla="*/ 254777906 h 578"/>
                  <a:gd name="T22" fmla="*/ 87063314 w 250"/>
                  <a:gd name="T23" fmla="*/ 266958604 h 578"/>
                  <a:gd name="T24" fmla="*/ 97428000 w 250"/>
                  <a:gd name="T25" fmla="*/ 280154515 h 578"/>
                  <a:gd name="T26" fmla="*/ 105719864 w 250"/>
                  <a:gd name="T27" fmla="*/ 290304994 h 578"/>
                  <a:gd name="T28" fmla="*/ 120230429 w 250"/>
                  <a:gd name="T29" fmla="*/ 293350014 h 578"/>
                  <a:gd name="T30" fmla="*/ 129558573 w 250"/>
                  <a:gd name="T31" fmla="*/ 267973816 h 578"/>
                  <a:gd name="T32" fmla="*/ 126449157 w 250"/>
                  <a:gd name="T33" fmla="*/ 234476948 h 578"/>
                  <a:gd name="T34" fmla="*/ 125412615 w 250"/>
                  <a:gd name="T35" fmla="*/ 194889885 h 578"/>
                  <a:gd name="T36" fmla="*/ 118157346 w 250"/>
                  <a:gd name="T37" fmla="*/ 180679173 h 578"/>
                  <a:gd name="T38" fmla="*/ 94318636 w 250"/>
                  <a:gd name="T39" fmla="*/ 166468667 h 578"/>
                  <a:gd name="T40" fmla="*/ 94318636 w 250"/>
                  <a:gd name="T41" fmla="*/ 146167606 h 578"/>
                  <a:gd name="T42" fmla="*/ 93282042 w 250"/>
                  <a:gd name="T43" fmla="*/ 125866443 h 578"/>
                  <a:gd name="T44" fmla="*/ 69443306 w 250"/>
                  <a:gd name="T45" fmla="*/ 121806313 h 578"/>
                  <a:gd name="T46" fmla="*/ 70479900 w 250"/>
                  <a:gd name="T47" fmla="*/ 104550504 h 578"/>
                  <a:gd name="T48" fmla="*/ 69443306 w 250"/>
                  <a:gd name="T49" fmla="*/ 84249392 h 578"/>
                  <a:gd name="T50" fmla="*/ 70479900 w 250"/>
                  <a:gd name="T51" fmla="*/ 56842770 h 578"/>
                  <a:gd name="T52" fmla="*/ 69443306 w 250"/>
                  <a:gd name="T53" fmla="*/ 30451655 h 578"/>
                  <a:gd name="T54" fmla="*/ 57005851 w 250"/>
                  <a:gd name="T55" fmla="*/ 24361326 h 578"/>
                  <a:gd name="T56" fmla="*/ 32130586 w 250"/>
                  <a:gd name="T57" fmla="*/ 23346100 h 578"/>
                  <a:gd name="T58" fmla="*/ 22802148 w 250"/>
                  <a:gd name="T59" fmla="*/ 1014896 h 578"/>
                  <a:gd name="T60" fmla="*/ 3109370 w 250"/>
                  <a:gd name="T61" fmla="*/ 0 h 57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50"/>
                  <a:gd name="T94" fmla="*/ 0 h 578"/>
                  <a:gd name="T95" fmla="*/ 250 w 250"/>
                  <a:gd name="T96" fmla="*/ 578 h 57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50" h="578">
                    <a:moveTo>
                      <a:pt x="6" y="0"/>
                    </a:moveTo>
                    <a:lnTo>
                      <a:pt x="10" y="114"/>
                    </a:lnTo>
                    <a:lnTo>
                      <a:pt x="0" y="210"/>
                    </a:lnTo>
                    <a:lnTo>
                      <a:pt x="6" y="268"/>
                    </a:lnTo>
                    <a:lnTo>
                      <a:pt x="42" y="286"/>
                    </a:lnTo>
                    <a:lnTo>
                      <a:pt x="54" y="320"/>
                    </a:lnTo>
                    <a:lnTo>
                      <a:pt x="50" y="358"/>
                    </a:lnTo>
                    <a:lnTo>
                      <a:pt x="84" y="396"/>
                    </a:lnTo>
                    <a:lnTo>
                      <a:pt x="130" y="438"/>
                    </a:lnTo>
                    <a:lnTo>
                      <a:pt x="152" y="456"/>
                    </a:lnTo>
                    <a:lnTo>
                      <a:pt x="152" y="502"/>
                    </a:lnTo>
                    <a:lnTo>
                      <a:pt x="168" y="526"/>
                    </a:lnTo>
                    <a:lnTo>
                      <a:pt x="188" y="552"/>
                    </a:lnTo>
                    <a:lnTo>
                      <a:pt x="204" y="572"/>
                    </a:lnTo>
                    <a:lnTo>
                      <a:pt x="232" y="578"/>
                    </a:lnTo>
                    <a:lnTo>
                      <a:pt x="250" y="528"/>
                    </a:lnTo>
                    <a:lnTo>
                      <a:pt x="244" y="462"/>
                    </a:lnTo>
                    <a:lnTo>
                      <a:pt x="242" y="384"/>
                    </a:lnTo>
                    <a:lnTo>
                      <a:pt x="228" y="356"/>
                    </a:lnTo>
                    <a:lnTo>
                      <a:pt x="182" y="328"/>
                    </a:lnTo>
                    <a:lnTo>
                      <a:pt x="182" y="288"/>
                    </a:lnTo>
                    <a:lnTo>
                      <a:pt x="180" y="248"/>
                    </a:lnTo>
                    <a:lnTo>
                      <a:pt x="134" y="240"/>
                    </a:lnTo>
                    <a:lnTo>
                      <a:pt x="136" y="206"/>
                    </a:lnTo>
                    <a:lnTo>
                      <a:pt x="134" y="166"/>
                    </a:lnTo>
                    <a:lnTo>
                      <a:pt x="136" y="112"/>
                    </a:lnTo>
                    <a:lnTo>
                      <a:pt x="134" y="60"/>
                    </a:lnTo>
                    <a:lnTo>
                      <a:pt x="110" y="48"/>
                    </a:lnTo>
                    <a:lnTo>
                      <a:pt x="62" y="46"/>
                    </a:lnTo>
                    <a:lnTo>
                      <a:pt x="44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38" name="Freeform 55">
                <a:extLst>
                  <a:ext uri="{FF2B5EF4-FFF2-40B4-BE49-F238E27FC236}">
                    <a16:creationId xmlns:a16="http://schemas.microsoft.com/office/drawing/2014/main" id="{4C4A9247-775A-4304-878B-FB435C2E2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399" y="1980137"/>
                <a:ext cx="60570" cy="81164"/>
              </a:xfrm>
              <a:custGeom>
                <a:avLst/>
                <a:gdLst>
                  <a:gd name="T0" fmla="*/ 80989270 w 248"/>
                  <a:gd name="T1" fmla="*/ 164877600 h 338"/>
                  <a:gd name="T2" fmla="*/ 67991028 w 248"/>
                  <a:gd name="T3" fmla="*/ 142438530 h 338"/>
                  <a:gd name="T4" fmla="*/ 50993213 w 248"/>
                  <a:gd name="T5" fmla="*/ 141463099 h 338"/>
                  <a:gd name="T6" fmla="*/ 37994971 w 248"/>
                  <a:gd name="T7" fmla="*/ 139511831 h 338"/>
                  <a:gd name="T8" fmla="*/ 20997137 w 248"/>
                  <a:gd name="T9" fmla="*/ 133658028 h 338"/>
                  <a:gd name="T10" fmla="*/ 8998949 w 248"/>
                  <a:gd name="T11" fmla="*/ 118048597 h 338"/>
                  <a:gd name="T12" fmla="*/ 0 w 248"/>
                  <a:gd name="T13" fmla="*/ 98536301 h 338"/>
                  <a:gd name="T14" fmla="*/ 31995876 w 248"/>
                  <a:gd name="T15" fmla="*/ 98536301 h 338"/>
                  <a:gd name="T16" fmla="*/ 54992838 w 248"/>
                  <a:gd name="T17" fmla="*/ 87804532 h 338"/>
                  <a:gd name="T18" fmla="*/ 80989270 w 248"/>
                  <a:gd name="T19" fmla="*/ 69267997 h 338"/>
                  <a:gd name="T20" fmla="*/ 79989529 w 248"/>
                  <a:gd name="T21" fmla="*/ 37073007 h 338"/>
                  <a:gd name="T22" fmla="*/ 97987150 w 248"/>
                  <a:gd name="T23" fmla="*/ 23414495 h 338"/>
                  <a:gd name="T24" fmla="*/ 117984539 w 248"/>
                  <a:gd name="T25" fmla="*/ 0 h 338"/>
                  <a:gd name="T26" fmla="*/ 123983608 w 248"/>
                  <a:gd name="T27" fmla="*/ 19512290 h 338"/>
                  <a:gd name="T28" fmla="*/ 115984746 w 248"/>
                  <a:gd name="T29" fmla="*/ 49756044 h 338"/>
                  <a:gd name="T30" fmla="*/ 115984746 w 248"/>
                  <a:gd name="T31" fmla="*/ 77073068 h 338"/>
                  <a:gd name="T32" fmla="*/ 123983608 w 248"/>
                  <a:gd name="T33" fmla="*/ 103414318 h 338"/>
                  <a:gd name="T34" fmla="*/ 103986220 w 248"/>
                  <a:gd name="T35" fmla="*/ 123902096 h 338"/>
                  <a:gd name="T36" fmla="*/ 96987099 w 248"/>
                  <a:gd name="T37" fmla="*/ 140487262 h 338"/>
                  <a:gd name="T38" fmla="*/ 97987150 w 248"/>
                  <a:gd name="T39" fmla="*/ 160975065 h 338"/>
                  <a:gd name="T40" fmla="*/ 80989270 w 248"/>
                  <a:gd name="T41" fmla="*/ 164877600 h 3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8"/>
                  <a:gd name="T64" fmla="*/ 0 h 338"/>
                  <a:gd name="T65" fmla="*/ 248 w 248"/>
                  <a:gd name="T66" fmla="*/ 338 h 3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8" h="338">
                    <a:moveTo>
                      <a:pt x="162" y="338"/>
                    </a:moveTo>
                    <a:lnTo>
                      <a:pt x="136" y="292"/>
                    </a:lnTo>
                    <a:lnTo>
                      <a:pt x="102" y="290"/>
                    </a:lnTo>
                    <a:lnTo>
                      <a:pt x="76" y="286"/>
                    </a:lnTo>
                    <a:lnTo>
                      <a:pt x="42" y="274"/>
                    </a:lnTo>
                    <a:lnTo>
                      <a:pt x="18" y="242"/>
                    </a:lnTo>
                    <a:lnTo>
                      <a:pt x="0" y="202"/>
                    </a:lnTo>
                    <a:lnTo>
                      <a:pt x="64" y="202"/>
                    </a:lnTo>
                    <a:lnTo>
                      <a:pt x="110" y="180"/>
                    </a:lnTo>
                    <a:lnTo>
                      <a:pt x="162" y="142"/>
                    </a:lnTo>
                    <a:lnTo>
                      <a:pt x="160" y="76"/>
                    </a:lnTo>
                    <a:lnTo>
                      <a:pt x="196" y="48"/>
                    </a:lnTo>
                    <a:lnTo>
                      <a:pt x="236" y="0"/>
                    </a:lnTo>
                    <a:lnTo>
                      <a:pt x="248" y="40"/>
                    </a:lnTo>
                    <a:lnTo>
                      <a:pt x="232" y="102"/>
                    </a:lnTo>
                    <a:lnTo>
                      <a:pt x="232" y="158"/>
                    </a:lnTo>
                    <a:lnTo>
                      <a:pt x="248" y="212"/>
                    </a:lnTo>
                    <a:lnTo>
                      <a:pt x="208" y="254"/>
                    </a:lnTo>
                    <a:lnTo>
                      <a:pt x="194" y="288"/>
                    </a:lnTo>
                    <a:lnTo>
                      <a:pt x="196" y="330"/>
                    </a:lnTo>
                    <a:lnTo>
                      <a:pt x="162" y="3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39" name="Freeform 56">
                <a:extLst>
                  <a:ext uri="{FF2B5EF4-FFF2-40B4-BE49-F238E27FC236}">
                    <a16:creationId xmlns:a16="http://schemas.microsoft.com/office/drawing/2014/main" id="{D2C36E4C-262C-44FD-BE63-D94A1D3BA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241" y="1845671"/>
                <a:ext cx="55725" cy="60570"/>
              </a:xfrm>
              <a:custGeom>
                <a:avLst/>
                <a:gdLst>
                  <a:gd name="T0" fmla="*/ 94185022 w 226"/>
                  <a:gd name="T1" fmla="*/ 62488733 h 248"/>
                  <a:gd name="T2" fmla="*/ 93150037 w 226"/>
                  <a:gd name="T3" fmla="*/ 40976158 h 248"/>
                  <a:gd name="T4" fmla="*/ 78659881 w 226"/>
                  <a:gd name="T5" fmla="*/ 18439460 h 248"/>
                  <a:gd name="T6" fmla="*/ 60030150 w 226"/>
                  <a:gd name="T7" fmla="*/ 2048937 h 248"/>
                  <a:gd name="T8" fmla="*/ 11384845 w 226"/>
                  <a:gd name="T9" fmla="*/ 0 h 248"/>
                  <a:gd name="T10" fmla="*/ 0 w 226"/>
                  <a:gd name="T11" fmla="*/ 14341590 h 248"/>
                  <a:gd name="T12" fmla="*/ 18630063 w 226"/>
                  <a:gd name="T13" fmla="*/ 32781063 h 248"/>
                  <a:gd name="T14" fmla="*/ 31049904 w 226"/>
                  <a:gd name="T15" fmla="*/ 49171588 h 248"/>
                  <a:gd name="T16" fmla="*/ 19665048 w 226"/>
                  <a:gd name="T17" fmla="*/ 80928161 h 248"/>
                  <a:gd name="T18" fmla="*/ 34154859 w 226"/>
                  <a:gd name="T19" fmla="*/ 97318712 h 248"/>
                  <a:gd name="T20" fmla="*/ 44505048 w 226"/>
                  <a:gd name="T21" fmla="*/ 100391795 h 248"/>
                  <a:gd name="T22" fmla="*/ 56924882 w 226"/>
                  <a:gd name="T23" fmla="*/ 123953260 h 248"/>
                  <a:gd name="T24" fmla="*/ 80729851 w 226"/>
                  <a:gd name="T25" fmla="*/ 127026395 h 248"/>
                  <a:gd name="T26" fmla="*/ 98324962 w 226"/>
                  <a:gd name="T27" fmla="*/ 105513806 h 248"/>
                  <a:gd name="T28" fmla="*/ 116954980 w 226"/>
                  <a:gd name="T29" fmla="*/ 96294247 h 248"/>
                  <a:gd name="T30" fmla="*/ 114885010 w 226"/>
                  <a:gd name="T31" fmla="*/ 78879232 h 248"/>
                  <a:gd name="T32" fmla="*/ 94185022 w 226"/>
                  <a:gd name="T33" fmla="*/ 62488733 h 2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6"/>
                  <a:gd name="T52" fmla="*/ 0 h 248"/>
                  <a:gd name="T53" fmla="*/ 226 w 226"/>
                  <a:gd name="T54" fmla="*/ 248 h 2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6" h="248">
                    <a:moveTo>
                      <a:pt x="182" y="122"/>
                    </a:moveTo>
                    <a:lnTo>
                      <a:pt x="180" y="80"/>
                    </a:lnTo>
                    <a:lnTo>
                      <a:pt x="152" y="36"/>
                    </a:lnTo>
                    <a:lnTo>
                      <a:pt x="116" y="4"/>
                    </a:lnTo>
                    <a:lnTo>
                      <a:pt x="22" y="0"/>
                    </a:lnTo>
                    <a:lnTo>
                      <a:pt x="0" y="28"/>
                    </a:lnTo>
                    <a:lnTo>
                      <a:pt x="36" y="64"/>
                    </a:lnTo>
                    <a:lnTo>
                      <a:pt x="60" y="96"/>
                    </a:lnTo>
                    <a:lnTo>
                      <a:pt x="38" y="158"/>
                    </a:lnTo>
                    <a:lnTo>
                      <a:pt x="66" y="190"/>
                    </a:lnTo>
                    <a:lnTo>
                      <a:pt x="86" y="196"/>
                    </a:lnTo>
                    <a:lnTo>
                      <a:pt x="110" y="242"/>
                    </a:lnTo>
                    <a:lnTo>
                      <a:pt x="156" y="248"/>
                    </a:lnTo>
                    <a:lnTo>
                      <a:pt x="190" y="206"/>
                    </a:lnTo>
                    <a:lnTo>
                      <a:pt x="226" y="188"/>
                    </a:lnTo>
                    <a:lnTo>
                      <a:pt x="222" y="154"/>
                    </a:lnTo>
                    <a:lnTo>
                      <a:pt x="182" y="12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zh-CN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9BDCD9F4-F322-45D6-82A7-C352A3E54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9735" y="2074627"/>
                <a:ext cx="999412" cy="1115707"/>
              </a:xfrm>
              <a:custGeom>
                <a:avLst/>
                <a:gdLst>
                  <a:gd name="T0" fmla="*/ 2147483647 w 4126"/>
                  <a:gd name="T1" fmla="*/ 2147483647 h 4607"/>
                  <a:gd name="T2" fmla="*/ 2147483647 w 4126"/>
                  <a:gd name="T3" fmla="*/ 2147483647 h 4607"/>
                  <a:gd name="T4" fmla="*/ 2147483647 w 4126"/>
                  <a:gd name="T5" fmla="*/ 2147483647 h 4607"/>
                  <a:gd name="T6" fmla="*/ 2147483647 w 4126"/>
                  <a:gd name="T7" fmla="*/ 2147483647 h 4607"/>
                  <a:gd name="T8" fmla="*/ 2147483647 w 4126"/>
                  <a:gd name="T9" fmla="*/ 2147483647 h 4607"/>
                  <a:gd name="T10" fmla="*/ 2147483647 w 4126"/>
                  <a:gd name="T11" fmla="*/ 2147483647 h 4607"/>
                  <a:gd name="T12" fmla="*/ 2147483647 w 4126"/>
                  <a:gd name="T13" fmla="*/ 2147483647 h 4607"/>
                  <a:gd name="T14" fmla="*/ 2147483647 w 4126"/>
                  <a:gd name="T15" fmla="*/ 2147483647 h 4607"/>
                  <a:gd name="T16" fmla="*/ 2147483647 w 4126"/>
                  <a:gd name="T17" fmla="*/ 2147483647 h 4607"/>
                  <a:gd name="T18" fmla="*/ 2147483647 w 4126"/>
                  <a:gd name="T19" fmla="*/ 2147483647 h 4607"/>
                  <a:gd name="T20" fmla="*/ 2147483647 w 4126"/>
                  <a:gd name="T21" fmla="*/ 2147483647 h 4607"/>
                  <a:gd name="T22" fmla="*/ 2147483647 w 4126"/>
                  <a:gd name="T23" fmla="*/ 2147483647 h 4607"/>
                  <a:gd name="T24" fmla="*/ 2147483647 w 4126"/>
                  <a:gd name="T25" fmla="*/ 2147483647 h 4607"/>
                  <a:gd name="T26" fmla="*/ 2147483647 w 4126"/>
                  <a:gd name="T27" fmla="*/ 2147483647 h 4607"/>
                  <a:gd name="T28" fmla="*/ 2147483647 w 4126"/>
                  <a:gd name="T29" fmla="*/ 2147483647 h 4607"/>
                  <a:gd name="T30" fmla="*/ 2147483647 w 4126"/>
                  <a:gd name="T31" fmla="*/ 2147483647 h 4607"/>
                  <a:gd name="T32" fmla="*/ 2147483647 w 4126"/>
                  <a:gd name="T33" fmla="*/ 2147483647 h 4607"/>
                  <a:gd name="T34" fmla="*/ 2147483647 w 4126"/>
                  <a:gd name="T35" fmla="*/ 2147483647 h 4607"/>
                  <a:gd name="T36" fmla="*/ 2147483647 w 4126"/>
                  <a:gd name="T37" fmla="*/ 2147483647 h 4607"/>
                  <a:gd name="T38" fmla="*/ 2147483647 w 4126"/>
                  <a:gd name="T39" fmla="*/ 2147483647 h 4607"/>
                  <a:gd name="T40" fmla="*/ 2147483647 w 4126"/>
                  <a:gd name="T41" fmla="*/ 2147483647 h 4607"/>
                  <a:gd name="T42" fmla="*/ 2147483647 w 4126"/>
                  <a:gd name="T43" fmla="*/ 2147483647 h 4607"/>
                  <a:gd name="T44" fmla="*/ 2147483647 w 4126"/>
                  <a:gd name="T45" fmla="*/ 2147483647 h 4607"/>
                  <a:gd name="T46" fmla="*/ 2147483647 w 4126"/>
                  <a:gd name="T47" fmla="*/ 2147483647 h 4607"/>
                  <a:gd name="T48" fmla="*/ 2147483647 w 4126"/>
                  <a:gd name="T49" fmla="*/ 2147483647 h 4607"/>
                  <a:gd name="T50" fmla="*/ 2147483647 w 4126"/>
                  <a:gd name="T51" fmla="*/ 2147483647 h 4607"/>
                  <a:gd name="T52" fmla="*/ 2147483647 w 4126"/>
                  <a:gd name="T53" fmla="*/ 2147483647 h 4607"/>
                  <a:gd name="T54" fmla="*/ 2147483647 w 4126"/>
                  <a:gd name="T55" fmla="*/ 2147483647 h 4607"/>
                  <a:gd name="T56" fmla="*/ 2147483647 w 4126"/>
                  <a:gd name="T57" fmla="*/ 2147483647 h 4607"/>
                  <a:gd name="T58" fmla="*/ 2147483647 w 4126"/>
                  <a:gd name="T59" fmla="*/ 2147483647 h 4607"/>
                  <a:gd name="T60" fmla="*/ 2147483647 w 4126"/>
                  <a:gd name="T61" fmla="*/ 2147483647 h 4607"/>
                  <a:gd name="T62" fmla="*/ 2147483647 w 4126"/>
                  <a:gd name="T63" fmla="*/ 2147483647 h 4607"/>
                  <a:gd name="T64" fmla="*/ 2147483647 w 4126"/>
                  <a:gd name="T65" fmla="*/ 2147483647 h 4607"/>
                  <a:gd name="T66" fmla="*/ 2147483647 w 4126"/>
                  <a:gd name="T67" fmla="*/ 2147483647 h 4607"/>
                  <a:gd name="T68" fmla="*/ 2147483647 w 4126"/>
                  <a:gd name="T69" fmla="*/ 2147483647 h 4607"/>
                  <a:gd name="T70" fmla="*/ 2147483647 w 4126"/>
                  <a:gd name="T71" fmla="*/ 2147483647 h 4607"/>
                  <a:gd name="T72" fmla="*/ 2147483647 w 4126"/>
                  <a:gd name="T73" fmla="*/ 2147483647 h 4607"/>
                  <a:gd name="T74" fmla="*/ 2147483647 w 4126"/>
                  <a:gd name="T75" fmla="*/ 2147483647 h 4607"/>
                  <a:gd name="T76" fmla="*/ 2147483647 w 4126"/>
                  <a:gd name="T77" fmla="*/ 2147483647 h 4607"/>
                  <a:gd name="T78" fmla="*/ 2147483647 w 4126"/>
                  <a:gd name="T79" fmla="*/ 2147483647 h 4607"/>
                  <a:gd name="T80" fmla="*/ 2147483647 w 4126"/>
                  <a:gd name="T81" fmla="*/ 2147483647 h 4607"/>
                  <a:gd name="T82" fmla="*/ 2147483647 w 4126"/>
                  <a:gd name="T83" fmla="*/ 2147483647 h 4607"/>
                  <a:gd name="T84" fmla="*/ 2147483647 w 4126"/>
                  <a:gd name="T85" fmla="*/ 2147483647 h 4607"/>
                  <a:gd name="T86" fmla="*/ 2147483647 w 4126"/>
                  <a:gd name="T87" fmla="*/ 2147483647 h 4607"/>
                  <a:gd name="T88" fmla="*/ 2147483647 w 4126"/>
                  <a:gd name="T89" fmla="*/ 2147483647 h 4607"/>
                  <a:gd name="T90" fmla="*/ 2147483647 w 4126"/>
                  <a:gd name="T91" fmla="*/ 2147483647 h 4607"/>
                  <a:gd name="T92" fmla="*/ 2147483647 w 4126"/>
                  <a:gd name="T93" fmla="*/ 2147483647 h 4607"/>
                  <a:gd name="T94" fmla="*/ 2147483647 w 4126"/>
                  <a:gd name="T95" fmla="*/ 2147483647 h 4607"/>
                  <a:gd name="T96" fmla="*/ 2147483647 w 4126"/>
                  <a:gd name="T97" fmla="*/ 2147483647 h 4607"/>
                  <a:gd name="T98" fmla="*/ 2147483647 w 4126"/>
                  <a:gd name="T99" fmla="*/ 2147483647 h 460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126"/>
                  <a:gd name="T151" fmla="*/ 0 h 4607"/>
                  <a:gd name="T152" fmla="*/ 4061 w 4126"/>
                  <a:gd name="T153" fmla="*/ 4598 h 460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126" h="4607">
                    <a:moveTo>
                      <a:pt x="683" y="0"/>
                    </a:moveTo>
                    <a:lnTo>
                      <a:pt x="764" y="96"/>
                    </a:lnTo>
                    <a:lnTo>
                      <a:pt x="1729" y="103"/>
                    </a:lnTo>
                    <a:lnTo>
                      <a:pt x="1781" y="233"/>
                    </a:lnTo>
                    <a:lnTo>
                      <a:pt x="1875" y="371"/>
                    </a:lnTo>
                    <a:lnTo>
                      <a:pt x="1938" y="391"/>
                    </a:lnTo>
                    <a:lnTo>
                      <a:pt x="1959" y="421"/>
                    </a:lnTo>
                    <a:lnTo>
                      <a:pt x="2064" y="481"/>
                    </a:lnTo>
                    <a:lnTo>
                      <a:pt x="2136" y="580"/>
                    </a:lnTo>
                    <a:lnTo>
                      <a:pt x="2188" y="759"/>
                    </a:lnTo>
                    <a:lnTo>
                      <a:pt x="2272" y="898"/>
                    </a:lnTo>
                    <a:lnTo>
                      <a:pt x="2312" y="1016"/>
                    </a:lnTo>
                    <a:lnTo>
                      <a:pt x="2329" y="1146"/>
                    </a:lnTo>
                    <a:lnTo>
                      <a:pt x="2375" y="1274"/>
                    </a:lnTo>
                    <a:lnTo>
                      <a:pt x="2459" y="1334"/>
                    </a:lnTo>
                    <a:lnTo>
                      <a:pt x="2511" y="1274"/>
                    </a:lnTo>
                    <a:lnTo>
                      <a:pt x="2470" y="1224"/>
                    </a:lnTo>
                    <a:lnTo>
                      <a:pt x="2459" y="1165"/>
                    </a:lnTo>
                    <a:lnTo>
                      <a:pt x="2500" y="1106"/>
                    </a:lnTo>
                    <a:lnTo>
                      <a:pt x="2604" y="1214"/>
                    </a:lnTo>
                    <a:lnTo>
                      <a:pt x="2657" y="1334"/>
                    </a:lnTo>
                    <a:lnTo>
                      <a:pt x="2667" y="1453"/>
                    </a:lnTo>
                    <a:lnTo>
                      <a:pt x="2710" y="1502"/>
                    </a:lnTo>
                    <a:lnTo>
                      <a:pt x="2740" y="1710"/>
                    </a:lnTo>
                    <a:lnTo>
                      <a:pt x="2750" y="1879"/>
                    </a:lnTo>
                    <a:lnTo>
                      <a:pt x="2782" y="2038"/>
                    </a:lnTo>
                    <a:lnTo>
                      <a:pt x="2855" y="2177"/>
                    </a:lnTo>
                    <a:lnTo>
                      <a:pt x="2959" y="2306"/>
                    </a:lnTo>
                    <a:lnTo>
                      <a:pt x="3022" y="2425"/>
                    </a:lnTo>
                    <a:lnTo>
                      <a:pt x="3074" y="2564"/>
                    </a:lnTo>
                    <a:lnTo>
                      <a:pt x="3136" y="2703"/>
                    </a:lnTo>
                    <a:lnTo>
                      <a:pt x="3220" y="2852"/>
                    </a:lnTo>
                    <a:lnTo>
                      <a:pt x="3178" y="2980"/>
                    </a:lnTo>
                    <a:lnTo>
                      <a:pt x="3157" y="3099"/>
                    </a:lnTo>
                    <a:lnTo>
                      <a:pt x="3178" y="3238"/>
                    </a:lnTo>
                    <a:lnTo>
                      <a:pt x="3229" y="3377"/>
                    </a:lnTo>
                    <a:lnTo>
                      <a:pt x="3366" y="3407"/>
                    </a:lnTo>
                    <a:lnTo>
                      <a:pt x="3407" y="3496"/>
                    </a:lnTo>
                    <a:lnTo>
                      <a:pt x="3533" y="3457"/>
                    </a:lnTo>
                    <a:lnTo>
                      <a:pt x="3511" y="3388"/>
                    </a:lnTo>
                    <a:lnTo>
                      <a:pt x="3564" y="3327"/>
                    </a:lnTo>
                    <a:lnTo>
                      <a:pt x="3710" y="3467"/>
                    </a:lnTo>
                    <a:lnTo>
                      <a:pt x="3814" y="3615"/>
                    </a:lnTo>
                    <a:lnTo>
                      <a:pt x="3897" y="3764"/>
                    </a:lnTo>
                    <a:lnTo>
                      <a:pt x="3980" y="3913"/>
                    </a:lnTo>
                    <a:lnTo>
                      <a:pt x="4096" y="3972"/>
                    </a:lnTo>
                    <a:lnTo>
                      <a:pt x="4126" y="4112"/>
                    </a:lnTo>
                    <a:lnTo>
                      <a:pt x="4126" y="4290"/>
                    </a:lnTo>
                    <a:lnTo>
                      <a:pt x="4043" y="4389"/>
                    </a:lnTo>
                    <a:lnTo>
                      <a:pt x="3939" y="4439"/>
                    </a:lnTo>
                    <a:lnTo>
                      <a:pt x="3866" y="4509"/>
                    </a:lnTo>
                    <a:lnTo>
                      <a:pt x="3771" y="4607"/>
                    </a:lnTo>
                    <a:lnTo>
                      <a:pt x="3615" y="4557"/>
                    </a:lnTo>
                    <a:lnTo>
                      <a:pt x="3584" y="4379"/>
                    </a:lnTo>
                    <a:lnTo>
                      <a:pt x="3564" y="4270"/>
                    </a:lnTo>
                    <a:lnTo>
                      <a:pt x="3501" y="4092"/>
                    </a:lnTo>
                    <a:lnTo>
                      <a:pt x="3407" y="3943"/>
                    </a:lnTo>
                    <a:lnTo>
                      <a:pt x="3188" y="3804"/>
                    </a:lnTo>
                    <a:lnTo>
                      <a:pt x="3095" y="3684"/>
                    </a:lnTo>
                    <a:lnTo>
                      <a:pt x="2897" y="3467"/>
                    </a:lnTo>
                    <a:lnTo>
                      <a:pt x="2710" y="3337"/>
                    </a:lnTo>
                    <a:lnTo>
                      <a:pt x="2511" y="3228"/>
                    </a:lnTo>
                    <a:lnTo>
                      <a:pt x="2397" y="3089"/>
                    </a:lnTo>
                    <a:lnTo>
                      <a:pt x="2375" y="3009"/>
                    </a:lnTo>
                    <a:lnTo>
                      <a:pt x="2262" y="2940"/>
                    </a:lnTo>
                    <a:lnTo>
                      <a:pt x="2167" y="2861"/>
                    </a:lnTo>
                    <a:lnTo>
                      <a:pt x="2021" y="2782"/>
                    </a:lnTo>
                    <a:lnTo>
                      <a:pt x="2064" y="2603"/>
                    </a:lnTo>
                    <a:lnTo>
                      <a:pt x="2125" y="2395"/>
                    </a:lnTo>
                    <a:lnTo>
                      <a:pt x="2105" y="2186"/>
                    </a:lnTo>
                    <a:lnTo>
                      <a:pt x="2094" y="1959"/>
                    </a:lnTo>
                    <a:lnTo>
                      <a:pt x="2042" y="1790"/>
                    </a:lnTo>
                    <a:lnTo>
                      <a:pt x="1938" y="1612"/>
                    </a:lnTo>
                    <a:lnTo>
                      <a:pt x="1792" y="1561"/>
                    </a:lnTo>
                    <a:lnTo>
                      <a:pt x="1626" y="1453"/>
                    </a:lnTo>
                    <a:lnTo>
                      <a:pt x="1510" y="1284"/>
                    </a:lnTo>
                    <a:lnTo>
                      <a:pt x="1344" y="1175"/>
                    </a:lnTo>
                    <a:lnTo>
                      <a:pt x="1198" y="1085"/>
                    </a:lnTo>
                    <a:lnTo>
                      <a:pt x="1115" y="1096"/>
                    </a:lnTo>
                    <a:lnTo>
                      <a:pt x="1000" y="1056"/>
                    </a:lnTo>
                    <a:lnTo>
                      <a:pt x="853" y="927"/>
                    </a:lnTo>
                    <a:lnTo>
                      <a:pt x="740" y="798"/>
                    </a:lnTo>
                    <a:lnTo>
                      <a:pt x="542" y="699"/>
                    </a:lnTo>
                    <a:lnTo>
                      <a:pt x="438" y="680"/>
                    </a:lnTo>
                    <a:lnTo>
                      <a:pt x="385" y="570"/>
                    </a:lnTo>
                    <a:lnTo>
                      <a:pt x="343" y="450"/>
                    </a:lnTo>
                    <a:lnTo>
                      <a:pt x="229" y="362"/>
                    </a:lnTo>
                    <a:lnTo>
                      <a:pt x="124" y="233"/>
                    </a:lnTo>
                    <a:lnTo>
                      <a:pt x="10" y="194"/>
                    </a:lnTo>
                    <a:lnTo>
                      <a:pt x="0" y="124"/>
                    </a:lnTo>
                    <a:lnTo>
                      <a:pt x="73" y="84"/>
                    </a:lnTo>
                    <a:lnTo>
                      <a:pt x="197" y="113"/>
                    </a:lnTo>
                    <a:lnTo>
                      <a:pt x="355" y="153"/>
                    </a:lnTo>
                    <a:lnTo>
                      <a:pt x="479" y="172"/>
                    </a:lnTo>
                    <a:lnTo>
                      <a:pt x="593" y="213"/>
                    </a:lnTo>
                    <a:lnTo>
                      <a:pt x="708" y="252"/>
                    </a:lnTo>
                    <a:lnTo>
                      <a:pt x="803" y="273"/>
                    </a:lnTo>
                    <a:lnTo>
                      <a:pt x="876" y="371"/>
                    </a:lnTo>
                    <a:lnTo>
                      <a:pt x="853" y="194"/>
                    </a:lnTo>
                    <a:lnTo>
                      <a:pt x="666" y="183"/>
                    </a:lnTo>
                    <a:lnTo>
                      <a:pt x="625" y="93"/>
                    </a:lnTo>
                    <a:lnTo>
                      <a:pt x="683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41" name="Freeform 14">
                <a:extLst>
                  <a:ext uri="{FF2B5EF4-FFF2-40B4-BE49-F238E27FC236}">
                    <a16:creationId xmlns:a16="http://schemas.microsoft.com/office/drawing/2014/main" id="{232E211E-0507-4B49-9C1C-4D6A810DC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127" y="1143054"/>
                <a:ext cx="680811" cy="955801"/>
              </a:xfrm>
              <a:custGeom>
                <a:avLst/>
                <a:gdLst>
                  <a:gd name="T0" fmla="*/ 2147483647 w 2768"/>
                  <a:gd name="T1" fmla="*/ 2147483647 h 3935"/>
                  <a:gd name="T2" fmla="*/ 2147483647 w 2768"/>
                  <a:gd name="T3" fmla="*/ 2147483647 h 3935"/>
                  <a:gd name="T4" fmla="*/ 2147483647 w 2768"/>
                  <a:gd name="T5" fmla="*/ 2147483647 h 3935"/>
                  <a:gd name="T6" fmla="*/ 2147483647 w 2768"/>
                  <a:gd name="T7" fmla="*/ 2147483647 h 3935"/>
                  <a:gd name="T8" fmla="*/ 2147483647 w 2768"/>
                  <a:gd name="T9" fmla="*/ 2147483647 h 3935"/>
                  <a:gd name="T10" fmla="*/ 2147483647 w 2768"/>
                  <a:gd name="T11" fmla="*/ 2147483647 h 3935"/>
                  <a:gd name="T12" fmla="*/ 2147483647 w 2768"/>
                  <a:gd name="T13" fmla="*/ 2147483647 h 3935"/>
                  <a:gd name="T14" fmla="*/ 2147483647 w 2768"/>
                  <a:gd name="T15" fmla="*/ 2147483647 h 3935"/>
                  <a:gd name="T16" fmla="*/ 2147483647 w 2768"/>
                  <a:gd name="T17" fmla="*/ 2147483647 h 3935"/>
                  <a:gd name="T18" fmla="*/ 2147483647 w 2768"/>
                  <a:gd name="T19" fmla="*/ 2147483647 h 3935"/>
                  <a:gd name="T20" fmla="*/ 2147483647 w 2768"/>
                  <a:gd name="T21" fmla="*/ 2147483647 h 3935"/>
                  <a:gd name="T22" fmla="*/ 2147483647 w 2768"/>
                  <a:gd name="T23" fmla="*/ 2147483647 h 3935"/>
                  <a:gd name="T24" fmla="*/ 2147483647 w 2768"/>
                  <a:gd name="T25" fmla="*/ 2147483647 h 3935"/>
                  <a:gd name="T26" fmla="*/ 2147483647 w 2768"/>
                  <a:gd name="T27" fmla="*/ 2147483647 h 3935"/>
                  <a:gd name="T28" fmla="*/ 2147483647 w 2768"/>
                  <a:gd name="T29" fmla="*/ 2147483647 h 3935"/>
                  <a:gd name="T30" fmla="*/ 2147483647 w 2768"/>
                  <a:gd name="T31" fmla="*/ 2147483647 h 3935"/>
                  <a:gd name="T32" fmla="*/ 2147483647 w 2768"/>
                  <a:gd name="T33" fmla="*/ 2147483647 h 3935"/>
                  <a:gd name="T34" fmla="*/ 2147483647 w 2768"/>
                  <a:gd name="T35" fmla="*/ 2147483647 h 3935"/>
                  <a:gd name="T36" fmla="*/ 2147483647 w 2768"/>
                  <a:gd name="T37" fmla="*/ 2147483647 h 3935"/>
                  <a:gd name="T38" fmla="*/ 2147483647 w 2768"/>
                  <a:gd name="T39" fmla="*/ 2147483647 h 3935"/>
                  <a:gd name="T40" fmla="*/ 2147483647 w 2768"/>
                  <a:gd name="T41" fmla="*/ 2147483647 h 3935"/>
                  <a:gd name="T42" fmla="*/ 2147483647 w 2768"/>
                  <a:gd name="T43" fmla="*/ 2147483647 h 3935"/>
                  <a:gd name="T44" fmla="*/ 2147483647 w 2768"/>
                  <a:gd name="T45" fmla="*/ 2147483647 h 3935"/>
                  <a:gd name="T46" fmla="*/ 2147483647 w 2768"/>
                  <a:gd name="T47" fmla="*/ 2147483647 h 3935"/>
                  <a:gd name="T48" fmla="*/ 2147483647 w 2768"/>
                  <a:gd name="T49" fmla="*/ 2147483647 h 3935"/>
                  <a:gd name="T50" fmla="*/ 2147483647 w 2768"/>
                  <a:gd name="T51" fmla="*/ 2147483647 h 3935"/>
                  <a:gd name="T52" fmla="*/ 2147483647 w 2768"/>
                  <a:gd name="T53" fmla="*/ 2147483647 h 3935"/>
                  <a:gd name="T54" fmla="*/ 2147483647 w 2768"/>
                  <a:gd name="T55" fmla="*/ 2147483647 h 3935"/>
                  <a:gd name="T56" fmla="*/ 2147483647 w 2768"/>
                  <a:gd name="T57" fmla="*/ 2147483647 h 3935"/>
                  <a:gd name="T58" fmla="*/ 2147483647 w 2768"/>
                  <a:gd name="T59" fmla="*/ 2147483647 h 3935"/>
                  <a:gd name="T60" fmla="*/ 2147483647 w 2768"/>
                  <a:gd name="T61" fmla="*/ 2147483647 h 3935"/>
                  <a:gd name="T62" fmla="*/ 2147483647 w 2768"/>
                  <a:gd name="T63" fmla="*/ 2147483647 h 3935"/>
                  <a:gd name="T64" fmla="*/ 2147483647 w 2768"/>
                  <a:gd name="T65" fmla="*/ 2147483647 h 3935"/>
                  <a:gd name="T66" fmla="*/ 2147483647 w 2768"/>
                  <a:gd name="T67" fmla="*/ 2147483647 h 3935"/>
                  <a:gd name="T68" fmla="*/ 2147483647 w 2768"/>
                  <a:gd name="T69" fmla="*/ 2147483647 h 3935"/>
                  <a:gd name="T70" fmla="*/ 0 w 2768"/>
                  <a:gd name="T71" fmla="*/ 2147483647 h 39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68"/>
                  <a:gd name="T109" fmla="*/ 0 h 3935"/>
                  <a:gd name="T110" fmla="*/ 2768 w 2768"/>
                  <a:gd name="T111" fmla="*/ 3935 h 393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68" h="3935">
                    <a:moveTo>
                      <a:pt x="117" y="0"/>
                    </a:moveTo>
                    <a:lnTo>
                      <a:pt x="1523" y="18"/>
                    </a:lnTo>
                    <a:lnTo>
                      <a:pt x="1476" y="110"/>
                    </a:lnTo>
                    <a:lnTo>
                      <a:pt x="1417" y="206"/>
                    </a:lnTo>
                    <a:lnTo>
                      <a:pt x="1315" y="265"/>
                    </a:lnTo>
                    <a:lnTo>
                      <a:pt x="1325" y="374"/>
                    </a:lnTo>
                    <a:lnTo>
                      <a:pt x="1387" y="453"/>
                    </a:lnTo>
                    <a:lnTo>
                      <a:pt x="1479" y="552"/>
                    </a:lnTo>
                    <a:lnTo>
                      <a:pt x="1456" y="699"/>
                    </a:lnTo>
                    <a:lnTo>
                      <a:pt x="1472" y="835"/>
                    </a:lnTo>
                    <a:lnTo>
                      <a:pt x="1392" y="931"/>
                    </a:lnTo>
                    <a:lnTo>
                      <a:pt x="1424" y="1003"/>
                    </a:lnTo>
                    <a:lnTo>
                      <a:pt x="1448" y="1117"/>
                    </a:lnTo>
                    <a:lnTo>
                      <a:pt x="1459" y="1225"/>
                    </a:lnTo>
                    <a:lnTo>
                      <a:pt x="1531" y="1344"/>
                    </a:lnTo>
                    <a:lnTo>
                      <a:pt x="1499" y="1521"/>
                    </a:lnTo>
                    <a:lnTo>
                      <a:pt x="1509" y="1660"/>
                    </a:lnTo>
                    <a:lnTo>
                      <a:pt x="1520" y="1848"/>
                    </a:lnTo>
                    <a:lnTo>
                      <a:pt x="1531" y="1937"/>
                    </a:lnTo>
                    <a:lnTo>
                      <a:pt x="1596" y="2038"/>
                    </a:lnTo>
                    <a:lnTo>
                      <a:pt x="1613" y="2144"/>
                    </a:lnTo>
                    <a:lnTo>
                      <a:pt x="1725" y="2234"/>
                    </a:lnTo>
                    <a:lnTo>
                      <a:pt x="1797" y="2323"/>
                    </a:lnTo>
                    <a:lnTo>
                      <a:pt x="1910" y="2402"/>
                    </a:lnTo>
                    <a:lnTo>
                      <a:pt x="1960" y="2513"/>
                    </a:lnTo>
                    <a:lnTo>
                      <a:pt x="2081" y="2656"/>
                    </a:lnTo>
                    <a:lnTo>
                      <a:pt x="2176" y="2773"/>
                    </a:lnTo>
                    <a:lnTo>
                      <a:pt x="2200" y="2931"/>
                    </a:lnTo>
                    <a:lnTo>
                      <a:pt x="2232" y="3083"/>
                    </a:lnTo>
                    <a:lnTo>
                      <a:pt x="2288" y="3203"/>
                    </a:lnTo>
                    <a:lnTo>
                      <a:pt x="2400" y="3291"/>
                    </a:lnTo>
                    <a:lnTo>
                      <a:pt x="2488" y="3307"/>
                    </a:lnTo>
                    <a:lnTo>
                      <a:pt x="2553" y="3487"/>
                    </a:lnTo>
                    <a:lnTo>
                      <a:pt x="2647" y="3591"/>
                    </a:lnTo>
                    <a:lnTo>
                      <a:pt x="2714" y="3695"/>
                    </a:lnTo>
                    <a:lnTo>
                      <a:pt x="2768" y="3825"/>
                    </a:lnTo>
                    <a:lnTo>
                      <a:pt x="2740" y="3935"/>
                    </a:lnTo>
                    <a:lnTo>
                      <a:pt x="1792" y="3931"/>
                    </a:lnTo>
                    <a:lnTo>
                      <a:pt x="1712" y="3835"/>
                    </a:lnTo>
                    <a:lnTo>
                      <a:pt x="1744" y="3715"/>
                    </a:lnTo>
                    <a:lnTo>
                      <a:pt x="1744" y="3627"/>
                    </a:lnTo>
                    <a:lnTo>
                      <a:pt x="1720" y="3467"/>
                    </a:lnTo>
                    <a:lnTo>
                      <a:pt x="1664" y="3387"/>
                    </a:lnTo>
                    <a:lnTo>
                      <a:pt x="1592" y="3283"/>
                    </a:lnTo>
                    <a:lnTo>
                      <a:pt x="1536" y="3195"/>
                    </a:lnTo>
                    <a:lnTo>
                      <a:pt x="1408" y="3043"/>
                    </a:lnTo>
                    <a:lnTo>
                      <a:pt x="1248" y="2891"/>
                    </a:lnTo>
                    <a:lnTo>
                      <a:pt x="1200" y="2747"/>
                    </a:lnTo>
                    <a:lnTo>
                      <a:pt x="1144" y="2699"/>
                    </a:lnTo>
                    <a:lnTo>
                      <a:pt x="1088" y="2635"/>
                    </a:lnTo>
                    <a:lnTo>
                      <a:pt x="1008" y="2619"/>
                    </a:lnTo>
                    <a:lnTo>
                      <a:pt x="952" y="2563"/>
                    </a:lnTo>
                    <a:lnTo>
                      <a:pt x="987" y="2452"/>
                    </a:lnTo>
                    <a:lnTo>
                      <a:pt x="853" y="2363"/>
                    </a:lnTo>
                    <a:lnTo>
                      <a:pt x="771" y="2283"/>
                    </a:lnTo>
                    <a:lnTo>
                      <a:pt x="700" y="2144"/>
                    </a:lnTo>
                    <a:lnTo>
                      <a:pt x="600" y="2107"/>
                    </a:lnTo>
                    <a:lnTo>
                      <a:pt x="576" y="1915"/>
                    </a:lnTo>
                    <a:lnTo>
                      <a:pt x="584" y="1795"/>
                    </a:lnTo>
                    <a:lnTo>
                      <a:pt x="488" y="1683"/>
                    </a:lnTo>
                    <a:lnTo>
                      <a:pt x="472" y="1539"/>
                    </a:lnTo>
                    <a:lnTo>
                      <a:pt x="440" y="1435"/>
                    </a:lnTo>
                    <a:lnTo>
                      <a:pt x="400" y="1315"/>
                    </a:lnTo>
                    <a:lnTo>
                      <a:pt x="344" y="1203"/>
                    </a:lnTo>
                    <a:lnTo>
                      <a:pt x="328" y="1083"/>
                    </a:lnTo>
                    <a:lnTo>
                      <a:pt x="336" y="915"/>
                    </a:lnTo>
                    <a:lnTo>
                      <a:pt x="224" y="795"/>
                    </a:lnTo>
                    <a:lnTo>
                      <a:pt x="136" y="659"/>
                    </a:lnTo>
                    <a:lnTo>
                      <a:pt x="120" y="547"/>
                    </a:lnTo>
                    <a:lnTo>
                      <a:pt x="155" y="424"/>
                    </a:lnTo>
                    <a:lnTo>
                      <a:pt x="105" y="196"/>
                    </a:lnTo>
                    <a:lnTo>
                      <a:pt x="0" y="91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200" kern="0">
                  <a:solidFill>
                    <a:sysClr val="windowText" lastClr="000000"/>
                  </a:solidFill>
                  <a:latin typeface="Arial Nova Light" panose="020B0304020202020204" pitchFamily="34" charset="0"/>
                </a:endParaRPr>
              </a:p>
            </p:txBody>
          </p:sp>
        </p:grpSp>
        <p:sp>
          <p:nvSpPr>
            <p:cNvPr id="118" name="Freeform 32">
              <a:extLst>
                <a:ext uri="{FF2B5EF4-FFF2-40B4-BE49-F238E27FC236}">
                  <a16:creationId xmlns:a16="http://schemas.microsoft.com/office/drawing/2014/main" id="{AF522223-86F1-43B9-9E12-35D5A6557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412" y="4409166"/>
              <a:ext cx="1067440" cy="702217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3843E483-42EC-427C-BD14-808A98B6F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262" y="4010752"/>
              <a:ext cx="416822" cy="453088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93A3740F-5711-4915-92CE-BD76B95F0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868" y="4307534"/>
              <a:ext cx="96189" cy="69810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D18F3934-3711-4D7D-B286-BF9383AD2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020" y="3455684"/>
              <a:ext cx="1152943" cy="1288083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3A9BA183-FF43-4DDF-9D6C-BD5167B43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553" y="4241401"/>
              <a:ext cx="237803" cy="197114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008000"/>
            </a:solidFill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397C45D4-1D45-4C6E-97A1-3EA7309BB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845" y="3775993"/>
              <a:ext cx="724096" cy="762446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solidFill>
              <a:srgbClr val="008000"/>
            </a:solidFill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B1C588C7-CCA7-462B-AF7B-B53879F8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875" y="2086839"/>
              <a:ext cx="1102176" cy="1260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008000"/>
            </a:solidFill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cxnSp>
          <p:nvCxnSpPr>
            <p:cNvPr id="3" name="Conexão: Ângulo Reto 2">
              <a:extLst>
                <a:ext uri="{FF2B5EF4-FFF2-40B4-BE49-F238E27FC236}">
                  <a16:creationId xmlns:a16="http://schemas.microsoft.com/office/drawing/2014/main" id="{5D5FB72A-37E2-49FB-A3B2-382A7BF645E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882668" y="4546402"/>
              <a:ext cx="868411" cy="445179"/>
            </a:xfrm>
            <a:prstGeom prst="bentConnector3">
              <a:avLst>
                <a:gd name="adj1" fmla="val -141"/>
              </a:avLst>
            </a:prstGeom>
            <a:noFill/>
            <a:ln w="3175" cap="flat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B709A26E-220D-4C7D-8FE7-0157EB83368F}"/>
                </a:ext>
              </a:extLst>
            </p:cNvPr>
            <p:cNvSpPr txBox="1"/>
            <p:nvPr/>
          </p:nvSpPr>
          <p:spPr>
            <a:xfrm>
              <a:off x="4047505" y="4807902"/>
              <a:ext cx="834981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México</a:t>
              </a: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1100" dirty="0">
                  <a:latin typeface="Arial Nova Light" panose="020B0304020202020204" pitchFamily="34" charset="0"/>
                </a:rPr>
                <a:t>16,2 M</a:t>
              </a:r>
              <a:r>
                <a:rPr kumimoji="0" lang="pt-P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 </a:t>
              </a:r>
            </a:p>
          </p:txBody>
        </p:sp>
        <p:cxnSp>
          <p:nvCxnSpPr>
            <p:cNvPr id="54" name="Conexão: Ângulo Reto 53">
              <a:extLst>
                <a:ext uri="{FF2B5EF4-FFF2-40B4-BE49-F238E27FC236}">
                  <a16:creationId xmlns:a16="http://schemas.microsoft.com/office/drawing/2014/main" id="{C3EC9EDC-2FAE-4046-96CC-0C6FB6A0EE2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799169" y="4703176"/>
              <a:ext cx="1371182" cy="650223"/>
            </a:xfrm>
            <a:prstGeom prst="bentConnector3">
              <a:avLst>
                <a:gd name="adj1" fmla="val -15"/>
              </a:avLst>
            </a:prstGeom>
            <a:noFill/>
            <a:ln w="3175" cap="flat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44FCD167-933B-4CD8-8C5D-1DD7C9C22A09}"/>
                </a:ext>
              </a:extLst>
            </p:cNvPr>
            <p:cNvSpPr txBox="1"/>
            <p:nvPr/>
          </p:nvSpPr>
          <p:spPr>
            <a:xfrm>
              <a:off x="3974601" y="5315947"/>
              <a:ext cx="834981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11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C.México</a:t>
              </a:r>
              <a:endParaRPr kumimoji="0" lang="pt-PT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endParaRP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1100" dirty="0">
                  <a:latin typeface="Arial Nova Light" panose="020B0304020202020204" pitchFamily="34" charset="0"/>
                </a:rPr>
                <a:t>8,9 M</a:t>
              </a:r>
              <a:r>
                <a:rPr kumimoji="0" lang="pt-P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 </a:t>
              </a:r>
            </a:p>
          </p:txBody>
        </p:sp>
        <p:cxnSp>
          <p:nvCxnSpPr>
            <p:cNvPr id="60" name="Conexão reta 59">
              <a:extLst>
                <a:ext uri="{FF2B5EF4-FFF2-40B4-BE49-F238E27FC236}">
                  <a16:creationId xmlns:a16="http://schemas.microsoft.com/office/drawing/2014/main" id="{B0A4C44F-574C-47CE-8C91-4232B347A259}"/>
                </a:ext>
              </a:extLst>
            </p:cNvPr>
            <p:cNvCxnSpPr>
              <a:cxnSpLocks/>
            </p:cNvCxnSpPr>
            <p:nvPr/>
          </p:nvCxnSpPr>
          <p:spPr>
            <a:xfrm>
              <a:off x="5074728" y="3775993"/>
              <a:ext cx="770901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90B09BA1-B02B-47A5-9F96-7DFA0EB461AF}"/>
                </a:ext>
              </a:extLst>
            </p:cNvPr>
            <p:cNvSpPr txBox="1"/>
            <p:nvPr/>
          </p:nvSpPr>
          <p:spPr>
            <a:xfrm>
              <a:off x="5106792" y="3390965"/>
              <a:ext cx="738838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Veracruz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1100" dirty="0">
                  <a:latin typeface="Arial Nova Light" panose="020B0304020202020204" pitchFamily="34" charset="0"/>
                </a:rPr>
                <a:t>8,1 M</a:t>
              </a:r>
              <a:r>
                <a:rPr kumimoji="0" lang="pt-P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 </a:t>
              </a:r>
            </a:p>
          </p:txBody>
        </p:sp>
        <p:cxnSp>
          <p:nvCxnSpPr>
            <p:cNvPr id="69" name="Conexão reta 68">
              <a:extLst>
                <a:ext uri="{FF2B5EF4-FFF2-40B4-BE49-F238E27FC236}">
                  <a16:creationId xmlns:a16="http://schemas.microsoft.com/office/drawing/2014/main" id="{7ED3E9B2-F63E-4060-B80A-12AB83FD7251}"/>
                </a:ext>
              </a:extLst>
            </p:cNvPr>
            <p:cNvCxnSpPr>
              <a:cxnSpLocks/>
            </p:cNvCxnSpPr>
            <p:nvPr/>
          </p:nvCxnSpPr>
          <p:spPr>
            <a:xfrm>
              <a:off x="2903732" y="4378286"/>
              <a:ext cx="770901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Conexão reta 69">
              <a:extLst>
                <a:ext uri="{FF2B5EF4-FFF2-40B4-BE49-F238E27FC236}">
                  <a16:creationId xmlns:a16="http://schemas.microsoft.com/office/drawing/2014/main" id="{447C25A7-3E96-4E0C-8F46-9B37FEB5DAFA}"/>
                </a:ext>
              </a:extLst>
            </p:cNvPr>
            <p:cNvCxnSpPr>
              <a:cxnSpLocks/>
            </p:cNvCxnSpPr>
            <p:nvPr/>
          </p:nvCxnSpPr>
          <p:spPr>
            <a:xfrm>
              <a:off x="228600" y="2509499"/>
              <a:ext cx="1673199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6" name="Conexão: Ângulo Reto 75">
              <a:extLst>
                <a:ext uri="{FF2B5EF4-FFF2-40B4-BE49-F238E27FC236}">
                  <a16:creationId xmlns:a16="http://schemas.microsoft.com/office/drawing/2014/main" id="{01779980-4F21-48E8-A22E-57C6912B75EA}"/>
                </a:ext>
              </a:extLst>
            </p:cNvPr>
            <p:cNvCxnSpPr/>
            <p:nvPr/>
          </p:nvCxnSpPr>
          <p:spPr>
            <a:xfrm rot="5400000" flipH="1" flipV="1">
              <a:off x="6185105" y="3399992"/>
              <a:ext cx="1234014" cy="454282"/>
            </a:xfrm>
            <a:prstGeom prst="bentConnector3">
              <a:avLst>
                <a:gd name="adj1" fmla="val 99400"/>
              </a:avLst>
            </a:prstGeom>
            <a:noFill/>
            <a:ln w="3175" cap="flat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E61A874E-2612-442C-B7CE-C106B755F0AF}"/>
                </a:ext>
              </a:extLst>
            </p:cNvPr>
            <p:cNvSpPr txBox="1"/>
            <p:nvPr/>
          </p:nvSpPr>
          <p:spPr>
            <a:xfrm>
              <a:off x="6584273" y="3018746"/>
              <a:ext cx="834981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Campeche</a:t>
              </a:r>
            </a:p>
            <a:p>
              <a:pPr marL="0" marR="0" indent="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1100" dirty="0">
                  <a:latin typeface="Arial Nova Light" panose="020B0304020202020204" pitchFamily="34" charset="0"/>
                </a:rPr>
                <a:t>0,9 M</a:t>
              </a:r>
              <a:endParaRPr kumimoji="0" lang="pt-PT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endParaRPr>
            </a:p>
          </p:txBody>
        </p:sp>
        <p:sp>
          <p:nvSpPr>
            <p:cNvPr id="79" name="CaixaDeTexto 78">
              <a:extLst>
                <a:ext uri="{FF2B5EF4-FFF2-40B4-BE49-F238E27FC236}">
                  <a16:creationId xmlns:a16="http://schemas.microsoft.com/office/drawing/2014/main" id="{DD130FC5-3273-4134-B969-08DCBB612CD9}"/>
                </a:ext>
              </a:extLst>
            </p:cNvPr>
            <p:cNvSpPr txBox="1"/>
            <p:nvPr/>
          </p:nvSpPr>
          <p:spPr>
            <a:xfrm>
              <a:off x="2501229" y="3979950"/>
              <a:ext cx="834981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Colima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1100" dirty="0">
                  <a:latin typeface="Arial Nova Light" panose="020B0304020202020204" pitchFamily="34" charset="0"/>
                </a:rPr>
                <a:t>0,7 M</a:t>
              </a:r>
              <a:endParaRPr kumimoji="0" lang="pt-PT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endParaRPr>
            </a:p>
          </p:txBody>
        </p:sp>
        <p:sp>
          <p:nvSpPr>
            <p:cNvPr id="80" name="CaixaDeTexto 79">
              <a:extLst>
                <a:ext uri="{FF2B5EF4-FFF2-40B4-BE49-F238E27FC236}">
                  <a16:creationId xmlns:a16="http://schemas.microsoft.com/office/drawing/2014/main" id="{9D6F60F1-988D-4C81-879A-2E1610E26D5D}"/>
                </a:ext>
              </a:extLst>
            </p:cNvPr>
            <p:cNvSpPr txBox="1"/>
            <p:nvPr/>
          </p:nvSpPr>
          <p:spPr>
            <a:xfrm>
              <a:off x="131764" y="2120526"/>
              <a:ext cx="1368079" cy="600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Baixa Califórnia do Sul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1100" dirty="0">
                  <a:latin typeface="Arial Nova Light" panose="020B0304020202020204" pitchFamily="34" charset="0"/>
                </a:rPr>
                <a:t>0,7 M</a:t>
              </a:r>
              <a:endParaRPr kumimoji="0" lang="pt-PT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endParaRPr>
            </a:p>
          </p:txBody>
        </p:sp>
        <p:cxnSp>
          <p:nvCxnSpPr>
            <p:cNvPr id="89" name="Conexão: Ângulo Reto 88">
              <a:extLst>
                <a:ext uri="{FF2B5EF4-FFF2-40B4-BE49-F238E27FC236}">
                  <a16:creationId xmlns:a16="http://schemas.microsoft.com/office/drawing/2014/main" id="{6A533093-6B79-4985-8FA2-66DEA8E153A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133804" y="5208729"/>
              <a:ext cx="691356" cy="384853"/>
            </a:xfrm>
            <a:prstGeom prst="bentConnector3">
              <a:avLst>
                <a:gd name="adj1" fmla="val 98811"/>
              </a:avLst>
            </a:prstGeom>
            <a:noFill/>
            <a:ln w="3175" cap="flat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3" name="CaixaDeTexto 92">
              <a:extLst>
                <a:ext uri="{FF2B5EF4-FFF2-40B4-BE49-F238E27FC236}">
                  <a16:creationId xmlns:a16="http://schemas.microsoft.com/office/drawing/2014/main" id="{15AA29C5-FD7F-4A3D-8909-669AD756F2D2}"/>
                </a:ext>
              </a:extLst>
            </p:cNvPr>
            <p:cNvSpPr txBox="1"/>
            <p:nvPr/>
          </p:nvSpPr>
          <p:spPr>
            <a:xfrm>
              <a:off x="5295404" y="5344964"/>
              <a:ext cx="834981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Oaxaca</a:t>
              </a:r>
            </a:p>
            <a:p>
              <a:pPr marL="0" marR="0" indent="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1100" dirty="0">
                  <a:latin typeface="Arial Nova Light" panose="020B0304020202020204" pitchFamily="34" charset="0"/>
                </a:rPr>
                <a:t>4,0 M</a:t>
              </a:r>
              <a:endParaRPr kumimoji="0" lang="pt-PT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endParaRPr>
            </a:p>
          </p:txBody>
        </p:sp>
        <p:sp>
          <p:nvSpPr>
            <p:cNvPr id="95" name="Oval 25">
              <a:extLst>
                <a:ext uri="{FF2B5EF4-FFF2-40B4-BE49-F238E27FC236}">
                  <a16:creationId xmlns:a16="http://schemas.microsoft.com/office/drawing/2014/main" id="{03EB1C44-3F65-45FC-8EB4-8BDCF7D00B3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27740" y="2615455"/>
              <a:ext cx="79742" cy="79742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200" kern="0" dirty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96" name="Oval 25">
              <a:extLst>
                <a:ext uri="{FF2B5EF4-FFF2-40B4-BE49-F238E27FC236}">
                  <a16:creationId xmlns:a16="http://schemas.microsoft.com/office/drawing/2014/main" id="{28598425-D057-4AA3-86C9-B55F189DC1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00367" y="1310764"/>
              <a:ext cx="79742" cy="79742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200" kern="0" dirty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97" name="Oval 25">
              <a:extLst>
                <a:ext uri="{FF2B5EF4-FFF2-40B4-BE49-F238E27FC236}">
                  <a16:creationId xmlns:a16="http://schemas.microsoft.com/office/drawing/2014/main" id="{111DA325-1F0A-4051-B860-584C3DD070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19368" y="4356210"/>
              <a:ext cx="79742" cy="79742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200" kern="0" dirty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99" name="Oval 25">
              <a:extLst>
                <a:ext uri="{FF2B5EF4-FFF2-40B4-BE49-F238E27FC236}">
                  <a16:creationId xmlns:a16="http://schemas.microsoft.com/office/drawing/2014/main" id="{5F8D40AD-D1D5-4274-A667-3D92A14BFF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0170" y="3878200"/>
              <a:ext cx="79742" cy="79742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200" kern="0" dirty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100" name="CaixaDeTexto 99">
              <a:extLst>
                <a:ext uri="{FF2B5EF4-FFF2-40B4-BE49-F238E27FC236}">
                  <a16:creationId xmlns:a16="http://schemas.microsoft.com/office/drawing/2014/main" id="{B6D313C0-9640-428D-BC1B-310280255456}"/>
                </a:ext>
              </a:extLst>
            </p:cNvPr>
            <p:cNvSpPr txBox="1"/>
            <p:nvPr/>
          </p:nvSpPr>
          <p:spPr>
            <a:xfrm>
              <a:off x="3001278" y="1103022"/>
              <a:ext cx="738838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5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C. Juárez 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5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1,7</a:t>
              </a:r>
              <a:r>
                <a:rPr lang="pt-PT" sz="1050" i="1" dirty="0">
                  <a:latin typeface="Arial Nova Light" panose="020B0304020202020204" pitchFamily="34" charset="0"/>
                </a:rPr>
                <a:t> M</a:t>
              </a:r>
              <a:r>
                <a:rPr kumimoji="0" lang="pt-PT" sz="105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 </a:t>
              </a:r>
            </a:p>
          </p:txBody>
        </p:sp>
        <p:sp>
          <p:nvSpPr>
            <p:cNvPr id="101" name="CaixaDeTexto 100">
              <a:extLst>
                <a:ext uri="{FF2B5EF4-FFF2-40B4-BE49-F238E27FC236}">
                  <a16:creationId xmlns:a16="http://schemas.microsoft.com/office/drawing/2014/main" id="{144FF890-C24C-43B2-89E5-8FB6AFF7C259}"/>
                </a:ext>
              </a:extLst>
            </p:cNvPr>
            <p:cNvSpPr txBox="1"/>
            <p:nvPr/>
          </p:nvSpPr>
          <p:spPr>
            <a:xfrm>
              <a:off x="1265558" y="3710323"/>
              <a:ext cx="845670" cy="415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5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Guadalajara</a:t>
              </a:r>
            </a:p>
            <a:p>
              <a:pPr marL="0" marR="0" indent="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5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1,5</a:t>
              </a:r>
              <a:r>
                <a:rPr lang="pt-PT" sz="1050" i="1" dirty="0">
                  <a:latin typeface="Arial Nova Light" panose="020B0304020202020204" pitchFamily="34" charset="0"/>
                </a:rPr>
                <a:t> M</a:t>
              </a:r>
              <a:r>
                <a:rPr kumimoji="0" lang="pt-PT" sz="105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 </a:t>
              </a:r>
            </a:p>
          </p:txBody>
        </p:sp>
        <p:sp>
          <p:nvSpPr>
            <p:cNvPr id="106" name="CaixaDeTexto 105">
              <a:extLst>
                <a:ext uri="{FF2B5EF4-FFF2-40B4-BE49-F238E27FC236}">
                  <a16:creationId xmlns:a16="http://schemas.microsoft.com/office/drawing/2014/main" id="{CA8C88F4-FC62-4C78-BE20-5B3130487872}"/>
                </a:ext>
              </a:extLst>
            </p:cNvPr>
            <p:cNvSpPr txBox="1"/>
            <p:nvPr/>
          </p:nvSpPr>
          <p:spPr>
            <a:xfrm>
              <a:off x="4957165" y="2269011"/>
              <a:ext cx="845670" cy="415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5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Monterrey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5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1,1</a:t>
              </a:r>
              <a:r>
                <a:rPr lang="pt-PT" sz="1050" i="1" dirty="0">
                  <a:latin typeface="Arial Nova Light" panose="020B0304020202020204" pitchFamily="34" charset="0"/>
                </a:rPr>
                <a:t> M</a:t>
              </a:r>
              <a:r>
                <a:rPr kumimoji="0" lang="pt-PT" sz="105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 </a:t>
              </a:r>
            </a:p>
          </p:txBody>
        </p:sp>
        <p:sp>
          <p:nvSpPr>
            <p:cNvPr id="107" name="CaixaDeTexto 106">
              <a:extLst>
                <a:ext uri="{FF2B5EF4-FFF2-40B4-BE49-F238E27FC236}">
                  <a16:creationId xmlns:a16="http://schemas.microsoft.com/office/drawing/2014/main" id="{39597664-B262-411C-80C6-346E7E6C6912}"/>
                </a:ext>
              </a:extLst>
            </p:cNvPr>
            <p:cNvSpPr txBox="1"/>
            <p:nvPr/>
          </p:nvSpPr>
          <p:spPr>
            <a:xfrm>
              <a:off x="4802804" y="6025589"/>
              <a:ext cx="845670" cy="415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5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Puebla</a:t>
              </a:r>
            </a:p>
            <a:p>
              <a:pPr marL="0" marR="0" indent="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105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1,4</a:t>
              </a:r>
              <a:r>
                <a:rPr lang="pt-PT" sz="1050" i="1" dirty="0">
                  <a:latin typeface="Arial Nova Light" panose="020B0304020202020204" pitchFamily="34" charset="0"/>
                </a:rPr>
                <a:t> M</a:t>
              </a:r>
              <a:r>
                <a:rPr kumimoji="0" lang="pt-PT" sz="105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 </a:t>
              </a:r>
            </a:p>
          </p:txBody>
        </p:sp>
        <p:sp>
          <p:nvSpPr>
            <p:cNvPr id="94" name="Oval 25">
              <a:extLst>
                <a:ext uri="{FF2B5EF4-FFF2-40B4-BE49-F238E27FC236}">
                  <a16:creationId xmlns:a16="http://schemas.microsoft.com/office/drawing/2014/main" id="{91A074B4-CA7C-4D78-8D05-D2356B0160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57024" y="4282562"/>
              <a:ext cx="79742" cy="79742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200" kern="0" dirty="0">
                <a:solidFill>
                  <a:sysClr val="windowText" lastClr="000000"/>
                </a:solidFill>
                <a:latin typeface="Arial Nova Light" panose="020B0304020202020204" pitchFamily="34" charset="0"/>
              </a:endParaRPr>
            </a:p>
          </p:txBody>
        </p:sp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id="{29E13261-D17C-40CE-98A0-18C64B5133B1}"/>
                </a:ext>
              </a:extLst>
            </p:cNvPr>
            <p:cNvSpPr txBox="1"/>
            <p:nvPr/>
          </p:nvSpPr>
          <p:spPr>
            <a:xfrm>
              <a:off x="1178416" y="1041614"/>
              <a:ext cx="43186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Baixa Califórnia</a:t>
              </a:r>
            </a:p>
          </p:txBody>
        </p:sp>
        <p:sp>
          <p:nvSpPr>
            <p:cNvPr id="82" name="CaixaDeTexto 81">
              <a:extLst>
                <a:ext uri="{FF2B5EF4-FFF2-40B4-BE49-F238E27FC236}">
                  <a16:creationId xmlns:a16="http://schemas.microsoft.com/office/drawing/2014/main" id="{02899B62-BC21-40F3-8541-44ED9471DE2B}"/>
                </a:ext>
              </a:extLst>
            </p:cNvPr>
            <p:cNvSpPr txBox="1"/>
            <p:nvPr/>
          </p:nvSpPr>
          <p:spPr>
            <a:xfrm>
              <a:off x="2145072" y="1670472"/>
              <a:ext cx="431866" cy="184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Sonora</a:t>
              </a:r>
            </a:p>
          </p:txBody>
        </p:sp>
        <p:sp>
          <p:nvSpPr>
            <p:cNvPr id="83" name="CaixaDeTexto 82">
              <a:extLst>
                <a:ext uri="{FF2B5EF4-FFF2-40B4-BE49-F238E27FC236}">
                  <a16:creationId xmlns:a16="http://schemas.microsoft.com/office/drawing/2014/main" id="{BB699E76-F332-4730-8620-5AA350E2A2FF}"/>
                </a:ext>
              </a:extLst>
            </p:cNvPr>
            <p:cNvSpPr txBox="1"/>
            <p:nvPr/>
          </p:nvSpPr>
          <p:spPr>
            <a:xfrm>
              <a:off x="3014315" y="1851668"/>
              <a:ext cx="43186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Chihuahua</a:t>
              </a:r>
            </a:p>
          </p:txBody>
        </p:sp>
        <p:sp>
          <p:nvSpPr>
            <p:cNvPr id="84" name="CaixaDeTexto 83">
              <a:extLst>
                <a:ext uri="{FF2B5EF4-FFF2-40B4-BE49-F238E27FC236}">
                  <a16:creationId xmlns:a16="http://schemas.microsoft.com/office/drawing/2014/main" id="{EBB52629-B04B-4D80-80F6-43653C74B513}"/>
                </a:ext>
              </a:extLst>
            </p:cNvPr>
            <p:cNvSpPr txBox="1"/>
            <p:nvPr/>
          </p:nvSpPr>
          <p:spPr>
            <a:xfrm>
              <a:off x="2584727" y="2609259"/>
              <a:ext cx="431866" cy="184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 Light" panose="020B0304020202020204" pitchFamily="34" charset="0"/>
                </a:rPr>
                <a:t>Sinaloa</a:t>
              </a:r>
              <a:endParaRPr kumimoji="0" lang="pt-PT" sz="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endParaRPr>
            </a:p>
          </p:txBody>
        </p:sp>
        <p:sp>
          <p:nvSpPr>
            <p:cNvPr id="86" name="CaixaDeTexto 85">
              <a:extLst>
                <a:ext uri="{FF2B5EF4-FFF2-40B4-BE49-F238E27FC236}">
                  <a16:creationId xmlns:a16="http://schemas.microsoft.com/office/drawing/2014/main" id="{3DBB914D-A1F3-4B1C-BB9F-37563AAE0931}"/>
                </a:ext>
              </a:extLst>
            </p:cNvPr>
            <p:cNvSpPr txBox="1"/>
            <p:nvPr/>
          </p:nvSpPr>
          <p:spPr>
            <a:xfrm>
              <a:off x="3230248" y="2829699"/>
              <a:ext cx="431866" cy="184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Durango</a:t>
              </a:r>
            </a:p>
          </p:txBody>
        </p:sp>
        <p:sp>
          <p:nvSpPr>
            <p:cNvPr id="87" name="CaixaDeTexto 86">
              <a:extLst>
                <a:ext uri="{FF2B5EF4-FFF2-40B4-BE49-F238E27FC236}">
                  <a16:creationId xmlns:a16="http://schemas.microsoft.com/office/drawing/2014/main" id="{A3EE9CA9-F701-4B5F-9852-A826DC952A65}"/>
                </a:ext>
              </a:extLst>
            </p:cNvPr>
            <p:cNvSpPr txBox="1"/>
            <p:nvPr/>
          </p:nvSpPr>
          <p:spPr>
            <a:xfrm>
              <a:off x="3872356" y="2281964"/>
              <a:ext cx="431866" cy="184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Coahuila</a:t>
              </a:r>
            </a:p>
          </p:txBody>
        </p:sp>
        <p:sp>
          <p:nvSpPr>
            <p:cNvPr id="88" name="CaixaDeTexto 87">
              <a:extLst>
                <a:ext uri="{FF2B5EF4-FFF2-40B4-BE49-F238E27FC236}">
                  <a16:creationId xmlns:a16="http://schemas.microsoft.com/office/drawing/2014/main" id="{520A5FEF-2938-430A-99C5-A831F44FC97D}"/>
                </a:ext>
              </a:extLst>
            </p:cNvPr>
            <p:cNvSpPr txBox="1"/>
            <p:nvPr/>
          </p:nvSpPr>
          <p:spPr>
            <a:xfrm>
              <a:off x="4399944" y="2701591"/>
              <a:ext cx="43186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Nuevo</a:t>
              </a:r>
              <a:r>
                <a:rPr kumimoji="0" lang="pt-PT" sz="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 León</a:t>
              </a:r>
            </a:p>
          </p:txBody>
        </p:sp>
        <p:sp>
          <p:nvSpPr>
            <p:cNvPr id="90" name="CaixaDeTexto 89">
              <a:extLst>
                <a:ext uri="{FF2B5EF4-FFF2-40B4-BE49-F238E27FC236}">
                  <a16:creationId xmlns:a16="http://schemas.microsoft.com/office/drawing/2014/main" id="{8E80BD22-CB7B-468A-AD94-4492B1313641}"/>
                </a:ext>
              </a:extLst>
            </p:cNvPr>
            <p:cNvSpPr txBox="1"/>
            <p:nvPr/>
          </p:nvSpPr>
          <p:spPr>
            <a:xfrm>
              <a:off x="4582617" y="3150617"/>
              <a:ext cx="46405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Tamaulipas</a:t>
              </a:r>
            </a:p>
          </p:txBody>
        </p:sp>
        <p:sp>
          <p:nvSpPr>
            <p:cNvPr id="91" name="CaixaDeTexto 90">
              <a:extLst>
                <a:ext uri="{FF2B5EF4-FFF2-40B4-BE49-F238E27FC236}">
                  <a16:creationId xmlns:a16="http://schemas.microsoft.com/office/drawing/2014/main" id="{219CEBDC-693E-48CD-8EFA-94F65B2AE483}"/>
                </a:ext>
              </a:extLst>
            </p:cNvPr>
            <p:cNvSpPr txBox="1"/>
            <p:nvPr/>
          </p:nvSpPr>
          <p:spPr>
            <a:xfrm>
              <a:off x="3253975" y="3571547"/>
              <a:ext cx="431866" cy="184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Nayarit</a:t>
              </a:r>
              <a:endParaRPr kumimoji="0" lang="pt-PT" sz="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endParaRPr>
            </a:p>
          </p:txBody>
        </p:sp>
        <p:sp>
          <p:nvSpPr>
            <p:cNvPr id="92" name="CaixaDeTexto 91">
              <a:extLst>
                <a:ext uri="{FF2B5EF4-FFF2-40B4-BE49-F238E27FC236}">
                  <a16:creationId xmlns:a16="http://schemas.microsoft.com/office/drawing/2014/main" id="{5C89D086-D80B-4D03-BBD7-ABD55D35F52A}"/>
                </a:ext>
              </a:extLst>
            </p:cNvPr>
            <p:cNvSpPr txBox="1"/>
            <p:nvPr/>
          </p:nvSpPr>
          <p:spPr>
            <a:xfrm>
              <a:off x="3857650" y="3507700"/>
              <a:ext cx="43186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A.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Calientes</a:t>
              </a:r>
              <a:endParaRPr kumimoji="0" lang="pt-PT" sz="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endParaRPr>
            </a:p>
          </p:txBody>
        </p:sp>
        <p:sp>
          <p:nvSpPr>
            <p:cNvPr id="98" name="CaixaDeTexto 97">
              <a:extLst>
                <a:ext uri="{FF2B5EF4-FFF2-40B4-BE49-F238E27FC236}">
                  <a16:creationId xmlns:a16="http://schemas.microsoft.com/office/drawing/2014/main" id="{7BD58AA0-EEAB-4140-AE23-ACA3F9B8E918}"/>
                </a:ext>
              </a:extLst>
            </p:cNvPr>
            <p:cNvSpPr txBox="1"/>
            <p:nvPr/>
          </p:nvSpPr>
          <p:spPr>
            <a:xfrm>
              <a:off x="3764455" y="3077833"/>
              <a:ext cx="43186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Zacatecas</a:t>
              </a:r>
            </a:p>
          </p:txBody>
        </p:sp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id="{D7EBC440-607B-42EF-9712-89E06A533270}"/>
                </a:ext>
              </a:extLst>
            </p:cNvPr>
            <p:cNvSpPr txBox="1"/>
            <p:nvPr/>
          </p:nvSpPr>
          <p:spPr>
            <a:xfrm>
              <a:off x="4204490" y="3408018"/>
              <a:ext cx="43186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San </a:t>
              </a:r>
              <a:r>
                <a:rPr kumimoji="0" lang="pt-PT" sz="6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Lui</a:t>
              </a:r>
              <a:r>
                <a:rPr lang="pt-PT" sz="6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 Light" panose="020B0304020202020204" pitchFamily="34" charset="0"/>
                </a:rPr>
                <a:t>s Potosí</a:t>
              </a:r>
              <a:endParaRPr kumimoji="0" lang="pt-PT" sz="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endParaRPr>
            </a:p>
          </p:txBody>
        </p:sp>
        <p:sp>
          <p:nvSpPr>
            <p:cNvPr id="105" name="CaixaDeTexto 104">
              <a:extLst>
                <a:ext uri="{FF2B5EF4-FFF2-40B4-BE49-F238E27FC236}">
                  <a16:creationId xmlns:a16="http://schemas.microsoft.com/office/drawing/2014/main" id="{DFB8ECE1-1C47-41AB-894F-15F489754BD3}"/>
                </a:ext>
              </a:extLst>
            </p:cNvPr>
            <p:cNvSpPr txBox="1"/>
            <p:nvPr/>
          </p:nvSpPr>
          <p:spPr>
            <a:xfrm>
              <a:off x="3435988" y="4006139"/>
              <a:ext cx="431866" cy="184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Jalisco</a:t>
              </a:r>
            </a:p>
          </p:txBody>
        </p:sp>
        <p:sp>
          <p:nvSpPr>
            <p:cNvPr id="108" name="CaixaDeTexto 107">
              <a:extLst>
                <a:ext uri="{FF2B5EF4-FFF2-40B4-BE49-F238E27FC236}">
                  <a16:creationId xmlns:a16="http://schemas.microsoft.com/office/drawing/2014/main" id="{25809123-599A-4784-A791-D28B5A9F2A5A}"/>
                </a:ext>
              </a:extLst>
            </p:cNvPr>
            <p:cNvSpPr txBox="1"/>
            <p:nvPr/>
          </p:nvSpPr>
          <p:spPr>
            <a:xfrm>
              <a:off x="4046795" y="4173498"/>
              <a:ext cx="43186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Michoacán</a:t>
              </a:r>
            </a:p>
          </p:txBody>
        </p:sp>
        <p:sp>
          <p:nvSpPr>
            <p:cNvPr id="109" name="CaixaDeTexto 108">
              <a:extLst>
                <a:ext uri="{FF2B5EF4-FFF2-40B4-BE49-F238E27FC236}">
                  <a16:creationId xmlns:a16="http://schemas.microsoft.com/office/drawing/2014/main" id="{8D07407C-E7A4-4347-9435-700986672DDA}"/>
                </a:ext>
              </a:extLst>
            </p:cNvPr>
            <p:cNvSpPr txBox="1"/>
            <p:nvPr/>
          </p:nvSpPr>
          <p:spPr>
            <a:xfrm>
              <a:off x="4328207" y="4519868"/>
              <a:ext cx="431866" cy="184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Guerrero</a:t>
              </a:r>
              <a:endParaRPr kumimoji="0" lang="pt-PT" sz="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endParaRPr>
            </a:p>
          </p:txBody>
        </p:sp>
        <p:sp>
          <p:nvSpPr>
            <p:cNvPr id="111" name="CaixaDeTexto 110">
              <a:extLst>
                <a:ext uri="{FF2B5EF4-FFF2-40B4-BE49-F238E27FC236}">
                  <a16:creationId xmlns:a16="http://schemas.microsoft.com/office/drawing/2014/main" id="{6638EEBD-9B92-4132-8768-EB33BAD43718}"/>
                </a:ext>
              </a:extLst>
            </p:cNvPr>
            <p:cNvSpPr txBox="1"/>
            <p:nvPr/>
          </p:nvSpPr>
          <p:spPr>
            <a:xfrm>
              <a:off x="4078634" y="3662318"/>
              <a:ext cx="566639" cy="184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Guanajuato</a:t>
              </a:r>
              <a:endParaRPr kumimoji="0" lang="pt-PT" sz="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endParaRPr>
            </a:p>
          </p:txBody>
        </p:sp>
        <p:sp>
          <p:nvSpPr>
            <p:cNvPr id="112" name="CaixaDeTexto 111">
              <a:extLst>
                <a:ext uri="{FF2B5EF4-FFF2-40B4-BE49-F238E27FC236}">
                  <a16:creationId xmlns:a16="http://schemas.microsoft.com/office/drawing/2014/main" id="{2B590961-BD1E-4A57-8140-32C09D3D132B}"/>
                </a:ext>
              </a:extLst>
            </p:cNvPr>
            <p:cNvSpPr txBox="1"/>
            <p:nvPr/>
          </p:nvSpPr>
          <p:spPr>
            <a:xfrm>
              <a:off x="5950109" y="4410265"/>
              <a:ext cx="431866" cy="184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Tabasco</a:t>
              </a:r>
            </a:p>
          </p:txBody>
        </p:sp>
        <p:sp>
          <p:nvSpPr>
            <p:cNvPr id="113" name="CaixaDeTexto 112">
              <a:extLst>
                <a:ext uri="{FF2B5EF4-FFF2-40B4-BE49-F238E27FC236}">
                  <a16:creationId xmlns:a16="http://schemas.microsoft.com/office/drawing/2014/main" id="{AE6C8D37-FCF0-49E2-8634-830E0FFB9034}"/>
                </a:ext>
              </a:extLst>
            </p:cNvPr>
            <p:cNvSpPr txBox="1"/>
            <p:nvPr/>
          </p:nvSpPr>
          <p:spPr>
            <a:xfrm>
              <a:off x="6946697" y="4024872"/>
              <a:ext cx="43186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Quintana Roo</a:t>
              </a:r>
            </a:p>
          </p:txBody>
        </p:sp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57931D28-BC91-4B49-BF21-E9687AA33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3970" y="4807902"/>
              <a:ext cx="438950" cy="188992"/>
            </a:xfrm>
            <a:prstGeom prst="rect">
              <a:avLst/>
            </a:prstGeom>
          </p:spPr>
        </p:pic>
        <p:sp>
          <p:nvSpPr>
            <p:cNvPr id="114" name="CaixaDeTexto 113">
              <a:extLst>
                <a:ext uri="{FF2B5EF4-FFF2-40B4-BE49-F238E27FC236}">
                  <a16:creationId xmlns:a16="http://schemas.microsoft.com/office/drawing/2014/main" id="{213B5999-AD2C-4348-AFF2-E159C42476EA}"/>
                </a:ext>
              </a:extLst>
            </p:cNvPr>
            <p:cNvSpPr txBox="1"/>
            <p:nvPr/>
          </p:nvSpPr>
          <p:spPr>
            <a:xfrm>
              <a:off x="6785830" y="3700153"/>
              <a:ext cx="431866" cy="184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Yucatán</a:t>
              </a:r>
              <a:endParaRPr kumimoji="0" lang="pt-PT" sz="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endParaRPr>
            </a:p>
          </p:txBody>
        </p:sp>
        <p:sp>
          <p:nvSpPr>
            <p:cNvPr id="115" name="CaixaDeTexto 114">
              <a:extLst>
                <a:ext uri="{FF2B5EF4-FFF2-40B4-BE49-F238E27FC236}">
                  <a16:creationId xmlns:a16="http://schemas.microsoft.com/office/drawing/2014/main" id="{2B6B0796-BBA1-40F4-A27C-DE13EEEF8D57}"/>
                </a:ext>
              </a:extLst>
            </p:cNvPr>
            <p:cNvSpPr txBox="1"/>
            <p:nvPr/>
          </p:nvSpPr>
          <p:spPr>
            <a:xfrm>
              <a:off x="4222121" y="3816621"/>
              <a:ext cx="566639" cy="184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Querétaro</a:t>
              </a:r>
              <a:endParaRPr kumimoji="0" lang="pt-PT" sz="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endParaRPr>
            </a:p>
          </p:txBody>
        </p:sp>
        <p:sp>
          <p:nvSpPr>
            <p:cNvPr id="116" name="CaixaDeTexto 115">
              <a:extLst>
                <a:ext uri="{FF2B5EF4-FFF2-40B4-BE49-F238E27FC236}">
                  <a16:creationId xmlns:a16="http://schemas.microsoft.com/office/drawing/2014/main" id="{7F4603E1-CB57-488A-873C-ABB6C8305AF8}"/>
                </a:ext>
              </a:extLst>
            </p:cNvPr>
            <p:cNvSpPr txBox="1"/>
            <p:nvPr/>
          </p:nvSpPr>
          <p:spPr>
            <a:xfrm>
              <a:off x="4600857" y="3940830"/>
              <a:ext cx="404401" cy="184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Hidalgo</a:t>
              </a:r>
            </a:p>
          </p:txBody>
        </p:sp>
        <p:sp>
          <p:nvSpPr>
            <p:cNvPr id="117" name="CaixaDeTexto 116">
              <a:extLst>
                <a:ext uri="{FF2B5EF4-FFF2-40B4-BE49-F238E27FC236}">
                  <a16:creationId xmlns:a16="http://schemas.microsoft.com/office/drawing/2014/main" id="{5E1D2109-156E-4909-8A07-3B4910D6973F}"/>
                </a:ext>
              </a:extLst>
            </p:cNvPr>
            <p:cNvSpPr txBox="1"/>
            <p:nvPr/>
          </p:nvSpPr>
          <p:spPr>
            <a:xfrm>
              <a:off x="4535114" y="4348141"/>
              <a:ext cx="428026" cy="184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Morelos</a:t>
              </a:r>
            </a:p>
          </p:txBody>
        </p:sp>
        <p:sp>
          <p:nvSpPr>
            <p:cNvPr id="119" name="CaixaDeTexto 118">
              <a:extLst>
                <a:ext uri="{FF2B5EF4-FFF2-40B4-BE49-F238E27FC236}">
                  <a16:creationId xmlns:a16="http://schemas.microsoft.com/office/drawing/2014/main" id="{9EC2145C-254B-40C2-80DB-7F6A5752B996}"/>
                </a:ext>
              </a:extLst>
            </p:cNvPr>
            <p:cNvSpPr txBox="1"/>
            <p:nvPr/>
          </p:nvSpPr>
          <p:spPr>
            <a:xfrm>
              <a:off x="4616589" y="4118061"/>
              <a:ext cx="566639" cy="184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Tlaxcala</a:t>
              </a:r>
            </a:p>
          </p:txBody>
        </p:sp>
        <p:sp>
          <p:nvSpPr>
            <p:cNvPr id="120" name="CaixaDeTexto 119">
              <a:extLst>
                <a:ext uri="{FF2B5EF4-FFF2-40B4-BE49-F238E27FC236}">
                  <a16:creationId xmlns:a16="http://schemas.microsoft.com/office/drawing/2014/main" id="{6F80E894-B64F-4708-AC5C-A320A9C763E6}"/>
                </a:ext>
              </a:extLst>
            </p:cNvPr>
            <p:cNvSpPr txBox="1"/>
            <p:nvPr/>
          </p:nvSpPr>
          <p:spPr>
            <a:xfrm>
              <a:off x="4791073" y="4359075"/>
              <a:ext cx="566639" cy="184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6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 Nova Light" panose="020B0304020202020204" pitchFamily="34" charset="0"/>
                  <a:sym typeface="Gotham Rounded"/>
                </a:rPr>
                <a:t>Puebla</a:t>
              </a:r>
            </a:p>
          </p:txBody>
        </p:sp>
      </p:grpSp>
      <p:pic>
        <p:nvPicPr>
          <p:cNvPr id="85" name="Imagem 84">
            <a:extLst>
              <a:ext uri="{FF2B5EF4-FFF2-40B4-BE49-F238E27FC236}">
                <a16:creationId xmlns:a16="http://schemas.microsoft.com/office/drawing/2014/main" id="{CF2F43AD-363C-4EAD-9EC0-75DC9BE42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54" y="4495040"/>
            <a:ext cx="928498" cy="619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84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indent="261938"/>
            <a:r>
              <a:rPr lang="pt-PT" sz="2000" dirty="0">
                <a:latin typeface="Arial Nova Light" panose="020B0304020202020204" pitchFamily="34" charset="0"/>
              </a:rPr>
              <a:t>Enquadramento Económico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48A11B7C-9BBA-4875-9744-41455D2FAAB7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BABAA694-FD4F-454B-B783-5C6C217D0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50C07321-D0CF-4A2C-ACF1-9ABC85642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1F6A3492-085B-4EB3-A42F-6692A3973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D7BB9322-FC3A-4883-8A1A-56EC87DA3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F8668157-AFA6-4885-B98F-0D18A46B5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ED806C6F-CD76-4DE5-A156-A6F0864EC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89BAE59B-8608-48F6-B1CA-C4BF90EDC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56E1533E-FB5D-41D8-AAD0-24DAAEE6B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803D155C-C5BF-4C7D-83ED-E73A8F7A2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7BFF0CA7-98F7-4851-A0FD-624D0FDD0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15B51D96-9E7C-49EB-87BB-1A46874AB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688402CE-0795-4A0B-9BA6-610ECE98C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EF6660A1-2156-4B5F-87E2-937E2BB69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21206A3E-0D3E-49FE-BE04-6E7A29CE1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DE78F90A-A282-4B2A-8DE1-13EC18163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BF47D968-96B2-4EE9-9351-3EB841EF2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4F6C110F-579F-4FC5-ACCE-A689F23BB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7CD456D5-5A08-437E-A279-77A9CC233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8D13E193-3CDA-413B-A164-15141162E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C3F69174-519C-4C78-9C07-66A4FA61E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F4B5A3DA-E6DE-4ED8-A818-3CDD6F480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E8B1B82F-1444-40AA-B943-0FB830BA3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3CBA7F96-6BF2-4A7E-90FE-B9A815F3B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EAEA0882-B297-4550-AE1D-B9B001878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DA9954C3-0D0E-4446-BF86-C989C9214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id="{D075D1D1-EB66-4A0B-B7BC-AB508ACCE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40">
              <a:extLst>
                <a:ext uri="{FF2B5EF4-FFF2-40B4-BE49-F238E27FC236}">
                  <a16:creationId xmlns:a16="http://schemas.microsoft.com/office/drawing/2014/main" id="{EC2225CB-5A08-461A-BC33-6D318690A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49">
              <a:extLst>
                <a:ext uri="{FF2B5EF4-FFF2-40B4-BE49-F238E27FC236}">
                  <a16:creationId xmlns:a16="http://schemas.microsoft.com/office/drawing/2014/main" id="{1A6DB649-1ED7-429D-94F2-B6A61AB57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50">
              <a:extLst>
                <a:ext uri="{FF2B5EF4-FFF2-40B4-BE49-F238E27FC236}">
                  <a16:creationId xmlns:a16="http://schemas.microsoft.com/office/drawing/2014/main" id="{7EF453C4-DDA8-4E20-A650-64008B7EE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51">
              <a:extLst>
                <a:ext uri="{FF2B5EF4-FFF2-40B4-BE49-F238E27FC236}">
                  <a16:creationId xmlns:a16="http://schemas.microsoft.com/office/drawing/2014/main" id="{98C1CB8A-AA98-4EC0-A450-B80404486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E2A917CB-295E-4DF9-86A6-971E4EA2E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0EE8C53A-B42B-445C-B0E9-D70BE264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48E65C04-6325-4B46-882B-DFF30067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C46CBF82-18F5-4047-B3C8-68B044BDD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B6170F7A-8922-430D-B437-48E1062D3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730586C5-1944-43B4-8D4D-0AA26DB28AF2}"/>
              </a:ext>
            </a:extLst>
          </p:cNvPr>
          <p:cNvSpPr txBox="1"/>
          <p:nvPr/>
        </p:nvSpPr>
        <p:spPr>
          <a:xfrm>
            <a:off x="7259323" y="5677708"/>
            <a:ext cx="1350689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05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Fonte: Banco Mundial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7071BA62-714E-4849-807F-673E7B460D9E}"/>
              </a:ext>
            </a:extLst>
          </p:cNvPr>
          <p:cNvSpPr txBox="1"/>
          <p:nvPr/>
        </p:nvSpPr>
        <p:spPr>
          <a:xfrm>
            <a:off x="5627647" y="1059756"/>
            <a:ext cx="226920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small" spc="0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PIB a preços constantes (MXN)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E5B0F5CC-6336-460B-AE5A-71E8382A3E7C}"/>
              </a:ext>
            </a:extLst>
          </p:cNvPr>
          <p:cNvSpPr txBox="1"/>
          <p:nvPr/>
        </p:nvSpPr>
        <p:spPr>
          <a:xfrm>
            <a:off x="571596" y="1363423"/>
            <a:ext cx="437615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000" dirty="0">
                <a:latin typeface="Arial Nova Light" panose="020B0304020202020204" pitchFamily="34" charset="0"/>
              </a:rPr>
              <a:t>15.ª economia mundial</a:t>
            </a:r>
          </a:p>
          <a:p>
            <a:pPr>
              <a:buClr>
                <a:srgbClr val="FF0000"/>
              </a:buClr>
            </a:pPr>
            <a:r>
              <a:rPr lang="pt-PT" sz="2000" dirty="0">
                <a:latin typeface="Arial Nova Light" panose="020B0304020202020204" pitchFamily="34" charset="0"/>
              </a:rPr>
              <a:t>     </a:t>
            </a:r>
            <a:r>
              <a:rPr lang="pt-PT" sz="1600" dirty="0">
                <a:latin typeface="Arial Nova Light" panose="020B0304020202020204" pitchFamily="34" charset="0"/>
              </a:rPr>
              <a:t>PIB nominal 1.223.808,9 MUSD (2018)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E98C2BC8-849A-493C-BCA5-CB64C4DBD746}"/>
              </a:ext>
            </a:extLst>
          </p:cNvPr>
          <p:cNvSpPr txBox="1"/>
          <p:nvPr/>
        </p:nvSpPr>
        <p:spPr>
          <a:xfrm>
            <a:off x="606545" y="4632706"/>
            <a:ext cx="434120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Défice Orçamental (% PIB): 2,2</a:t>
            </a:r>
          </a:p>
          <a:p>
            <a:pPr marL="357188" lvl="1" indent="0">
              <a:buClr>
                <a:srgbClr val="FF0000"/>
              </a:buClr>
            </a:pPr>
            <a:r>
              <a:rPr lang="pt-PT" sz="1600" dirty="0">
                <a:latin typeface="Arial Nova Light" panose="020B0304020202020204" pitchFamily="34" charset="0"/>
              </a:rPr>
              <a:t>(2018, FMI)</a:t>
            </a:r>
            <a:endParaRPr kumimoji="0" lang="pt-P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Nova Light" panose="020B0304020202020204" pitchFamily="34" charset="0"/>
              <a:sym typeface="Gotham Rounded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37082ACC-8FF0-4E96-AEEE-FE30D85F35A4}"/>
              </a:ext>
            </a:extLst>
          </p:cNvPr>
          <p:cNvSpPr txBox="1"/>
          <p:nvPr/>
        </p:nvSpPr>
        <p:spPr>
          <a:xfrm>
            <a:off x="588458" y="5371392"/>
            <a:ext cx="433658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Dívida P</a:t>
            </a:r>
            <a:r>
              <a:rPr lang="pt-PT" sz="2000" dirty="0">
                <a:latin typeface="Arial Nova Light" panose="020B0304020202020204" pitchFamily="34" charset="0"/>
              </a:rPr>
              <a:t>ública (% PIB): 53,6</a:t>
            </a:r>
          </a:p>
          <a:p>
            <a:pPr marL="357188"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</a:pPr>
            <a:r>
              <a:rPr kumimoji="0" lang="pt-P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(2018, FMI)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4EA8A9C0-C648-4C7F-A7F2-6BB06FD55DDD}"/>
              </a:ext>
            </a:extLst>
          </p:cNvPr>
          <p:cNvSpPr txBox="1"/>
          <p:nvPr/>
        </p:nvSpPr>
        <p:spPr>
          <a:xfrm>
            <a:off x="566684" y="2921349"/>
            <a:ext cx="435835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Tx</a:t>
            </a:r>
            <a:r>
              <a:rPr lang="pt-PT" sz="2000" dirty="0">
                <a:latin typeface="Arial Nova Light" panose="020B0304020202020204" pitchFamily="34" charset="0"/>
              </a:rPr>
              <a:t>. Inflação anual: 4,83%</a:t>
            </a:r>
          </a:p>
          <a:p>
            <a:pPr lvl="1" indent="0">
              <a:buClr>
                <a:srgbClr val="FF0000"/>
              </a:buClr>
            </a:pPr>
            <a:r>
              <a:rPr lang="pt-PT" sz="2000" dirty="0">
                <a:latin typeface="Arial Nova Light" panose="020B0304020202020204" pitchFamily="34" charset="0"/>
              </a:rPr>
              <a:t>     </a:t>
            </a:r>
            <a:r>
              <a:rPr kumimoji="0" lang="pt-P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(2018, Banco</a:t>
            </a:r>
            <a:r>
              <a:rPr kumimoji="0" lang="pt-PT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 de México</a:t>
            </a:r>
            <a:r>
              <a:rPr kumimoji="0" lang="pt-P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)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B4ED293A-121F-455F-9D9A-AC9C97FB8AA6}"/>
              </a:ext>
            </a:extLst>
          </p:cNvPr>
          <p:cNvSpPr txBox="1"/>
          <p:nvPr/>
        </p:nvSpPr>
        <p:spPr>
          <a:xfrm>
            <a:off x="566685" y="2188691"/>
            <a:ext cx="438106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000" dirty="0">
                <a:latin typeface="Arial Nova Light" panose="020B0304020202020204" pitchFamily="34" charset="0"/>
              </a:rPr>
              <a:t>PIB per capita: </a:t>
            </a:r>
            <a:r>
              <a:rPr lang="pt-PT" dirty="0">
                <a:latin typeface="Arial Nova Light" panose="020B0304020202020204" pitchFamily="34" charset="0"/>
              </a:rPr>
              <a:t>9,698,1 MUSD</a:t>
            </a:r>
            <a:endParaRPr lang="pt-PT" sz="1600" dirty="0">
              <a:latin typeface="Arial Nova Light" panose="020B03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pt-PT" sz="1600" dirty="0">
                <a:latin typeface="Arial Nova Light" panose="020B0304020202020204" pitchFamily="34" charset="0"/>
              </a:rPr>
              <a:t>       (2018) – 69.º a nível mundial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D1B5E2B4-93E4-45D1-888A-7F9946174468}"/>
              </a:ext>
            </a:extLst>
          </p:cNvPr>
          <p:cNvSpPr txBox="1"/>
          <p:nvPr/>
        </p:nvSpPr>
        <p:spPr>
          <a:xfrm>
            <a:off x="582889" y="3776218"/>
            <a:ext cx="4342149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Tx</a:t>
            </a:r>
            <a:r>
              <a:rPr lang="pt-PT" sz="2000" dirty="0">
                <a:latin typeface="Arial Nova Light" panose="020B0304020202020204" pitchFamily="34" charset="0"/>
              </a:rPr>
              <a:t>. Juro: 8,18%</a:t>
            </a:r>
          </a:p>
          <a:p>
            <a:pPr lvl="1" indent="0">
              <a:buClr>
                <a:srgbClr val="FF0000"/>
              </a:buClr>
            </a:pPr>
            <a:r>
              <a:rPr lang="pt-PT" sz="2000" dirty="0">
                <a:latin typeface="Arial Nova Light" panose="020B0304020202020204" pitchFamily="34" charset="0"/>
              </a:rPr>
              <a:t>     </a:t>
            </a:r>
            <a:r>
              <a:rPr kumimoji="0" lang="pt-P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(Dez. 2018, Banco de México)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DEC8A79-32BB-474C-A501-427A0141A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854" y="1270817"/>
            <a:ext cx="3524796" cy="204498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39B409E-DE66-4502-AB9F-4B391EF4E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848" y="3571934"/>
            <a:ext cx="3438150" cy="2041540"/>
          </a:xfrm>
          <a:prstGeom prst="rect">
            <a:avLst/>
          </a:prstGeom>
        </p:spPr>
      </p:pic>
      <p:sp>
        <p:nvSpPr>
          <p:cNvPr id="88" name="CaixaDeTexto 87">
            <a:extLst>
              <a:ext uri="{FF2B5EF4-FFF2-40B4-BE49-F238E27FC236}">
                <a16:creationId xmlns:a16="http://schemas.microsoft.com/office/drawing/2014/main" id="{E1B75140-919A-4B3B-BAA9-CB99CF5C775F}"/>
              </a:ext>
            </a:extLst>
          </p:cNvPr>
          <p:cNvSpPr txBox="1"/>
          <p:nvPr/>
        </p:nvSpPr>
        <p:spPr>
          <a:xfrm>
            <a:off x="5798667" y="3535465"/>
            <a:ext cx="21105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Tx</a:t>
            </a:r>
            <a:r>
              <a:rPr kumimoji="0" lang="pt-PT" sz="12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. </a:t>
            </a:r>
            <a:r>
              <a:rPr kumimoji="0" lang="pt-PT" sz="1200" b="0" i="0" u="none" strike="noStrike" cap="small" spc="0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Crescimento</a:t>
            </a:r>
            <a:r>
              <a:rPr kumimoji="0" lang="pt-PT" sz="12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 </a:t>
            </a:r>
            <a:r>
              <a:rPr kumimoji="0" lang="pt-PT" sz="1200" b="0" i="0" u="none" strike="noStrike" cap="small" spc="0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Real PIB </a:t>
            </a:r>
            <a:r>
              <a:rPr kumimoji="0" lang="pt-PT" sz="12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(%)</a:t>
            </a:r>
          </a:p>
        </p:txBody>
      </p:sp>
    </p:spTree>
    <p:extLst>
      <p:ext uri="{BB962C8B-B14F-4D97-AF65-F5344CB8AC3E}">
        <p14:creationId xmlns:p14="http://schemas.microsoft.com/office/powerpoint/2010/main" val="315145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0" grpId="0"/>
      <p:bldP spid="91" grpId="0"/>
      <p:bldP spid="46" grpId="0"/>
      <p:bldP spid="47" grpId="0"/>
      <p:bldP spid="48" grpId="0"/>
      <p:bldP spid="93" grpId="0"/>
      <p:bldP spid="92" grpId="0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indent="261938"/>
            <a:r>
              <a:rPr lang="pt-PT" sz="2000" dirty="0">
                <a:latin typeface="Arial Nova Light" panose="020B0304020202020204" pitchFamily="34" charset="0"/>
              </a:rPr>
              <a:t>Enquadramento Económico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730586C5-1944-43B4-8D4D-0AA26DB28AF2}"/>
              </a:ext>
            </a:extLst>
          </p:cNvPr>
          <p:cNvSpPr txBox="1"/>
          <p:nvPr/>
        </p:nvSpPr>
        <p:spPr>
          <a:xfrm>
            <a:off x="4387896" y="5796098"/>
            <a:ext cx="826506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05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Fonte: INEGI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0B270000-6696-4F9C-A1F8-4BC5FF7F0AC2}"/>
              </a:ext>
            </a:extLst>
          </p:cNvPr>
          <p:cNvSpPr txBox="1"/>
          <p:nvPr/>
        </p:nvSpPr>
        <p:spPr>
          <a:xfrm>
            <a:off x="478972" y="934945"/>
            <a:ext cx="390892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buClr>
                <a:srgbClr val="FF0000"/>
              </a:buClr>
            </a:pPr>
            <a:r>
              <a:rPr lang="pt-PT" sz="1600" cap="all" dirty="0">
                <a:latin typeface="Arial Nova Light" panose="020B0304020202020204" pitchFamily="34" charset="0"/>
                <a:sym typeface="Gotham Rounded Light"/>
              </a:rPr>
              <a:t>Atividade Económica POR ESTADO </a:t>
            </a:r>
          </a:p>
          <a:p>
            <a:pPr algn="ctr">
              <a:buClr>
                <a:srgbClr val="FF0000"/>
              </a:buClr>
            </a:pPr>
            <a:r>
              <a:rPr lang="pt-PT" sz="1600" i="1" dirty="0">
                <a:latin typeface="Arial Nova Light" panose="020B0304020202020204" pitchFamily="34" charset="0"/>
                <a:sym typeface="Gotham Rounded Light"/>
              </a:rPr>
              <a:t>Estrutura Percentual </a:t>
            </a:r>
            <a:r>
              <a:rPr lang="pt-PT" sz="1600" i="1" dirty="0">
                <a:latin typeface="Arial Nova Light" panose="020B0304020202020204" pitchFamily="34" charset="0"/>
              </a:rPr>
              <a:t>(2017</a:t>
            </a:r>
            <a:r>
              <a:rPr lang="pt-PT" sz="1600" i="1" dirty="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Arial Nova Light" panose="020B0304020202020204" pitchFamily="34" charset="0"/>
              </a:rPr>
              <a:t>)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AC527689-0A5E-4A8E-B731-9025ED539A85}"/>
              </a:ext>
            </a:extLst>
          </p:cNvPr>
          <p:cNvSpPr txBox="1"/>
          <p:nvPr/>
        </p:nvSpPr>
        <p:spPr>
          <a:xfrm>
            <a:off x="4756107" y="934945"/>
            <a:ext cx="396430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buClr>
                <a:srgbClr val="FF0000"/>
              </a:buClr>
            </a:pPr>
            <a:endParaRPr lang="pt-PT" sz="1600" cap="all" dirty="0">
              <a:latin typeface="Arial Nova Light" panose="020B0304020202020204" pitchFamily="34" charset="0"/>
              <a:sym typeface="Gotham Rounded Light"/>
            </a:endParaRPr>
          </a:p>
          <a:p>
            <a:pPr algn="ctr">
              <a:buClr>
                <a:srgbClr val="FF0000"/>
              </a:buClr>
            </a:pPr>
            <a:r>
              <a:rPr lang="pt-PT" sz="1600" i="1" dirty="0">
                <a:latin typeface="Arial Nova Light" panose="020B0304020202020204" pitchFamily="34" charset="0"/>
                <a:sym typeface="Gotham Rounded Light"/>
              </a:rPr>
              <a:t>Variação Anual </a:t>
            </a:r>
            <a:r>
              <a:rPr lang="pt-PT" sz="1600" i="1" dirty="0">
                <a:latin typeface="Arial Nova Light" panose="020B0304020202020204" pitchFamily="34" charset="0"/>
              </a:rPr>
              <a:t>(2017</a:t>
            </a:r>
            <a:r>
              <a:rPr lang="pt-PT" sz="1600" i="1" dirty="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Arial Nova Light" panose="020B0304020202020204" pitchFamily="34" charset="0"/>
              </a:rPr>
              <a:t>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F318E5-60FD-48FE-A256-FA7D3E3C2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4" y="1515935"/>
            <a:ext cx="4564627" cy="408501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D222C4E-F9AF-454A-A3A2-3876CCF98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272" y="1529441"/>
            <a:ext cx="4579807" cy="407150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7C61388-D639-4D62-AE5F-E9E181115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7055"/>
            <a:ext cx="9144000" cy="56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8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2" grpId="0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indent="261938"/>
            <a:r>
              <a:rPr lang="pt-PT" sz="2000" dirty="0">
                <a:latin typeface="Arial Nova Light" panose="020B0304020202020204" pitchFamily="34" charset="0"/>
              </a:rPr>
              <a:t>Enquadramento Económico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48A11B7C-9BBA-4875-9744-41455D2FAAB7}"/>
              </a:ext>
            </a:extLst>
          </p:cNvPr>
          <p:cNvGrpSpPr/>
          <p:nvPr/>
        </p:nvGrpSpPr>
        <p:grpSpPr>
          <a:xfrm>
            <a:off x="1150984" y="1034197"/>
            <a:ext cx="6381930" cy="4343346"/>
            <a:chOff x="1804127" y="1143054"/>
            <a:chExt cx="5786897" cy="3843798"/>
          </a:xfrm>
          <a:solidFill>
            <a:schemeClr val="bg1">
              <a:lumMod val="95000"/>
            </a:schemeClr>
          </a:solidFill>
        </p:grpSpPr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BABAA694-FD4F-454B-B783-5C6C217D0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710" y="1372010"/>
              <a:ext cx="1082999" cy="1278035"/>
            </a:xfrm>
            <a:custGeom>
              <a:avLst/>
              <a:gdLst>
                <a:gd name="T0" fmla="*/ 391450871 w 4401"/>
                <a:gd name="T1" fmla="*/ 149981583 h 5263"/>
                <a:gd name="T2" fmla="*/ 436230191 w 4401"/>
                <a:gd name="T3" fmla="*/ 26259298 h 5263"/>
                <a:gd name="T4" fmla="*/ 436230191 w 4401"/>
                <a:gd name="T5" fmla="*/ 166141013 h 5263"/>
                <a:gd name="T6" fmla="*/ 436230191 w 4401"/>
                <a:gd name="T7" fmla="*/ 323697354 h 5263"/>
                <a:gd name="T8" fmla="*/ 436230191 w 4401"/>
                <a:gd name="T9" fmla="*/ 430475749 h 5263"/>
                <a:gd name="T10" fmla="*/ 436230191 w 4401"/>
                <a:gd name="T11" fmla="*/ 430475749 h 5263"/>
                <a:gd name="T12" fmla="*/ 436230191 w 4401"/>
                <a:gd name="T13" fmla="*/ 430475749 h 5263"/>
                <a:gd name="T14" fmla="*/ 436230191 w 4401"/>
                <a:gd name="T15" fmla="*/ 430475749 h 5263"/>
                <a:gd name="T16" fmla="*/ 436230191 w 4401"/>
                <a:gd name="T17" fmla="*/ 430475749 h 5263"/>
                <a:gd name="T18" fmla="*/ 436230191 w 4401"/>
                <a:gd name="T19" fmla="*/ 430475749 h 5263"/>
                <a:gd name="T20" fmla="*/ 436230191 w 4401"/>
                <a:gd name="T21" fmla="*/ 430475749 h 5263"/>
                <a:gd name="T22" fmla="*/ 436230191 w 4401"/>
                <a:gd name="T23" fmla="*/ 430475749 h 5263"/>
                <a:gd name="T24" fmla="*/ 436230191 w 4401"/>
                <a:gd name="T25" fmla="*/ 430475749 h 5263"/>
                <a:gd name="T26" fmla="*/ 436230191 w 4401"/>
                <a:gd name="T27" fmla="*/ 430475749 h 5263"/>
                <a:gd name="T28" fmla="*/ 436230191 w 4401"/>
                <a:gd name="T29" fmla="*/ 430475749 h 5263"/>
                <a:gd name="T30" fmla="*/ 436230191 w 4401"/>
                <a:gd name="T31" fmla="*/ 430475749 h 5263"/>
                <a:gd name="T32" fmla="*/ 436230191 w 4401"/>
                <a:gd name="T33" fmla="*/ 430475749 h 5263"/>
                <a:gd name="T34" fmla="*/ 436230191 w 4401"/>
                <a:gd name="T35" fmla="*/ 430475749 h 5263"/>
                <a:gd name="T36" fmla="*/ 436230191 w 4401"/>
                <a:gd name="T37" fmla="*/ 430475749 h 5263"/>
                <a:gd name="T38" fmla="*/ 436230191 w 4401"/>
                <a:gd name="T39" fmla="*/ 430475749 h 5263"/>
                <a:gd name="T40" fmla="*/ 436230191 w 4401"/>
                <a:gd name="T41" fmla="*/ 430475749 h 5263"/>
                <a:gd name="T42" fmla="*/ 436230191 w 4401"/>
                <a:gd name="T43" fmla="*/ 430475749 h 5263"/>
                <a:gd name="T44" fmla="*/ 436230191 w 4401"/>
                <a:gd name="T45" fmla="*/ 430475749 h 5263"/>
                <a:gd name="T46" fmla="*/ 436230191 w 4401"/>
                <a:gd name="T47" fmla="*/ 430475749 h 5263"/>
                <a:gd name="T48" fmla="*/ 436230191 w 4401"/>
                <a:gd name="T49" fmla="*/ 430475749 h 5263"/>
                <a:gd name="T50" fmla="*/ 436230191 w 4401"/>
                <a:gd name="T51" fmla="*/ 430475749 h 5263"/>
                <a:gd name="T52" fmla="*/ 436230191 w 4401"/>
                <a:gd name="T53" fmla="*/ 430475749 h 5263"/>
                <a:gd name="T54" fmla="*/ 436230191 w 4401"/>
                <a:gd name="T55" fmla="*/ 430475749 h 5263"/>
                <a:gd name="T56" fmla="*/ 436230191 w 4401"/>
                <a:gd name="T57" fmla="*/ 430475749 h 5263"/>
                <a:gd name="T58" fmla="*/ 419594526 w 4401"/>
                <a:gd name="T59" fmla="*/ 430475749 h 5263"/>
                <a:gd name="T60" fmla="*/ 355120326 w 4401"/>
                <a:gd name="T61" fmla="*/ 430475749 h 5263"/>
                <a:gd name="T62" fmla="*/ 277341547 w 4401"/>
                <a:gd name="T63" fmla="*/ 430475749 h 5263"/>
                <a:gd name="T64" fmla="*/ 210308866 w 4401"/>
                <a:gd name="T65" fmla="*/ 430475749 h 5263"/>
                <a:gd name="T66" fmla="*/ 150440025 w 4401"/>
                <a:gd name="T67" fmla="*/ 430475749 h 5263"/>
                <a:gd name="T68" fmla="*/ 122807973 w 4401"/>
                <a:gd name="T69" fmla="*/ 430475749 h 5263"/>
                <a:gd name="T70" fmla="*/ 0 w 4401"/>
                <a:gd name="T71" fmla="*/ 430475749 h 5263"/>
                <a:gd name="T72" fmla="*/ 42982952 w 4401"/>
                <a:gd name="T73" fmla="*/ 430475749 h 5263"/>
                <a:gd name="T74" fmla="*/ 149928319 w 4401"/>
                <a:gd name="T75" fmla="*/ 430475749 h 5263"/>
                <a:gd name="T76" fmla="*/ 210820572 w 4401"/>
                <a:gd name="T77" fmla="*/ 430475749 h 5263"/>
                <a:gd name="T78" fmla="*/ 165279309 w 4401"/>
                <a:gd name="T79" fmla="*/ 430475749 h 5263"/>
                <a:gd name="T80" fmla="*/ 173978113 w 4401"/>
                <a:gd name="T81" fmla="*/ 430475749 h 5263"/>
                <a:gd name="T82" fmla="*/ 224124892 w 4401"/>
                <a:gd name="T83" fmla="*/ 430475749 h 5263"/>
                <a:gd name="T84" fmla="*/ 237428848 w 4401"/>
                <a:gd name="T85" fmla="*/ 430475749 h 5263"/>
                <a:gd name="T86" fmla="*/ 207238626 w 4401"/>
                <a:gd name="T87" fmla="*/ 430475749 h 5263"/>
                <a:gd name="T88" fmla="*/ 173978113 w 4401"/>
                <a:gd name="T89" fmla="*/ 259059018 h 52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1"/>
                <a:gd name="T136" fmla="*/ 0 h 5263"/>
                <a:gd name="T137" fmla="*/ 4401 w 4401"/>
                <a:gd name="T138" fmla="*/ 5263 h 52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1" h="5263">
                  <a:moveTo>
                    <a:pt x="231" y="267"/>
                  </a:moveTo>
                  <a:lnTo>
                    <a:pt x="765" y="297"/>
                  </a:lnTo>
                  <a:lnTo>
                    <a:pt x="838" y="0"/>
                  </a:lnTo>
                  <a:lnTo>
                    <a:pt x="2103" y="52"/>
                  </a:lnTo>
                  <a:lnTo>
                    <a:pt x="2220" y="182"/>
                  </a:lnTo>
                  <a:lnTo>
                    <a:pt x="2274" y="329"/>
                  </a:lnTo>
                  <a:lnTo>
                    <a:pt x="2453" y="416"/>
                  </a:lnTo>
                  <a:lnTo>
                    <a:pt x="2633" y="641"/>
                  </a:lnTo>
                  <a:lnTo>
                    <a:pt x="2884" y="909"/>
                  </a:lnTo>
                  <a:lnTo>
                    <a:pt x="3037" y="944"/>
                  </a:lnTo>
                  <a:lnTo>
                    <a:pt x="3234" y="1134"/>
                  </a:lnTo>
                  <a:lnTo>
                    <a:pt x="3261" y="1272"/>
                  </a:lnTo>
                  <a:lnTo>
                    <a:pt x="3378" y="1420"/>
                  </a:lnTo>
                  <a:lnTo>
                    <a:pt x="3360" y="1653"/>
                  </a:lnTo>
                  <a:lnTo>
                    <a:pt x="3539" y="1956"/>
                  </a:lnTo>
                  <a:lnTo>
                    <a:pt x="3728" y="2112"/>
                  </a:lnTo>
                  <a:lnTo>
                    <a:pt x="3979" y="2225"/>
                  </a:lnTo>
                  <a:lnTo>
                    <a:pt x="4181" y="2326"/>
                  </a:lnTo>
                  <a:lnTo>
                    <a:pt x="4293" y="2484"/>
                  </a:lnTo>
                  <a:lnTo>
                    <a:pt x="4401" y="2519"/>
                  </a:lnTo>
                  <a:lnTo>
                    <a:pt x="3934" y="3437"/>
                  </a:lnTo>
                  <a:lnTo>
                    <a:pt x="4105" y="4389"/>
                  </a:lnTo>
                  <a:lnTo>
                    <a:pt x="3813" y="4367"/>
                  </a:lnTo>
                  <a:lnTo>
                    <a:pt x="3670" y="4402"/>
                  </a:lnTo>
                  <a:lnTo>
                    <a:pt x="3643" y="4497"/>
                  </a:lnTo>
                  <a:lnTo>
                    <a:pt x="3562" y="4583"/>
                  </a:lnTo>
                  <a:lnTo>
                    <a:pt x="3499" y="4679"/>
                  </a:lnTo>
                  <a:lnTo>
                    <a:pt x="3400" y="4670"/>
                  </a:lnTo>
                  <a:lnTo>
                    <a:pt x="3293" y="4618"/>
                  </a:lnTo>
                  <a:lnTo>
                    <a:pt x="3194" y="4558"/>
                  </a:lnTo>
                  <a:lnTo>
                    <a:pt x="3073" y="4579"/>
                  </a:lnTo>
                  <a:lnTo>
                    <a:pt x="2974" y="4545"/>
                  </a:lnTo>
                  <a:lnTo>
                    <a:pt x="2821" y="4562"/>
                  </a:lnTo>
                  <a:lnTo>
                    <a:pt x="2651" y="4519"/>
                  </a:lnTo>
                  <a:lnTo>
                    <a:pt x="2606" y="4415"/>
                  </a:lnTo>
                  <a:lnTo>
                    <a:pt x="2505" y="4453"/>
                  </a:lnTo>
                  <a:lnTo>
                    <a:pt x="2391" y="4371"/>
                  </a:lnTo>
                  <a:lnTo>
                    <a:pt x="2319" y="4294"/>
                  </a:lnTo>
                  <a:lnTo>
                    <a:pt x="2229" y="4328"/>
                  </a:lnTo>
                  <a:lnTo>
                    <a:pt x="2220" y="4423"/>
                  </a:lnTo>
                  <a:lnTo>
                    <a:pt x="2139" y="4571"/>
                  </a:lnTo>
                  <a:lnTo>
                    <a:pt x="2032" y="4726"/>
                  </a:lnTo>
                  <a:lnTo>
                    <a:pt x="2023" y="4865"/>
                  </a:lnTo>
                  <a:lnTo>
                    <a:pt x="1870" y="4951"/>
                  </a:lnTo>
                  <a:lnTo>
                    <a:pt x="1879" y="5099"/>
                  </a:lnTo>
                  <a:lnTo>
                    <a:pt x="1843" y="5176"/>
                  </a:lnTo>
                  <a:lnTo>
                    <a:pt x="1753" y="5211"/>
                  </a:lnTo>
                  <a:lnTo>
                    <a:pt x="1619" y="5263"/>
                  </a:lnTo>
                  <a:lnTo>
                    <a:pt x="1493" y="5254"/>
                  </a:lnTo>
                  <a:lnTo>
                    <a:pt x="1421" y="5194"/>
                  </a:lnTo>
                  <a:lnTo>
                    <a:pt x="1359" y="5064"/>
                  </a:lnTo>
                  <a:lnTo>
                    <a:pt x="1287" y="4925"/>
                  </a:lnTo>
                  <a:lnTo>
                    <a:pt x="1206" y="4813"/>
                  </a:lnTo>
                  <a:lnTo>
                    <a:pt x="1125" y="4778"/>
                  </a:lnTo>
                  <a:lnTo>
                    <a:pt x="1009" y="4752"/>
                  </a:lnTo>
                  <a:lnTo>
                    <a:pt x="901" y="4718"/>
                  </a:lnTo>
                  <a:lnTo>
                    <a:pt x="901" y="4605"/>
                  </a:lnTo>
                  <a:lnTo>
                    <a:pt x="892" y="4501"/>
                  </a:lnTo>
                  <a:lnTo>
                    <a:pt x="865" y="4380"/>
                  </a:lnTo>
                  <a:lnTo>
                    <a:pt x="820" y="4259"/>
                  </a:lnTo>
                  <a:lnTo>
                    <a:pt x="802" y="4146"/>
                  </a:lnTo>
                  <a:lnTo>
                    <a:pt x="694" y="4068"/>
                  </a:lnTo>
                  <a:lnTo>
                    <a:pt x="596" y="4060"/>
                  </a:lnTo>
                  <a:lnTo>
                    <a:pt x="542" y="3982"/>
                  </a:lnTo>
                  <a:lnTo>
                    <a:pt x="470" y="4025"/>
                  </a:lnTo>
                  <a:lnTo>
                    <a:pt x="411" y="4080"/>
                  </a:lnTo>
                  <a:lnTo>
                    <a:pt x="323" y="3995"/>
                  </a:lnTo>
                  <a:lnTo>
                    <a:pt x="294" y="3808"/>
                  </a:lnTo>
                  <a:lnTo>
                    <a:pt x="304" y="3683"/>
                  </a:lnTo>
                  <a:lnTo>
                    <a:pt x="240" y="3537"/>
                  </a:lnTo>
                  <a:lnTo>
                    <a:pt x="37" y="3170"/>
                  </a:lnTo>
                  <a:lnTo>
                    <a:pt x="0" y="3081"/>
                  </a:lnTo>
                  <a:lnTo>
                    <a:pt x="0" y="2947"/>
                  </a:lnTo>
                  <a:lnTo>
                    <a:pt x="84" y="2920"/>
                  </a:lnTo>
                  <a:lnTo>
                    <a:pt x="188" y="2920"/>
                  </a:lnTo>
                  <a:lnTo>
                    <a:pt x="293" y="2960"/>
                  </a:lnTo>
                  <a:lnTo>
                    <a:pt x="384" y="2982"/>
                  </a:lnTo>
                  <a:lnTo>
                    <a:pt x="412" y="2894"/>
                  </a:lnTo>
                  <a:lnTo>
                    <a:pt x="357" y="2808"/>
                  </a:lnTo>
                  <a:lnTo>
                    <a:pt x="323" y="2655"/>
                  </a:lnTo>
                  <a:lnTo>
                    <a:pt x="367" y="2516"/>
                  </a:lnTo>
                  <a:lnTo>
                    <a:pt x="340" y="2318"/>
                  </a:lnTo>
                  <a:lnTo>
                    <a:pt x="340" y="2048"/>
                  </a:lnTo>
                  <a:lnTo>
                    <a:pt x="438" y="1911"/>
                  </a:lnTo>
                  <a:lnTo>
                    <a:pt x="466" y="1697"/>
                  </a:lnTo>
                  <a:lnTo>
                    <a:pt x="464" y="1438"/>
                  </a:lnTo>
                  <a:lnTo>
                    <a:pt x="455" y="1226"/>
                  </a:lnTo>
                  <a:lnTo>
                    <a:pt x="405" y="1064"/>
                  </a:lnTo>
                  <a:lnTo>
                    <a:pt x="368" y="763"/>
                  </a:lnTo>
                  <a:lnTo>
                    <a:pt x="340" y="513"/>
                  </a:lnTo>
                  <a:lnTo>
                    <a:pt x="231" y="26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50C07321-D0CF-4A2C-ACF1-9ABC85642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836" y="1800848"/>
              <a:ext cx="766822" cy="1089056"/>
            </a:xfrm>
            <a:custGeom>
              <a:avLst/>
              <a:gdLst>
                <a:gd name="T0" fmla="*/ 354445187 w 3117"/>
                <a:gd name="T1" fmla="*/ 344910256 h 4487"/>
                <a:gd name="T2" fmla="*/ 414286162 w 3117"/>
                <a:gd name="T3" fmla="*/ 200693226 h 4487"/>
                <a:gd name="T4" fmla="*/ 436110491 w 3117"/>
                <a:gd name="T5" fmla="*/ 61014779 h 4487"/>
                <a:gd name="T6" fmla="*/ 436110491 w 3117"/>
                <a:gd name="T7" fmla="*/ 0 h 4487"/>
                <a:gd name="T8" fmla="*/ 436110491 w 3117"/>
                <a:gd name="T9" fmla="*/ 39331795 h 4487"/>
                <a:gd name="T10" fmla="*/ 436110491 w 3117"/>
                <a:gd name="T11" fmla="*/ 192121019 h 4487"/>
                <a:gd name="T12" fmla="*/ 436110491 w 3117"/>
                <a:gd name="T13" fmla="*/ 283390899 h 4487"/>
                <a:gd name="T14" fmla="*/ 436110491 w 3117"/>
                <a:gd name="T15" fmla="*/ 430262202 h 4487"/>
                <a:gd name="T16" fmla="*/ 436110491 w 3117"/>
                <a:gd name="T17" fmla="*/ 430262202 h 4487"/>
                <a:gd name="T18" fmla="*/ 436110491 w 3117"/>
                <a:gd name="T19" fmla="*/ 430262202 h 4487"/>
                <a:gd name="T20" fmla="*/ 436110491 w 3117"/>
                <a:gd name="T21" fmla="*/ 430262202 h 4487"/>
                <a:gd name="T22" fmla="*/ 436110491 w 3117"/>
                <a:gd name="T23" fmla="*/ 430262202 h 4487"/>
                <a:gd name="T24" fmla="*/ 436110491 w 3117"/>
                <a:gd name="T25" fmla="*/ 430262202 h 4487"/>
                <a:gd name="T26" fmla="*/ 436110491 w 3117"/>
                <a:gd name="T27" fmla="*/ 430262202 h 4487"/>
                <a:gd name="T28" fmla="*/ 436110491 w 3117"/>
                <a:gd name="T29" fmla="*/ 430262202 h 4487"/>
                <a:gd name="T30" fmla="*/ 436110491 w 3117"/>
                <a:gd name="T31" fmla="*/ 430262202 h 4487"/>
                <a:gd name="T32" fmla="*/ 436110491 w 3117"/>
                <a:gd name="T33" fmla="*/ 430262202 h 4487"/>
                <a:gd name="T34" fmla="*/ 436110491 w 3117"/>
                <a:gd name="T35" fmla="*/ 430262202 h 4487"/>
                <a:gd name="T36" fmla="*/ 436110491 w 3117"/>
                <a:gd name="T37" fmla="*/ 430262202 h 4487"/>
                <a:gd name="T38" fmla="*/ 436110491 w 3117"/>
                <a:gd name="T39" fmla="*/ 430262202 h 4487"/>
                <a:gd name="T40" fmla="*/ 436110491 w 3117"/>
                <a:gd name="T41" fmla="*/ 430262202 h 4487"/>
                <a:gd name="T42" fmla="*/ 436110491 w 3117"/>
                <a:gd name="T43" fmla="*/ 430262202 h 4487"/>
                <a:gd name="T44" fmla="*/ 436110491 w 3117"/>
                <a:gd name="T45" fmla="*/ 430262202 h 4487"/>
                <a:gd name="T46" fmla="*/ 436110491 w 3117"/>
                <a:gd name="T47" fmla="*/ 430262202 h 4487"/>
                <a:gd name="T48" fmla="*/ 436110491 w 3117"/>
                <a:gd name="T49" fmla="*/ 430262202 h 4487"/>
                <a:gd name="T50" fmla="*/ 436110491 w 3117"/>
                <a:gd name="T51" fmla="*/ 430262202 h 4487"/>
                <a:gd name="T52" fmla="*/ 436110491 w 3117"/>
                <a:gd name="T53" fmla="*/ 430262202 h 4487"/>
                <a:gd name="T54" fmla="*/ 436110491 w 3117"/>
                <a:gd name="T55" fmla="*/ 430262202 h 4487"/>
                <a:gd name="T56" fmla="*/ 436110491 w 3117"/>
                <a:gd name="T57" fmla="*/ 430262202 h 4487"/>
                <a:gd name="T58" fmla="*/ 436110491 w 3117"/>
                <a:gd name="T59" fmla="*/ 430262202 h 4487"/>
                <a:gd name="T60" fmla="*/ 436110491 w 3117"/>
                <a:gd name="T61" fmla="*/ 430262202 h 4487"/>
                <a:gd name="T62" fmla="*/ 436110491 w 3117"/>
                <a:gd name="T63" fmla="*/ 430262202 h 4487"/>
                <a:gd name="T64" fmla="*/ 436110491 w 3117"/>
                <a:gd name="T65" fmla="*/ 430262202 h 4487"/>
                <a:gd name="T66" fmla="*/ 436110491 w 3117"/>
                <a:gd name="T67" fmla="*/ 430262202 h 4487"/>
                <a:gd name="T68" fmla="*/ 436110491 w 3117"/>
                <a:gd name="T69" fmla="*/ 430262202 h 4487"/>
                <a:gd name="T70" fmla="*/ 436110491 w 3117"/>
                <a:gd name="T71" fmla="*/ 430262202 h 4487"/>
                <a:gd name="T72" fmla="*/ 436110491 w 3117"/>
                <a:gd name="T73" fmla="*/ 430262202 h 4487"/>
                <a:gd name="T74" fmla="*/ 436110491 w 3117"/>
                <a:gd name="T75" fmla="*/ 430262202 h 4487"/>
                <a:gd name="T76" fmla="*/ 414286162 w 3117"/>
                <a:gd name="T77" fmla="*/ 430262202 h 4487"/>
                <a:gd name="T78" fmla="*/ 327337169 w 3117"/>
                <a:gd name="T79" fmla="*/ 430262202 h 4487"/>
                <a:gd name="T80" fmla="*/ 239877027 w 3117"/>
                <a:gd name="T81" fmla="*/ 430262202 h 4487"/>
                <a:gd name="T82" fmla="*/ 147813152 w 3117"/>
                <a:gd name="T83" fmla="*/ 430262202 h 4487"/>
                <a:gd name="T84" fmla="*/ 147813152 w 3117"/>
                <a:gd name="T85" fmla="*/ 430262202 h 4487"/>
                <a:gd name="T86" fmla="*/ 166226000 w 3117"/>
                <a:gd name="T87" fmla="*/ 430262202 h 4487"/>
                <a:gd name="T88" fmla="*/ 207654543 w 3117"/>
                <a:gd name="T89" fmla="*/ 430262202 h 4487"/>
                <a:gd name="T90" fmla="*/ 207654543 w 3117"/>
                <a:gd name="T91" fmla="*/ 430262202 h 4487"/>
                <a:gd name="T92" fmla="*/ 134515342 w 3117"/>
                <a:gd name="T93" fmla="*/ 430262202 h 4487"/>
                <a:gd name="T94" fmla="*/ 0 w 3117"/>
                <a:gd name="T95" fmla="*/ 430262202 h 4487"/>
                <a:gd name="T96" fmla="*/ 308924530 w 3117"/>
                <a:gd name="T97" fmla="*/ 371131581 h 4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4487"/>
                <a:gd name="T149" fmla="*/ 3117 w 3117"/>
                <a:gd name="T150" fmla="*/ 4487 h 4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4487">
                  <a:moveTo>
                    <a:pt x="604" y="736"/>
                  </a:moveTo>
                  <a:lnTo>
                    <a:pt x="693" y="684"/>
                  </a:lnTo>
                  <a:lnTo>
                    <a:pt x="774" y="554"/>
                  </a:lnTo>
                  <a:lnTo>
                    <a:pt x="810" y="398"/>
                  </a:lnTo>
                  <a:lnTo>
                    <a:pt x="873" y="251"/>
                  </a:lnTo>
                  <a:lnTo>
                    <a:pt x="936" y="121"/>
                  </a:lnTo>
                  <a:lnTo>
                    <a:pt x="1088" y="78"/>
                  </a:lnTo>
                  <a:lnTo>
                    <a:pt x="1205" y="0"/>
                  </a:lnTo>
                  <a:lnTo>
                    <a:pt x="1420" y="78"/>
                  </a:lnTo>
                  <a:lnTo>
                    <a:pt x="1797" y="78"/>
                  </a:lnTo>
                  <a:lnTo>
                    <a:pt x="1968" y="173"/>
                  </a:lnTo>
                  <a:lnTo>
                    <a:pt x="2148" y="381"/>
                  </a:lnTo>
                  <a:lnTo>
                    <a:pt x="2255" y="459"/>
                  </a:lnTo>
                  <a:lnTo>
                    <a:pt x="2336" y="562"/>
                  </a:lnTo>
                  <a:lnTo>
                    <a:pt x="2471" y="701"/>
                  </a:lnTo>
                  <a:lnTo>
                    <a:pt x="2543" y="935"/>
                  </a:lnTo>
                  <a:lnTo>
                    <a:pt x="2668" y="1168"/>
                  </a:lnTo>
                  <a:lnTo>
                    <a:pt x="2758" y="1359"/>
                  </a:lnTo>
                  <a:lnTo>
                    <a:pt x="2857" y="1445"/>
                  </a:lnTo>
                  <a:lnTo>
                    <a:pt x="3027" y="1627"/>
                  </a:lnTo>
                  <a:lnTo>
                    <a:pt x="3117" y="1791"/>
                  </a:lnTo>
                  <a:lnTo>
                    <a:pt x="3027" y="1878"/>
                  </a:lnTo>
                  <a:lnTo>
                    <a:pt x="2920" y="1826"/>
                  </a:lnTo>
                  <a:lnTo>
                    <a:pt x="2821" y="1774"/>
                  </a:lnTo>
                  <a:lnTo>
                    <a:pt x="2767" y="1809"/>
                  </a:lnTo>
                  <a:lnTo>
                    <a:pt x="2713" y="1869"/>
                  </a:lnTo>
                  <a:lnTo>
                    <a:pt x="2614" y="1947"/>
                  </a:lnTo>
                  <a:lnTo>
                    <a:pt x="2525" y="1973"/>
                  </a:lnTo>
                  <a:lnTo>
                    <a:pt x="2480" y="2008"/>
                  </a:lnTo>
                  <a:lnTo>
                    <a:pt x="2435" y="2163"/>
                  </a:lnTo>
                  <a:lnTo>
                    <a:pt x="2318" y="2241"/>
                  </a:lnTo>
                  <a:lnTo>
                    <a:pt x="2336" y="2336"/>
                  </a:lnTo>
                  <a:lnTo>
                    <a:pt x="2444" y="2414"/>
                  </a:lnTo>
                  <a:lnTo>
                    <a:pt x="2560" y="2423"/>
                  </a:lnTo>
                  <a:lnTo>
                    <a:pt x="2569" y="2518"/>
                  </a:lnTo>
                  <a:lnTo>
                    <a:pt x="2534" y="2587"/>
                  </a:lnTo>
                  <a:lnTo>
                    <a:pt x="2489" y="2648"/>
                  </a:lnTo>
                  <a:lnTo>
                    <a:pt x="2408" y="2700"/>
                  </a:lnTo>
                  <a:lnTo>
                    <a:pt x="2309" y="2700"/>
                  </a:lnTo>
                  <a:lnTo>
                    <a:pt x="2219" y="2761"/>
                  </a:lnTo>
                  <a:lnTo>
                    <a:pt x="2148" y="2873"/>
                  </a:lnTo>
                  <a:lnTo>
                    <a:pt x="2058" y="2968"/>
                  </a:lnTo>
                  <a:lnTo>
                    <a:pt x="2157" y="3098"/>
                  </a:lnTo>
                  <a:lnTo>
                    <a:pt x="2255" y="3124"/>
                  </a:lnTo>
                  <a:lnTo>
                    <a:pt x="2291" y="3211"/>
                  </a:lnTo>
                  <a:lnTo>
                    <a:pt x="2372" y="3288"/>
                  </a:lnTo>
                  <a:lnTo>
                    <a:pt x="2363" y="3375"/>
                  </a:lnTo>
                  <a:lnTo>
                    <a:pt x="2336" y="3453"/>
                  </a:lnTo>
                  <a:lnTo>
                    <a:pt x="2417" y="3522"/>
                  </a:lnTo>
                  <a:lnTo>
                    <a:pt x="2462" y="3487"/>
                  </a:lnTo>
                  <a:lnTo>
                    <a:pt x="2569" y="3487"/>
                  </a:lnTo>
                  <a:lnTo>
                    <a:pt x="2668" y="3548"/>
                  </a:lnTo>
                  <a:lnTo>
                    <a:pt x="2596" y="3617"/>
                  </a:lnTo>
                  <a:lnTo>
                    <a:pt x="2489" y="3600"/>
                  </a:lnTo>
                  <a:lnTo>
                    <a:pt x="2525" y="3712"/>
                  </a:lnTo>
                  <a:lnTo>
                    <a:pt x="2587" y="3799"/>
                  </a:lnTo>
                  <a:lnTo>
                    <a:pt x="2659" y="3894"/>
                  </a:lnTo>
                  <a:lnTo>
                    <a:pt x="2569" y="3920"/>
                  </a:lnTo>
                  <a:lnTo>
                    <a:pt x="2489" y="3955"/>
                  </a:lnTo>
                  <a:lnTo>
                    <a:pt x="2381" y="4041"/>
                  </a:lnTo>
                  <a:lnTo>
                    <a:pt x="2417" y="4128"/>
                  </a:lnTo>
                  <a:lnTo>
                    <a:pt x="2372" y="4232"/>
                  </a:lnTo>
                  <a:lnTo>
                    <a:pt x="2309" y="4327"/>
                  </a:lnTo>
                  <a:lnTo>
                    <a:pt x="2211" y="4487"/>
                  </a:lnTo>
                  <a:lnTo>
                    <a:pt x="2072" y="4413"/>
                  </a:lnTo>
                  <a:lnTo>
                    <a:pt x="1958" y="4425"/>
                  </a:lnTo>
                  <a:lnTo>
                    <a:pt x="1872" y="4374"/>
                  </a:lnTo>
                  <a:lnTo>
                    <a:pt x="1709" y="4274"/>
                  </a:lnTo>
                  <a:lnTo>
                    <a:pt x="1622" y="4209"/>
                  </a:lnTo>
                  <a:lnTo>
                    <a:pt x="1503" y="4122"/>
                  </a:lnTo>
                  <a:lnTo>
                    <a:pt x="1392" y="4179"/>
                  </a:lnTo>
                  <a:lnTo>
                    <a:pt x="1232" y="4196"/>
                  </a:lnTo>
                  <a:lnTo>
                    <a:pt x="1157" y="4326"/>
                  </a:lnTo>
                  <a:lnTo>
                    <a:pt x="1025" y="4265"/>
                  </a:lnTo>
                  <a:lnTo>
                    <a:pt x="962" y="4158"/>
                  </a:lnTo>
                  <a:lnTo>
                    <a:pt x="963" y="4033"/>
                  </a:lnTo>
                  <a:lnTo>
                    <a:pt x="873" y="4119"/>
                  </a:lnTo>
                  <a:lnTo>
                    <a:pt x="810" y="4223"/>
                  </a:lnTo>
                  <a:lnTo>
                    <a:pt x="729" y="4292"/>
                  </a:lnTo>
                  <a:lnTo>
                    <a:pt x="640" y="4214"/>
                  </a:lnTo>
                  <a:lnTo>
                    <a:pt x="523" y="4197"/>
                  </a:lnTo>
                  <a:lnTo>
                    <a:pt x="469" y="4111"/>
                  </a:lnTo>
                  <a:lnTo>
                    <a:pt x="370" y="4024"/>
                  </a:lnTo>
                  <a:lnTo>
                    <a:pt x="289" y="3963"/>
                  </a:lnTo>
                  <a:lnTo>
                    <a:pt x="263" y="3877"/>
                  </a:lnTo>
                  <a:lnTo>
                    <a:pt x="289" y="3773"/>
                  </a:lnTo>
                  <a:lnTo>
                    <a:pt x="289" y="3635"/>
                  </a:lnTo>
                  <a:lnTo>
                    <a:pt x="325" y="3496"/>
                  </a:lnTo>
                  <a:lnTo>
                    <a:pt x="406" y="3384"/>
                  </a:lnTo>
                  <a:lnTo>
                    <a:pt x="406" y="3236"/>
                  </a:lnTo>
                  <a:lnTo>
                    <a:pt x="442" y="3072"/>
                  </a:lnTo>
                  <a:lnTo>
                    <a:pt x="406" y="2968"/>
                  </a:lnTo>
                  <a:lnTo>
                    <a:pt x="343" y="2847"/>
                  </a:lnTo>
                  <a:lnTo>
                    <a:pt x="263" y="2735"/>
                  </a:lnTo>
                  <a:lnTo>
                    <a:pt x="168" y="2626"/>
                  </a:lnTo>
                  <a:lnTo>
                    <a:pt x="0" y="1677"/>
                  </a:lnTo>
                  <a:lnTo>
                    <a:pt x="462" y="757"/>
                  </a:lnTo>
                  <a:lnTo>
                    <a:pt x="604" y="73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1F6A3492-085B-4EB3-A42F-6692A3973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27" y="2415033"/>
              <a:ext cx="923093" cy="896442"/>
            </a:xfrm>
            <a:custGeom>
              <a:avLst/>
              <a:gdLst>
                <a:gd name="T0" fmla="*/ 116152578 w 3751"/>
                <a:gd name="T1" fmla="*/ 430310615 h 3693"/>
                <a:gd name="T2" fmla="*/ 251238005 w 3751"/>
                <a:gd name="T3" fmla="*/ 405569644 h 3693"/>
                <a:gd name="T4" fmla="*/ 323897548 w 3751"/>
                <a:gd name="T5" fmla="*/ 289043916 h 3693"/>
                <a:gd name="T6" fmla="*/ 384788079 w 3751"/>
                <a:gd name="T7" fmla="*/ 138720879 h 3693"/>
                <a:gd name="T8" fmla="*/ 429304631 w 3751"/>
                <a:gd name="T9" fmla="*/ 19168605 h 3693"/>
                <a:gd name="T10" fmla="*/ 436252126 w 3751"/>
                <a:gd name="T11" fmla="*/ 41868473 h 3693"/>
                <a:gd name="T12" fmla="*/ 436252126 w 3751"/>
                <a:gd name="T13" fmla="*/ 62046149 h 3693"/>
                <a:gd name="T14" fmla="*/ 436252126 w 3751"/>
                <a:gd name="T15" fmla="*/ 137207514 h 3693"/>
                <a:gd name="T16" fmla="*/ 436252126 w 3751"/>
                <a:gd name="T17" fmla="*/ 145783044 h 3693"/>
                <a:gd name="T18" fmla="*/ 436252126 w 3751"/>
                <a:gd name="T19" fmla="*/ 165456175 h 3693"/>
                <a:gd name="T20" fmla="*/ 436252126 w 3751"/>
                <a:gd name="T21" fmla="*/ 196227009 h 3693"/>
                <a:gd name="T22" fmla="*/ 436252126 w 3751"/>
                <a:gd name="T23" fmla="*/ 102905828 h 3693"/>
                <a:gd name="T24" fmla="*/ 436252126 w 3751"/>
                <a:gd name="T25" fmla="*/ 37832961 h 3693"/>
                <a:gd name="T26" fmla="*/ 436252126 w 3751"/>
                <a:gd name="T27" fmla="*/ 107445564 h 3693"/>
                <a:gd name="T28" fmla="*/ 436252126 w 3751"/>
                <a:gd name="T29" fmla="*/ 220440287 h 3693"/>
                <a:gd name="T30" fmla="*/ 436252126 w 3751"/>
                <a:gd name="T31" fmla="*/ 356134487 h 3693"/>
                <a:gd name="T32" fmla="*/ 436252126 w 3751"/>
                <a:gd name="T33" fmla="*/ 430310615 h 3693"/>
                <a:gd name="T34" fmla="*/ 436252126 w 3751"/>
                <a:gd name="T35" fmla="*/ 430310615 h 3693"/>
                <a:gd name="T36" fmla="*/ 436252126 w 3751"/>
                <a:gd name="T37" fmla="*/ 430310615 h 3693"/>
                <a:gd name="T38" fmla="*/ 436252126 w 3751"/>
                <a:gd name="T39" fmla="*/ 430310615 h 3693"/>
                <a:gd name="T40" fmla="*/ 436252126 w 3751"/>
                <a:gd name="T41" fmla="*/ 430310615 h 3693"/>
                <a:gd name="T42" fmla="*/ 436252126 w 3751"/>
                <a:gd name="T43" fmla="*/ 430310615 h 3693"/>
                <a:gd name="T44" fmla="*/ 436252126 w 3751"/>
                <a:gd name="T45" fmla="*/ 430310615 h 3693"/>
                <a:gd name="T46" fmla="*/ 436252126 w 3751"/>
                <a:gd name="T47" fmla="*/ 430310615 h 3693"/>
                <a:gd name="T48" fmla="*/ 436252126 w 3751"/>
                <a:gd name="T49" fmla="*/ 430310615 h 3693"/>
                <a:gd name="T50" fmla="*/ 436252126 w 3751"/>
                <a:gd name="T51" fmla="*/ 430310615 h 3693"/>
                <a:gd name="T52" fmla="*/ 436252126 w 3751"/>
                <a:gd name="T53" fmla="*/ 430310615 h 3693"/>
                <a:gd name="T54" fmla="*/ 436252126 w 3751"/>
                <a:gd name="T55" fmla="*/ 430310615 h 3693"/>
                <a:gd name="T56" fmla="*/ 436252126 w 3751"/>
                <a:gd name="T57" fmla="*/ 430310615 h 3693"/>
                <a:gd name="T58" fmla="*/ 436252126 w 3751"/>
                <a:gd name="T59" fmla="*/ 430310615 h 3693"/>
                <a:gd name="T60" fmla="*/ 436252126 w 3751"/>
                <a:gd name="T61" fmla="*/ 430310615 h 3693"/>
                <a:gd name="T62" fmla="*/ 436252126 w 3751"/>
                <a:gd name="T63" fmla="*/ 430310615 h 3693"/>
                <a:gd name="T64" fmla="*/ 436252126 w 3751"/>
                <a:gd name="T65" fmla="*/ 430310615 h 3693"/>
                <a:gd name="T66" fmla="*/ 436252126 w 3751"/>
                <a:gd name="T67" fmla="*/ 430310615 h 3693"/>
                <a:gd name="T68" fmla="*/ 436252126 w 3751"/>
                <a:gd name="T69" fmla="*/ 430310615 h 3693"/>
                <a:gd name="T70" fmla="*/ 436252126 w 3751"/>
                <a:gd name="T71" fmla="*/ 430310615 h 3693"/>
                <a:gd name="T72" fmla="*/ 436252126 w 3751"/>
                <a:gd name="T73" fmla="*/ 430310615 h 3693"/>
                <a:gd name="T74" fmla="*/ 436252126 w 3751"/>
                <a:gd name="T75" fmla="*/ 430310615 h 3693"/>
                <a:gd name="T76" fmla="*/ 436252126 w 3751"/>
                <a:gd name="T77" fmla="*/ 430310615 h 3693"/>
                <a:gd name="T78" fmla="*/ 436252126 w 3751"/>
                <a:gd name="T79" fmla="*/ 430310615 h 3693"/>
                <a:gd name="T80" fmla="*/ 436252126 w 3751"/>
                <a:gd name="T81" fmla="*/ 430310615 h 3693"/>
                <a:gd name="T82" fmla="*/ 436252126 w 3751"/>
                <a:gd name="T83" fmla="*/ 430310615 h 3693"/>
                <a:gd name="T84" fmla="*/ 436252126 w 3751"/>
                <a:gd name="T85" fmla="*/ 430310615 h 3693"/>
                <a:gd name="T86" fmla="*/ 436252126 w 3751"/>
                <a:gd name="T87" fmla="*/ 430310615 h 3693"/>
                <a:gd name="T88" fmla="*/ 436252126 w 3751"/>
                <a:gd name="T89" fmla="*/ 430310615 h 3693"/>
                <a:gd name="T90" fmla="*/ 385811543 w 3751"/>
                <a:gd name="T91" fmla="*/ 430310615 h 3693"/>
                <a:gd name="T92" fmla="*/ 298313011 w 3751"/>
                <a:gd name="T93" fmla="*/ 430310615 h 3693"/>
                <a:gd name="T94" fmla="*/ 215931438 w 3751"/>
                <a:gd name="T95" fmla="*/ 430310615 h 3693"/>
                <a:gd name="T96" fmla="*/ 192905772 w 3751"/>
                <a:gd name="T97" fmla="*/ 430310615 h 3693"/>
                <a:gd name="T98" fmla="*/ 69077494 w 3751"/>
                <a:gd name="T99" fmla="*/ 430310615 h 3693"/>
                <a:gd name="T100" fmla="*/ 9210230 w 3751"/>
                <a:gd name="T101" fmla="*/ 430310615 h 3693"/>
                <a:gd name="T102" fmla="*/ 23025738 w 3751"/>
                <a:gd name="T103" fmla="*/ 430310615 h 3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1"/>
                <a:gd name="T157" fmla="*/ 0 h 3693"/>
                <a:gd name="T158" fmla="*/ 3751 w 3751"/>
                <a:gd name="T159" fmla="*/ 3693 h 3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1" h="3693">
                  <a:moveTo>
                    <a:pt x="102" y="964"/>
                  </a:moveTo>
                  <a:lnTo>
                    <a:pt x="227" y="972"/>
                  </a:lnTo>
                  <a:lnTo>
                    <a:pt x="452" y="885"/>
                  </a:lnTo>
                  <a:lnTo>
                    <a:pt x="491" y="804"/>
                  </a:lnTo>
                  <a:lnTo>
                    <a:pt x="479" y="661"/>
                  </a:lnTo>
                  <a:lnTo>
                    <a:pt x="633" y="573"/>
                  </a:lnTo>
                  <a:lnTo>
                    <a:pt x="643" y="434"/>
                  </a:lnTo>
                  <a:lnTo>
                    <a:pt x="752" y="275"/>
                  </a:lnTo>
                  <a:lnTo>
                    <a:pt x="831" y="130"/>
                  </a:lnTo>
                  <a:lnTo>
                    <a:pt x="839" y="38"/>
                  </a:lnTo>
                  <a:lnTo>
                    <a:pt x="930" y="0"/>
                  </a:lnTo>
                  <a:lnTo>
                    <a:pt x="1004" y="83"/>
                  </a:lnTo>
                  <a:lnTo>
                    <a:pt x="1114" y="161"/>
                  </a:lnTo>
                  <a:lnTo>
                    <a:pt x="1215" y="123"/>
                  </a:lnTo>
                  <a:lnTo>
                    <a:pt x="1262" y="226"/>
                  </a:lnTo>
                  <a:lnTo>
                    <a:pt x="1430" y="272"/>
                  </a:lnTo>
                  <a:lnTo>
                    <a:pt x="1589" y="253"/>
                  </a:lnTo>
                  <a:lnTo>
                    <a:pt x="1683" y="289"/>
                  </a:lnTo>
                  <a:lnTo>
                    <a:pt x="1802" y="265"/>
                  </a:lnTo>
                  <a:lnTo>
                    <a:pt x="1908" y="328"/>
                  </a:lnTo>
                  <a:lnTo>
                    <a:pt x="2006" y="376"/>
                  </a:lnTo>
                  <a:lnTo>
                    <a:pt x="2110" y="389"/>
                  </a:lnTo>
                  <a:lnTo>
                    <a:pt x="2169" y="294"/>
                  </a:lnTo>
                  <a:lnTo>
                    <a:pt x="2255" y="204"/>
                  </a:lnTo>
                  <a:lnTo>
                    <a:pt x="2279" y="110"/>
                  </a:lnTo>
                  <a:lnTo>
                    <a:pt x="2420" y="75"/>
                  </a:lnTo>
                  <a:lnTo>
                    <a:pt x="2717" y="97"/>
                  </a:lnTo>
                  <a:lnTo>
                    <a:pt x="2814" y="213"/>
                  </a:lnTo>
                  <a:lnTo>
                    <a:pt x="2891" y="317"/>
                  </a:lnTo>
                  <a:lnTo>
                    <a:pt x="2949" y="437"/>
                  </a:lnTo>
                  <a:lnTo>
                    <a:pt x="2990" y="545"/>
                  </a:lnTo>
                  <a:lnTo>
                    <a:pt x="2953" y="706"/>
                  </a:lnTo>
                  <a:lnTo>
                    <a:pt x="2953" y="856"/>
                  </a:lnTo>
                  <a:lnTo>
                    <a:pt x="2875" y="964"/>
                  </a:lnTo>
                  <a:lnTo>
                    <a:pt x="2838" y="1102"/>
                  </a:lnTo>
                  <a:lnTo>
                    <a:pt x="2835" y="1243"/>
                  </a:lnTo>
                  <a:lnTo>
                    <a:pt x="2811" y="1347"/>
                  </a:lnTo>
                  <a:lnTo>
                    <a:pt x="2835" y="1434"/>
                  </a:lnTo>
                  <a:lnTo>
                    <a:pt x="2916" y="1495"/>
                  </a:lnTo>
                  <a:lnTo>
                    <a:pt x="3017" y="1583"/>
                  </a:lnTo>
                  <a:lnTo>
                    <a:pt x="3069" y="1668"/>
                  </a:lnTo>
                  <a:lnTo>
                    <a:pt x="3184" y="1686"/>
                  </a:lnTo>
                  <a:lnTo>
                    <a:pt x="3275" y="1761"/>
                  </a:lnTo>
                  <a:lnTo>
                    <a:pt x="3359" y="1693"/>
                  </a:lnTo>
                  <a:lnTo>
                    <a:pt x="3421" y="1587"/>
                  </a:lnTo>
                  <a:lnTo>
                    <a:pt x="3510" y="1506"/>
                  </a:lnTo>
                  <a:lnTo>
                    <a:pt x="3509" y="1633"/>
                  </a:lnTo>
                  <a:lnTo>
                    <a:pt x="3572" y="1737"/>
                  </a:lnTo>
                  <a:lnTo>
                    <a:pt x="3700" y="1796"/>
                  </a:lnTo>
                  <a:lnTo>
                    <a:pt x="3686" y="1887"/>
                  </a:lnTo>
                  <a:lnTo>
                    <a:pt x="3751" y="2025"/>
                  </a:lnTo>
                  <a:lnTo>
                    <a:pt x="3731" y="2151"/>
                  </a:lnTo>
                  <a:lnTo>
                    <a:pt x="3473" y="2141"/>
                  </a:lnTo>
                  <a:lnTo>
                    <a:pt x="3131" y="2177"/>
                  </a:lnTo>
                  <a:lnTo>
                    <a:pt x="2923" y="2216"/>
                  </a:lnTo>
                  <a:lnTo>
                    <a:pt x="2825" y="2388"/>
                  </a:lnTo>
                  <a:lnTo>
                    <a:pt x="2689" y="2562"/>
                  </a:lnTo>
                  <a:lnTo>
                    <a:pt x="2552" y="2762"/>
                  </a:lnTo>
                  <a:lnTo>
                    <a:pt x="2441" y="2765"/>
                  </a:lnTo>
                  <a:lnTo>
                    <a:pt x="2314" y="2918"/>
                  </a:lnTo>
                  <a:lnTo>
                    <a:pt x="2305" y="3047"/>
                  </a:lnTo>
                  <a:lnTo>
                    <a:pt x="2235" y="3122"/>
                  </a:lnTo>
                  <a:lnTo>
                    <a:pt x="2217" y="3278"/>
                  </a:lnTo>
                  <a:lnTo>
                    <a:pt x="2245" y="3427"/>
                  </a:lnTo>
                  <a:lnTo>
                    <a:pt x="2190" y="3520"/>
                  </a:lnTo>
                  <a:lnTo>
                    <a:pt x="2163" y="3650"/>
                  </a:lnTo>
                  <a:lnTo>
                    <a:pt x="2091" y="3684"/>
                  </a:lnTo>
                  <a:lnTo>
                    <a:pt x="1984" y="3693"/>
                  </a:lnTo>
                  <a:lnTo>
                    <a:pt x="1903" y="3667"/>
                  </a:lnTo>
                  <a:lnTo>
                    <a:pt x="1903" y="3589"/>
                  </a:lnTo>
                  <a:lnTo>
                    <a:pt x="1867" y="3537"/>
                  </a:lnTo>
                  <a:lnTo>
                    <a:pt x="1813" y="3503"/>
                  </a:lnTo>
                  <a:lnTo>
                    <a:pt x="1732" y="3520"/>
                  </a:lnTo>
                  <a:lnTo>
                    <a:pt x="1607" y="3572"/>
                  </a:lnTo>
                  <a:lnTo>
                    <a:pt x="1589" y="3468"/>
                  </a:lnTo>
                  <a:lnTo>
                    <a:pt x="1687" y="3399"/>
                  </a:lnTo>
                  <a:lnTo>
                    <a:pt x="1660" y="3295"/>
                  </a:lnTo>
                  <a:lnTo>
                    <a:pt x="1633" y="3234"/>
                  </a:lnTo>
                  <a:lnTo>
                    <a:pt x="1481" y="3182"/>
                  </a:lnTo>
                  <a:lnTo>
                    <a:pt x="1373" y="3174"/>
                  </a:lnTo>
                  <a:lnTo>
                    <a:pt x="1267" y="3116"/>
                  </a:lnTo>
                  <a:lnTo>
                    <a:pt x="1230" y="3087"/>
                  </a:lnTo>
                  <a:lnTo>
                    <a:pt x="1140" y="3079"/>
                  </a:lnTo>
                  <a:lnTo>
                    <a:pt x="1095" y="2966"/>
                  </a:lnTo>
                  <a:lnTo>
                    <a:pt x="1059" y="2836"/>
                  </a:lnTo>
                  <a:lnTo>
                    <a:pt x="987" y="2724"/>
                  </a:lnTo>
                  <a:lnTo>
                    <a:pt x="942" y="2620"/>
                  </a:lnTo>
                  <a:lnTo>
                    <a:pt x="898" y="2516"/>
                  </a:lnTo>
                  <a:lnTo>
                    <a:pt x="871" y="2395"/>
                  </a:lnTo>
                  <a:lnTo>
                    <a:pt x="871" y="2308"/>
                  </a:lnTo>
                  <a:lnTo>
                    <a:pt x="826" y="2222"/>
                  </a:lnTo>
                  <a:lnTo>
                    <a:pt x="754" y="2109"/>
                  </a:lnTo>
                  <a:lnTo>
                    <a:pt x="673" y="2031"/>
                  </a:lnTo>
                  <a:lnTo>
                    <a:pt x="583" y="2066"/>
                  </a:lnTo>
                  <a:lnTo>
                    <a:pt x="521" y="2118"/>
                  </a:lnTo>
                  <a:lnTo>
                    <a:pt x="422" y="2083"/>
                  </a:lnTo>
                  <a:lnTo>
                    <a:pt x="404" y="1997"/>
                  </a:lnTo>
                  <a:lnTo>
                    <a:pt x="377" y="1858"/>
                  </a:lnTo>
                  <a:lnTo>
                    <a:pt x="269" y="1746"/>
                  </a:lnTo>
                  <a:lnTo>
                    <a:pt x="135" y="1659"/>
                  </a:lnTo>
                  <a:lnTo>
                    <a:pt x="54" y="1512"/>
                  </a:lnTo>
                  <a:lnTo>
                    <a:pt x="18" y="1391"/>
                  </a:lnTo>
                  <a:lnTo>
                    <a:pt x="0" y="1201"/>
                  </a:lnTo>
                  <a:lnTo>
                    <a:pt x="45" y="1097"/>
                  </a:lnTo>
                  <a:lnTo>
                    <a:pt x="102" y="9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D7BB9322-FC3A-4883-8A1A-56EC87DA3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0" y="2339925"/>
              <a:ext cx="757130" cy="976395"/>
            </a:xfrm>
            <a:custGeom>
              <a:avLst/>
              <a:gdLst>
                <a:gd name="T0" fmla="*/ 139129637 w 3074"/>
                <a:gd name="T1" fmla="*/ 280519521 h 4022"/>
                <a:gd name="T2" fmla="*/ 407121380 w 3074"/>
                <a:gd name="T3" fmla="*/ 80220539 h 4022"/>
                <a:gd name="T4" fmla="*/ 436622164 w 3074"/>
                <a:gd name="T5" fmla="*/ 21190380 h 4022"/>
                <a:gd name="T6" fmla="*/ 436622164 w 3074"/>
                <a:gd name="T7" fmla="*/ 39857942 h 4022"/>
                <a:gd name="T8" fmla="*/ 436622164 w 3074"/>
                <a:gd name="T9" fmla="*/ 81734046 h 4022"/>
                <a:gd name="T10" fmla="*/ 436622164 w 3074"/>
                <a:gd name="T11" fmla="*/ 199794403 h 4022"/>
                <a:gd name="T12" fmla="*/ 436622164 w 3074"/>
                <a:gd name="T13" fmla="*/ 311296103 h 4022"/>
                <a:gd name="T14" fmla="*/ 436622164 w 3074"/>
                <a:gd name="T15" fmla="*/ 391516770 h 4022"/>
                <a:gd name="T16" fmla="*/ 436622164 w 3074"/>
                <a:gd name="T17" fmla="*/ 419770123 h 4022"/>
                <a:gd name="T18" fmla="*/ 436622164 w 3074"/>
                <a:gd name="T19" fmla="*/ 430350817 h 4022"/>
                <a:gd name="T20" fmla="*/ 436622164 w 3074"/>
                <a:gd name="T21" fmla="*/ 430350817 h 4022"/>
                <a:gd name="T22" fmla="*/ 436622164 w 3074"/>
                <a:gd name="T23" fmla="*/ 430350817 h 4022"/>
                <a:gd name="T24" fmla="*/ 436622164 w 3074"/>
                <a:gd name="T25" fmla="*/ 430350817 h 4022"/>
                <a:gd name="T26" fmla="*/ 436622164 w 3074"/>
                <a:gd name="T27" fmla="*/ 430350817 h 4022"/>
                <a:gd name="T28" fmla="*/ 436622164 w 3074"/>
                <a:gd name="T29" fmla="*/ 430350817 h 4022"/>
                <a:gd name="T30" fmla="*/ 436622164 w 3074"/>
                <a:gd name="T31" fmla="*/ 430350817 h 4022"/>
                <a:gd name="T32" fmla="*/ 436622164 w 3074"/>
                <a:gd name="T33" fmla="*/ 430350817 h 4022"/>
                <a:gd name="T34" fmla="*/ 436622164 w 3074"/>
                <a:gd name="T35" fmla="*/ 430350817 h 4022"/>
                <a:gd name="T36" fmla="*/ 436622164 w 3074"/>
                <a:gd name="T37" fmla="*/ 430350817 h 4022"/>
                <a:gd name="T38" fmla="*/ 436622164 w 3074"/>
                <a:gd name="T39" fmla="*/ 430350817 h 4022"/>
                <a:gd name="T40" fmla="*/ 436622164 w 3074"/>
                <a:gd name="T41" fmla="*/ 430350817 h 4022"/>
                <a:gd name="T42" fmla="*/ 436622164 w 3074"/>
                <a:gd name="T43" fmla="*/ 430350817 h 4022"/>
                <a:gd name="T44" fmla="*/ 436622164 w 3074"/>
                <a:gd name="T45" fmla="*/ 430350817 h 4022"/>
                <a:gd name="T46" fmla="*/ 436622164 w 3074"/>
                <a:gd name="T47" fmla="*/ 430350817 h 4022"/>
                <a:gd name="T48" fmla="*/ 436622164 w 3074"/>
                <a:gd name="T49" fmla="*/ 430350817 h 4022"/>
                <a:gd name="T50" fmla="*/ 436622164 w 3074"/>
                <a:gd name="T51" fmla="*/ 430350817 h 4022"/>
                <a:gd name="T52" fmla="*/ 436622164 w 3074"/>
                <a:gd name="T53" fmla="*/ 430350817 h 4022"/>
                <a:gd name="T54" fmla="*/ 436622164 w 3074"/>
                <a:gd name="T55" fmla="*/ 430350817 h 4022"/>
                <a:gd name="T56" fmla="*/ 436622164 w 3074"/>
                <a:gd name="T57" fmla="*/ 430350817 h 4022"/>
                <a:gd name="T58" fmla="*/ 436622164 w 3074"/>
                <a:gd name="T59" fmla="*/ 430350817 h 4022"/>
                <a:gd name="T60" fmla="*/ 436622164 w 3074"/>
                <a:gd name="T61" fmla="*/ 430350817 h 4022"/>
                <a:gd name="T62" fmla="*/ 436622164 w 3074"/>
                <a:gd name="T63" fmla="*/ 430350817 h 4022"/>
                <a:gd name="T64" fmla="*/ 436622164 w 3074"/>
                <a:gd name="T65" fmla="*/ 430350817 h 4022"/>
                <a:gd name="T66" fmla="*/ 436622164 w 3074"/>
                <a:gd name="T67" fmla="*/ 430350817 h 4022"/>
                <a:gd name="T68" fmla="*/ 436622164 w 3074"/>
                <a:gd name="T69" fmla="*/ 430350817 h 4022"/>
                <a:gd name="T70" fmla="*/ 392746368 w 3074"/>
                <a:gd name="T71" fmla="*/ 430350817 h 4022"/>
                <a:gd name="T72" fmla="*/ 286987339 w 3074"/>
                <a:gd name="T73" fmla="*/ 430350817 h 4022"/>
                <a:gd name="T74" fmla="*/ 236161278 w 3074"/>
                <a:gd name="T75" fmla="*/ 430350817 h 4022"/>
                <a:gd name="T76" fmla="*/ 143750377 w 3074"/>
                <a:gd name="T77" fmla="*/ 430350817 h 4022"/>
                <a:gd name="T78" fmla="*/ 0 w 3074"/>
                <a:gd name="T79" fmla="*/ 430350817 h 40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74"/>
                <a:gd name="T121" fmla="*/ 0 h 4022"/>
                <a:gd name="T122" fmla="*/ 3074 w 3074"/>
                <a:gd name="T123" fmla="*/ 4022 h 40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74" h="4022">
                  <a:moveTo>
                    <a:pt x="197" y="635"/>
                  </a:moveTo>
                  <a:lnTo>
                    <a:pt x="271" y="556"/>
                  </a:lnTo>
                  <a:lnTo>
                    <a:pt x="477" y="438"/>
                  </a:lnTo>
                  <a:lnTo>
                    <a:pt x="793" y="159"/>
                  </a:lnTo>
                  <a:lnTo>
                    <a:pt x="830" y="98"/>
                  </a:lnTo>
                  <a:lnTo>
                    <a:pt x="885" y="42"/>
                  </a:lnTo>
                  <a:lnTo>
                    <a:pt x="959" y="0"/>
                  </a:lnTo>
                  <a:lnTo>
                    <a:pt x="1009" y="79"/>
                  </a:lnTo>
                  <a:lnTo>
                    <a:pt x="1109" y="88"/>
                  </a:lnTo>
                  <a:lnTo>
                    <a:pt x="1217" y="162"/>
                  </a:lnTo>
                  <a:lnTo>
                    <a:pt x="1237" y="282"/>
                  </a:lnTo>
                  <a:lnTo>
                    <a:pt x="1282" y="396"/>
                  </a:lnTo>
                  <a:lnTo>
                    <a:pt x="1304" y="507"/>
                  </a:lnTo>
                  <a:lnTo>
                    <a:pt x="1318" y="617"/>
                  </a:lnTo>
                  <a:lnTo>
                    <a:pt x="1316" y="737"/>
                  </a:lnTo>
                  <a:lnTo>
                    <a:pt x="1436" y="776"/>
                  </a:lnTo>
                  <a:lnTo>
                    <a:pt x="1537" y="795"/>
                  </a:lnTo>
                  <a:lnTo>
                    <a:pt x="1622" y="832"/>
                  </a:lnTo>
                  <a:lnTo>
                    <a:pt x="1708" y="954"/>
                  </a:lnTo>
                  <a:lnTo>
                    <a:pt x="1777" y="1087"/>
                  </a:lnTo>
                  <a:lnTo>
                    <a:pt x="1834" y="1210"/>
                  </a:lnTo>
                  <a:lnTo>
                    <a:pt x="1907" y="1273"/>
                  </a:lnTo>
                  <a:lnTo>
                    <a:pt x="1806" y="1509"/>
                  </a:lnTo>
                  <a:lnTo>
                    <a:pt x="1826" y="1701"/>
                  </a:lnTo>
                  <a:lnTo>
                    <a:pt x="1863" y="1828"/>
                  </a:lnTo>
                  <a:lnTo>
                    <a:pt x="1942" y="1970"/>
                  </a:lnTo>
                  <a:lnTo>
                    <a:pt x="2076" y="2058"/>
                  </a:lnTo>
                  <a:lnTo>
                    <a:pt x="2184" y="2171"/>
                  </a:lnTo>
                  <a:lnTo>
                    <a:pt x="2228" y="2392"/>
                  </a:lnTo>
                  <a:lnTo>
                    <a:pt x="2327" y="2429"/>
                  </a:lnTo>
                  <a:lnTo>
                    <a:pt x="2386" y="2376"/>
                  </a:lnTo>
                  <a:lnTo>
                    <a:pt x="2479" y="2343"/>
                  </a:lnTo>
                  <a:lnTo>
                    <a:pt x="2560" y="2419"/>
                  </a:lnTo>
                  <a:lnTo>
                    <a:pt x="2628" y="2523"/>
                  </a:lnTo>
                  <a:lnTo>
                    <a:pt x="2677" y="2617"/>
                  </a:lnTo>
                  <a:lnTo>
                    <a:pt x="2677" y="2708"/>
                  </a:lnTo>
                  <a:lnTo>
                    <a:pt x="2702" y="2827"/>
                  </a:lnTo>
                  <a:lnTo>
                    <a:pt x="2786" y="3021"/>
                  </a:lnTo>
                  <a:lnTo>
                    <a:pt x="2866" y="3143"/>
                  </a:lnTo>
                  <a:lnTo>
                    <a:pt x="2896" y="3263"/>
                  </a:lnTo>
                  <a:lnTo>
                    <a:pt x="2943" y="3388"/>
                  </a:lnTo>
                  <a:lnTo>
                    <a:pt x="3037" y="3396"/>
                  </a:lnTo>
                  <a:lnTo>
                    <a:pt x="3074" y="3425"/>
                  </a:lnTo>
                  <a:lnTo>
                    <a:pt x="3017" y="3535"/>
                  </a:lnTo>
                  <a:lnTo>
                    <a:pt x="2990" y="3587"/>
                  </a:lnTo>
                  <a:lnTo>
                    <a:pt x="2945" y="3648"/>
                  </a:lnTo>
                  <a:lnTo>
                    <a:pt x="2972" y="3769"/>
                  </a:lnTo>
                  <a:lnTo>
                    <a:pt x="2963" y="3881"/>
                  </a:lnTo>
                  <a:lnTo>
                    <a:pt x="2909" y="3916"/>
                  </a:lnTo>
                  <a:lnTo>
                    <a:pt x="2865" y="3959"/>
                  </a:lnTo>
                  <a:lnTo>
                    <a:pt x="2819" y="4022"/>
                  </a:lnTo>
                  <a:lnTo>
                    <a:pt x="2766" y="3829"/>
                  </a:lnTo>
                  <a:lnTo>
                    <a:pt x="2649" y="3752"/>
                  </a:lnTo>
                  <a:lnTo>
                    <a:pt x="2542" y="3648"/>
                  </a:lnTo>
                  <a:lnTo>
                    <a:pt x="2434" y="3492"/>
                  </a:lnTo>
                  <a:lnTo>
                    <a:pt x="2290" y="3353"/>
                  </a:lnTo>
                  <a:lnTo>
                    <a:pt x="2084" y="3025"/>
                  </a:lnTo>
                  <a:lnTo>
                    <a:pt x="1985" y="2895"/>
                  </a:lnTo>
                  <a:lnTo>
                    <a:pt x="1913" y="2774"/>
                  </a:lnTo>
                  <a:lnTo>
                    <a:pt x="1770" y="2618"/>
                  </a:lnTo>
                  <a:lnTo>
                    <a:pt x="1608" y="2453"/>
                  </a:lnTo>
                  <a:lnTo>
                    <a:pt x="1456" y="2315"/>
                  </a:lnTo>
                  <a:lnTo>
                    <a:pt x="1281" y="2217"/>
                  </a:lnTo>
                  <a:lnTo>
                    <a:pt x="1178" y="2151"/>
                  </a:lnTo>
                  <a:lnTo>
                    <a:pt x="1115" y="2038"/>
                  </a:lnTo>
                  <a:lnTo>
                    <a:pt x="1079" y="1917"/>
                  </a:lnTo>
                  <a:lnTo>
                    <a:pt x="1124" y="1778"/>
                  </a:lnTo>
                  <a:lnTo>
                    <a:pt x="1088" y="1675"/>
                  </a:lnTo>
                  <a:lnTo>
                    <a:pt x="998" y="1649"/>
                  </a:lnTo>
                  <a:lnTo>
                    <a:pt x="909" y="1614"/>
                  </a:lnTo>
                  <a:lnTo>
                    <a:pt x="819" y="1571"/>
                  </a:lnTo>
                  <a:lnTo>
                    <a:pt x="765" y="1501"/>
                  </a:lnTo>
                  <a:lnTo>
                    <a:pt x="657" y="1450"/>
                  </a:lnTo>
                  <a:lnTo>
                    <a:pt x="559" y="1380"/>
                  </a:lnTo>
                  <a:lnTo>
                    <a:pt x="523" y="1294"/>
                  </a:lnTo>
                  <a:lnTo>
                    <a:pt x="460" y="1285"/>
                  </a:lnTo>
                  <a:lnTo>
                    <a:pt x="397" y="1337"/>
                  </a:lnTo>
                  <a:lnTo>
                    <a:pt x="280" y="1320"/>
                  </a:lnTo>
                  <a:lnTo>
                    <a:pt x="137" y="1164"/>
                  </a:lnTo>
                  <a:lnTo>
                    <a:pt x="0" y="981"/>
                  </a:lnTo>
                  <a:lnTo>
                    <a:pt x="197" y="635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F8668157-AFA6-4885-B98F-0D18A46B5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205" y="2230899"/>
              <a:ext cx="536654" cy="933995"/>
            </a:xfrm>
            <a:custGeom>
              <a:avLst/>
              <a:gdLst>
                <a:gd name="T0" fmla="*/ 436191932 w 2181"/>
                <a:gd name="T1" fmla="*/ 8104483 h 3842"/>
                <a:gd name="T2" fmla="*/ 436191932 w 2181"/>
                <a:gd name="T3" fmla="*/ 133216693 h 3842"/>
                <a:gd name="T4" fmla="*/ 436191932 w 2181"/>
                <a:gd name="T5" fmla="*/ 202610728 h 3842"/>
                <a:gd name="T6" fmla="*/ 436191932 w 2181"/>
                <a:gd name="T7" fmla="*/ 303409577 h 3842"/>
                <a:gd name="T8" fmla="*/ 436191932 w 2181"/>
                <a:gd name="T9" fmla="*/ 365205819 h 3842"/>
                <a:gd name="T10" fmla="*/ 436191932 w 2181"/>
                <a:gd name="T11" fmla="*/ 430949786 h 3842"/>
                <a:gd name="T12" fmla="*/ 436191932 w 2181"/>
                <a:gd name="T13" fmla="*/ 430949786 h 3842"/>
                <a:gd name="T14" fmla="*/ 436191932 w 2181"/>
                <a:gd name="T15" fmla="*/ 430949786 h 3842"/>
                <a:gd name="T16" fmla="*/ 436191932 w 2181"/>
                <a:gd name="T17" fmla="*/ 430949786 h 3842"/>
                <a:gd name="T18" fmla="*/ 436191932 w 2181"/>
                <a:gd name="T19" fmla="*/ 430949786 h 3842"/>
                <a:gd name="T20" fmla="*/ 436191932 w 2181"/>
                <a:gd name="T21" fmla="*/ 430949786 h 3842"/>
                <a:gd name="T22" fmla="*/ 436191932 w 2181"/>
                <a:gd name="T23" fmla="*/ 430949786 h 3842"/>
                <a:gd name="T24" fmla="*/ 436191932 w 2181"/>
                <a:gd name="T25" fmla="*/ 430949786 h 3842"/>
                <a:gd name="T26" fmla="*/ 436191932 w 2181"/>
                <a:gd name="T27" fmla="*/ 430949786 h 3842"/>
                <a:gd name="T28" fmla="*/ 436191932 w 2181"/>
                <a:gd name="T29" fmla="*/ 430949786 h 3842"/>
                <a:gd name="T30" fmla="*/ 436191932 w 2181"/>
                <a:gd name="T31" fmla="*/ 430949786 h 3842"/>
                <a:gd name="T32" fmla="*/ 436191932 w 2181"/>
                <a:gd name="T33" fmla="*/ 430949786 h 3842"/>
                <a:gd name="T34" fmla="*/ 436191932 w 2181"/>
                <a:gd name="T35" fmla="*/ 430949786 h 3842"/>
                <a:gd name="T36" fmla="*/ 436191932 w 2181"/>
                <a:gd name="T37" fmla="*/ 430949786 h 3842"/>
                <a:gd name="T38" fmla="*/ 436191932 w 2181"/>
                <a:gd name="T39" fmla="*/ 430949786 h 3842"/>
                <a:gd name="T40" fmla="*/ 436191932 w 2181"/>
                <a:gd name="T41" fmla="*/ 430949786 h 3842"/>
                <a:gd name="T42" fmla="*/ 436191932 w 2181"/>
                <a:gd name="T43" fmla="*/ 430949786 h 3842"/>
                <a:gd name="T44" fmla="*/ 436191932 w 2181"/>
                <a:gd name="T45" fmla="*/ 430949786 h 3842"/>
                <a:gd name="T46" fmla="*/ 436191932 w 2181"/>
                <a:gd name="T47" fmla="*/ 430949786 h 3842"/>
                <a:gd name="T48" fmla="*/ 436191932 w 2181"/>
                <a:gd name="T49" fmla="*/ 430949786 h 3842"/>
                <a:gd name="T50" fmla="*/ 436191932 w 2181"/>
                <a:gd name="T51" fmla="*/ 430949786 h 3842"/>
                <a:gd name="T52" fmla="*/ 436191932 w 2181"/>
                <a:gd name="T53" fmla="*/ 430949786 h 3842"/>
                <a:gd name="T54" fmla="*/ 436191932 w 2181"/>
                <a:gd name="T55" fmla="*/ 430949786 h 3842"/>
                <a:gd name="T56" fmla="*/ 371801592 w 2181"/>
                <a:gd name="T57" fmla="*/ 430949786 h 3842"/>
                <a:gd name="T58" fmla="*/ 316568333 w 2181"/>
                <a:gd name="T59" fmla="*/ 430949786 h 3842"/>
                <a:gd name="T60" fmla="*/ 330376751 w 2181"/>
                <a:gd name="T61" fmla="*/ 430949786 h 3842"/>
                <a:gd name="T62" fmla="*/ 311965665 w 2181"/>
                <a:gd name="T63" fmla="*/ 430949786 h 3842"/>
                <a:gd name="T64" fmla="*/ 243435233 w 2181"/>
                <a:gd name="T65" fmla="*/ 430949786 h 3842"/>
                <a:gd name="T66" fmla="*/ 248038108 w 2181"/>
                <a:gd name="T67" fmla="*/ 430949786 h 3842"/>
                <a:gd name="T68" fmla="*/ 146777393 w 2181"/>
                <a:gd name="T69" fmla="*/ 430949786 h 3842"/>
                <a:gd name="T70" fmla="*/ 129900460 w 2181"/>
                <a:gd name="T71" fmla="*/ 430949786 h 3842"/>
                <a:gd name="T72" fmla="*/ 182576763 w 2181"/>
                <a:gd name="T73" fmla="*/ 430949786 h 3842"/>
                <a:gd name="T74" fmla="*/ 217353120 w 2181"/>
                <a:gd name="T75" fmla="*/ 430949786 h 3842"/>
                <a:gd name="T76" fmla="*/ 306851336 w 2181"/>
                <a:gd name="T77" fmla="*/ 430949786 h 3842"/>
                <a:gd name="T78" fmla="*/ 220421687 w 2181"/>
                <a:gd name="T79" fmla="*/ 430949786 h 3842"/>
                <a:gd name="T80" fmla="*/ 311454211 w 2181"/>
                <a:gd name="T81" fmla="*/ 430949786 h 3842"/>
                <a:gd name="T82" fmla="*/ 205590413 w 2181"/>
                <a:gd name="T83" fmla="*/ 430949786 h 3842"/>
                <a:gd name="T84" fmla="*/ 143197321 w 2181"/>
                <a:gd name="T85" fmla="*/ 430949786 h 3842"/>
                <a:gd name="T86" fmla="*/ 160585396 w 2181"/>
                <a:gd name="T87" fmla="*/ 430949786 h 3842"/>
                <a:gd name="T88" fmla="*/ 101772507 w 2181"/>
                <a:gd name="T89" fmla="*/ 430949786 h 3842"/>
                <a:gd name="T90" fmla="*/ 0 w 2181"/>
                <a:gd name="T91" fmla="*/ 430949786 h 3842"/>
                <a:gd name="T92" fmla="*/ 82849863 w 2181"/>
                <a:gd name="T93" fmla="*/ 430949786 h 3842"/>
                <a:gd name="T94" fmla="*/ 177973991 w 2181"/>
                <a:gd name="T95" fmla="*/ 430949786 h 3842"/>
                <a:gd name="T96" fmla="*/ 243435233 w 2181"/>
                <a:gd name="T97" fmla="*/ 409780111 h 3842"/>
                <a:gd name="T98" fmla="*/ 256220952 w 2181"/>
                <a:gd name="T99" fmla="*/ 329242503 h 3842"/>
                <a:gd name="T100" fmla="*/ 142174622 w 2181"/>
                <a:gd name="T101" fmla="*/ 284668212 h 3842"/>
                <a:gd name="T102" fmla="*/ 192805005 w 2181"/>
                <a:gd name="T103" fmla="*/ 197545636 h 3842"/>
                <a:gd name="T104" fmla="*/ 239344019 w 2181"/>
                <a:gd name="T105" fmla="*/ 100292181 h 3842"/>
                <a:gd name="T106" fmla="*/ 333956512 w 2181"/>
                <a:gd name="T107" fmla="*/ 48119956 h 3842"/>
                <a:gd name="T108" fmla="*/ 389189771 w 2181"/>
                <a:gd name="T109" fmla="*/ 0 h 3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1"/>
                <a:gd name="T166" fmla="*/ 0 h 3842"/>
                <a:gd name="T167" fmla="*/ 2181 w 2181"/>
                <a:gd name="T168" fmla="*/ 3842 h 3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1" h="3842">
                  <a:moveTo>
                    <a:pt x="968" y="104"/>
                  </a:moveTo>
                  <a:lnTo>
                    <a:pt x="1057" y="16"/>
                  </a:lnTo>
                  <a:lnTo>
                    <a:pt x="1125" y="97"/>
                  </a:lnTo>
                  <a:lnTo>
                    <a:pt x="1308" y="263"/>
                  </a:lnTo>
                  <a:lnTo>
                    <a:pt x="1269" y="279"/>
                  </a:lnTo>
                  <a:lnTo>
                    <a:pt x="1224" y="400"/>
                  </a:lnTo>
                  <a:lnTo>
                    <a:pt x="1170" y="478"/>
                  </a:lnTo>
                  <a:lnTo>
                    <a:pt x="1161" y="599"/>
                  </a:lnTo>
                  <a:lnTo>
                    <a:pt x="1134" y="721"/>
                  </a:lnTo>
                  <a:lnTo>
                    <a:pt x="1206" y="721"/>
                  </a:lnTo>
                  <a:lnTo>
                    <a:pt x="1242" y="781"/>
                  </a:lnTo>
                  <a:lnTo>
                    <a:pt x="1224" y="868"/>
                  </a:lnTo>
                  <a:lnTo>
                    <a:pt x="1260" y="920"/>
                  </a:lnTo>
                  <a:lnTo>
                    <a:pt x="1323" y="954"/>
                  </a:lnTo>
                  <a:lnTo>
                    <a:pt x="1377" y="989"/>
                  </a:lnTo>
                  <a:lnTo>
                    <a:pt x="1359" y="1058"/>
                  </a:lnTo>
                  <a:lnTo>
                    <a:pt x="1386" y="1171"/>
                  </a:lnTo>
                  <a:lnTo>
                    <a:pt x="1466" y="1223"/>
                  </a:lnTo>
                  <a:lnTo>
                    <a:pt x="1529" y="1286"/>
                  </a:lnTo>
                  <a:lnTo>
                    <a:pt x="1601" y="1344"/>
                  </a:lnTo>
                  <a:lnTo>
                    <a:pt x="1673" y="1396"/>
                  </a:lnTo>
                  <a:lnTo>
                    <a:pt x="1736" y="1422"/>
                  </a:lnTo>
                  <a:lnTo>
                    <a:pt x="1843" y="1448"/>
                  </a:lnTo>
                  <a:lnTo>
                    <a:pt x="1933" y="1456"/>
                  </a:lnTo>
                  <a:lnTo>
                    <a:pt x="2032" y="1474"/>
                  </a:lnTo>
                  <a:lnTo>
                    <a:pt x="2032" y="1526"/>
                  </a:lnTo>
                  <a:lnTo>
                    <a:pt x="2050" y="1612"/>
                  </a:lnTo>
                  <a:lnTo>
                    <a:pt x="1972" y="1731"/>
                  </a:lnTo>
                  <a:lnTo>
                    <a:pt x="2028" y="1808"/>
                  </a:lnTo>
                  <a:lnTo>
                    <a:pt x="2127" y="1886"/>
                  </a:lnTo>
                  <a:lnTo>
                    <a:pt x="2181" y="1964"/>
                  </a:lnTo>
                  <a:lnTo>
                    <a:pt x="2113" y="2010"/>
                  </a:lnTo>
                  <a:lnTo>
                    <a:pt x="2041" y="2036"/>
                  </a:lnTo>
                  <a:lnTo>
                    <a:pt x="1978" y="2088"/>
                  </a:lnTo>
                  <a:lnTo>
                    <a:pt x="1924" y="2131"/>
                  </a:lnTo>
                  <a:lnTo>
                    <a:pt x="1852" y="2209"/>
                  </a:lnTo>
                  <a:lnTo>
                    <a:pt x="1780" y="2270"/>
                  </a:lnTo>
                  <a:lnTo>
                    <a:pt x="1700" y="2287"/>
                  </a:lnTo>
                  <a:lnTo>
                    <a:pt x="1619" y="2331"/>
                  </a:lnTo>
                  <a:lnTo>
                    <a:pt x="1592" y="2443"/>
                  </a:lnTo>
                  <a:lnTo>
                    <a:pt x="1574" y="2504"/>
                  </a:lnTo>
                  <a:lnTo>
                    <a:pt x="1463" y="2526"/>
                  </a:lnTo>
                  <a:lnTo>
                    <a:pt x="1382" y="2613"/>
                  </a:lnTo>
                  <a:lnTo>
                    <a:pt x="1319" y="2717"/>
                  </a:lnTo>
                  <a:lnTo>
                    <a:pt x="1230" y="2743"/>
                  </a:lnTo>
                  <a:lnTo>
                    <a:pt x="1230" y="2821"/>
                  </a:lnTo>
                  <a:lnTo>
                    <a:pt x="1221" y="2950"/>
                  </a:lnTo>
                  <a:lnTo>
                    <a:pt x="1283" y="3080"/>
                  </a:lnTo>
                  <a:lnTo>
                    <a:pt x="1373" y="3184"/>
                  </a:lnTo>
                  <a:lnTo>
                    <a:pt x="1337" y="3245"/>
                  </a:lnTo>
                  <a:lnTo>
                    <a:pt x="1301" y="3349"/>
                  </a:lnTo>
                  <a:lnTo>
                    <a:pt x="1185" y="3383"/>
                  </a:lnTo>
                  <a:lnTo>
                    <a:pt x="1077" y="3383"/>
                  </a:lnTo>
                  <a:lnTo>
                    <a:pt x="1014" y="3487"/>
                  </a:lnTo>
                  <a:lnTo>
                    <a:pt x="969" y="3634"/>
                  </a:lnTo>
                  <a:lnTo>
                    <a:pt x="898" y="3738"/>
                  </a:lnTo>
                  <a:lnTo>
                    <a:pt x="817" y="3816"/>
                  </a:lnTo>
                  <a:lnTo>
                    <a:pt x="727" y="3825"/>
                  </a:lnTo>
                  <a:lnTo>
                    <a:pt x="682" y="3842"/>
                  </a:lnTo>
                  <a:lnTo>
                    <a:pt x="619" y="3799"/>
                  </a:lnTo>
                  <a:lnTo>
                    <a:pt x="583" y="3738"/>
                  </a:lnTo>
                  <a:lnTo>
                    <a:pt x="646" y="3617"/>
                  </a:lnTo>
                  <a:lnTo>
                    <a:pt x="583" y="3548"/>
                  </a:lnTo>
                  <a:lnTo>
                    <a:pt x="610" y="3418"/>
                  </a:lnTo>
                  <a:lnTo>
                    <a:pt x="539" y="3349"/>
                  </a:lnTo>
                  <a:lnTo>
                    <a:pt x="476" y="3227"/>
                  </a:lnTo>
                  <a:lnTo>
                    <a:pt x="485" y="3098"/>
                  </a:lnTo>
                  <a:lnTo>
                    <a:pt x="485" y="2950"/>
                  </a:lnTo>
                  <a:lnTo>
                    <a:pt x="422" y="2847"/>
                  </a:lnTo>
                  <a:lnTo>
                    <a:pt x="287" y="2794"/>
                  </a:lnTo>
                  <a:lnTo>
                    <a:pt x="152" y="2710"/>
                  </a:lnTo>
                  <a:lnTo>
                    <a:pt x="254" y="2546"/>
                  </a:lnTo>
                  <a:lnTo>
                    <a:pt x="313" y="2461"/>
                  </a:lnTo>
                  <a:lnTo>
                    <a:pt x="357" y="2353"/>
                  </a:lnTo>
                  <a:lnTo>
                    <a:pt x="323" y="2267"/>
                  </a:lnTo>
                  <a:lnTo>
                    <a:pt x="425" y="2184"/>
                  </a:lnTo>
                  <a:lnTo>
                    <a:pt x="518" y="2142"/>
                  </a:lnTo>
                  <a:lnTo>
                    <a:pt x="600" y="2121"/>
                  </a:lnTo>
                  <a:lnTo>
                    <a:pt x="464" y="1935"/>
                  </a:lnTo>
                  <a:lnTo>
                    <a:pt x="431" y="1827"/>
                  </a:lnTo>
                  <a:lnTo>
                    <a:pt x="540" y="1840"/>
                  </a:lnTo>
                  <a:lnTo>
                    <a:pt x="609" y="1773"/>
                  </a:lnTo>
                  <a:lnTo>
                    <a:pt x="508" y="1714"/>
                  </a:lnTo>
                  <a:lnTo>
                    <a:pt x="402" y="1714"/>
                  </a:lnTo>
                  <a:lnTo>
                    <a:pt x="357" y="1747"/>
                  </a:lnTo>
                  <a:lnTo>
                    <a:pt x="280" y="1678"/>
                  </a:lnTo>
                  <a:lnTo>
                    <a:pt x="306" y="1595"/>
                  </a:lnTo>
                  <a:lnTo>
                    <a:pt x="314" y="1514"/>
                  </a:lnTo>
                  <a:lnTo>
                    <a:pt x="233" y="1438"/>
                  </a:lnTo>
                  <a:lnTo>
                    <a:pt x="199" y="1348"/>
                  </a:lnTo>
                  <a:lnTo>
                    <a:pt x="99" y="1325"/>
                  </a:lnTo>
                  <a:lnTo>
                    <a:pt x="0" y="1194"/>
                  </a:lnTo>
                  <a:lnTo>
                    <a:pt x="92" y="1095"/>
                  </a:lnTo>
                  <a:lnTo>
                    <a:pt x="162" y="983"/>
                  </a:lnTo>
                  <a:lnTo>
                    <a:pt x="250" y="925"/>
                  </a:lnTo>
                  <a:lnTo>
                    <a:pt x="348" y="926"/>
                  </a:lnTo>
                  <a:lnTo>
                    <a:pt x="438" y="868"/>
                  </a:lnTo>
                  <a:lnTo>
                    <a:pt x="476" y="809"/>
                  </a:lnTo>
                  <a:lnTo>
                    <a:pt x="512" y="743"/>
                  </a:lnTo>
                  <a:lnTo>
                    <a:pt x="501" y="650"/>
                  </a:lnTo>
                  <a:lnTo>
                    <a:pt x="384" y="639"/>
                  </a:lnTo>
                  <a:lnTo>
                    <a:pt x="278" y="562"/>
                  </a:lnTo>
                  <a:lnTo>
                    <a:pt x="259" y="464"/>
                  </a:lnTo>
                  <a:lnTo>
                    <a:pt x="377" y="390"/>
                  </a:lnTo>
                  <a:lnTo>
                    <a:pt x="420" y="237"/>
                  </a:lnTo>
                  <a:lnTo>
                    <a:pt x="468" y="198"/>
                  </a:lnTo>
                  <a:lnTo>
                    <a:pt x="555" y="173"/>
                  </a:lnTo>
                  <a:lnTo>
                    <a:pt x="653" y="95"/>
                  </a:lnTo>
                  <a:lnTo>
                    <a:pt x="707" y="36"/>
                  </a:lnTo>
                  <a:lnTo>
                    <a:pt x="761" y="0"/>
                  </a:lnTo>
                  <a:lnTo>
                    <a:pt x="968" y="10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ED806C6F-CD76-4DE5-A156-A6F0864EC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299" y="2295103"/>
              <a:ext cx="566939" cy="1036965"/>
            </a:xfrm>
            <a:custGeom>
              <a:avLst/>
              <a:gdLst>
                <a:gd name="T0" fmla="*/ 339504928 w 2055"/>
                <a:gd name="T1" fmla="*/ 27505885 h 3947"/>
                <a:gd name="T2" fmla="*/ 368338123 w 2055"/>
                <a:gd name="T3" fmla="*/ 237317400 h 3947"/>
                <a:gd name="T4" fmla="*/ 466369355 w 2055"/>
                <a:gd name="T5" fmla="*/ 426659519 h 3947"/>
                <a:gd name="T6" fmla="*/ 489061620 w 2055"/>
                <a:gd name="T7" fmla="*/ 465732229 h 3947"/>
                <a:gd name="T8" fmla="*/ 489061620 w 2055"/>
                <a:gd name="T9" fmla="*/ 465732229 h 3947"/>
                <a:gd name="T10" fmla="*/ 489061620 w 2055"/>
                <a:gd name="T11" fmla="*/ 465732229 h 3947"/>
                <a:gd name="T12" fmla="*/ 489061620 w 2055"/>
                <a:gd name="T13" fmla="*/ 465732229 h 3947"/>
                <a:gd name="T14" fmla="*/ 489061620 w 2055"/>
                <a:gd name="T15" fmla="*/ 465732229 h 3947"/>
                <a:gd name="T16" fmla="*/ 489061620 w 2055"/>
                <a:gd name="T17" fmla="*/ 465732229 h 3947"/>
                <a:gd name="T18" fmla="*/ 489061620 w 2055"/>
                <a:gd name="T19" fmla="*/ 465732229 h 3947"/>
                <a:gd name="T20" fmla="*/ 489061620 w 2055"/>
                <a:gd name="T21" fmla="*/ 465732229 h 3947"/>
                <a:gd name="T22" fmla="*/ 489061620 w 2055"/>
                <a:gd name="T23" fmla="*/ 465732229 h 3947"/>
                <a:gd name="T24" fmla="*/ 489061620 w 2055"/>
                <a:gd name="T25" fmla="*/ 465732229 h 3947"/>
                <a:gd name="T26" fmla="*/ 489061620 w 2055"/>
                <a:gd name="T27" fmla="*/ 465732229 h 3947"/>
                <a:gd name="T28" fmla="*/ 489061620 w 2055"/>
                <a:gd name="T29" fmla="*/ 465732229 h 3947"/>
                <a:gd name="T30" fmla="*/ 489061620 w 2055"/>
                <a:gd name="T31" fmla="*/ 465732229 h 3947"/>
                <a:gd name="T32" fmla="*/ 489061620 w 2055"/>
                <a:gd name="T33" fmla="*/ 465732229 h 3947"/>
                <a:gd name="T34" fmla="*/ 489061620 w 2055"/>
                <a:gd name="T35" fmla="*/ 465732229 h 3947"/>
                <a:gd name="T36" fmla="*/ 489061620 w 2055"/>
                <a:gd name="T37" fmla="*/ 465732229 h 3947"/>
                <a:gd name="T38" fmla="*/ 489061620 w 2055"/>
                <a:gd name="T39" fmla="*/ 465732229 h 3947"/>
                <a:gd name="T40" fmla="*/ 489061620 w 2055"/>
                <a:gd name="T41" fmla="*/ 465732229 h 3947"/>
                <a:gd name="T42" fmla="*/ 489061620 w 2055"/>
                <a:gd name="T43" fmla="*/ 465732229 h 3947"/>
                <a:gd name="T44" fmla="*/ 449069671 w 2055"/>
                <a:gd name="T45" fmla="*/ 465732229 h 3947"/>
                <a:gd name="T46" fmla="*/ 345271800 w 2055"/>
                <a:gd name="T47" fmla="*/ 465732229 h 3947"/>
                <a:gd name="T48" fmla="*/ 229940943 w 2055"/>
                <a:gd name="T49" fmla="*/ 465732229 h 3947"/>
                <a:gd name="T50" fmla="*/ 97310373 w 2055"/>
                <a:gd name="T51" fmla="*/ 465732229 h 3947"/>
                <a:gd name="T52" fmla="*/ 22345544 w 2055"/>
                <a:gd name="T53" fmla="*/ 465732229 h 3947"/>
                <a:gd name="T54" fmla="*/ 50457348 w 2055"/>
                <a:gd name="T55" fmla="*/ 465732229 h 3947"/>
                <a:gd name="T56" fmla="*/ 126143072 w 2055"/>
                <a:gd name="T57" fmla="*/ 465732229 h 3947"/>
                <a:gd name="T58" fmla="*/ 240753041 w 2055"/>
                <a:gd name="T59" fmla="*/ 465732229 h 3947"/>
                <a:gd name="T60" fmla="*/ 333738755 w 2055"/>
                <a:gd name="T61" fmla="*/ 465732229 h 3947"/>
                <a:gd name="T62" fmla="*/ 299139387 w 2055"/>
                <a:gd name="T63" fmla="*/ 465732229 h 3947"/>
                <a:gd name="T64" fmla="*/ 264540253 w 2055"/>
                <a:gd name="T65" fmla="*/ 465732229 h 3947"/>
                <a:gd name="T66" fmla="*/ 322205477 w 2055"/>
                <a:gd name="T67" fmla="*/ 465732229 h 3947"/>
                <a:gd name="T68" fmla="*/ 415911729 w 2055"/>
                <a:gd name="T69" fmla="*/ 465732229 h 3947"/>
                <a:gd name="T70" fmla="*/ 489061620 w 2055"/>
                <a:gd name="T71" fmla="*/ 465732229 h 3947"/>
                <a:gd name="T72" fmla="*/ 489061620 w 2055"/>
                <a:gd name="T73" fmla="*/ 465732229 h 3947"/>
                <a:gd name="T74" fmla="*/ 489061620 w 2055"/>
                <a:gd name="T75" fmla="*/ 465732229 h 3947"/>
                <a:gd name="T76" fmla="*/ 489061620 w 2055"/>
                <a:gd name="T77" fmla="*/ 465732229 h 3947"/>
                <a:gd name="T78" fmla="*/ 489061620 w 2055"/>
                <a:gd name="T79" fmla="*/ 465732229 h 3947"/>
                <a:gd name="T80" fmla="*/ 489061620 w 2055"/>
                <a:gd name="T81" fmla="*/ 465732229 h 3947"/>
                <a:gd name="T82" fmla="*/ 489061620 w 2055"/>
                <a:gd name="T83" fmla="*/ 465732229 h 3947"/>
                <a:gd name="T84" fmla="*/ 489061620 w 2055"/>
                <a:gd name="T85" fmla="*/ 465732229 h 3947"/>
                <a:gd name="T86" fmla="*/ 489061620 w 2055"/>
                <a:gd name="T87" fmla="*/ 465732229 h 3947"/>
                <a:gd name="T88" fmla="*/ 489061620 w 2055"/>
                <a:gd name="T89" fmla="*/ 465732229 h 3947"/>
                <a:gd name="T90" fmla="*/ 415911729 w 2055"/>
                <a:gd name="T91" fmla="*/ 465732229 h 3947"/>
                <a:gd name="T92" fmla="*/ 348875716 w 2055"/>
                <a:gd name="T93" fmla="*/ 465732229 h 3947"/>
                <a:gd name="T94" fmla="*/ 330855202 w 2055"/>
                <a:gd name="T95" fmla="*/ 411947041 h 3947"/>
                <a:gd name="T96" fmla="*/ 262377763 w 2055"/>
                <a:gd name="T97" fmla="*/ 356935535 h 3947"/>
                <a:gd name="T98" fmla="*/ 249402825 w 2055"/>
                <a:gd name="T99" fmla="*/ 270580094 h 3947"/>
                <a:gd name="T100" fmla="*/ 220570271 w 2055"/>
                <a:gd name="T101" fmla="*/ 198937186 h 3947"/>
                <a:gd name="T102" fmla="*/ 260215040 w 2055"/>
                <a:gd name="T103" fmla="*/ 81877756 h 3947"/>
                <a:gd name="T104" fmla="*/ 315718241 w 2055"/>
                <a:gd name="T105" fmla="*/ 0 h 39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5"/>
                <a:gd name="T160" fmla="*/ 0 h 3947"/>
                <a:gd name="T161" fmla="*/ 2055 w 2055"/>
                <a:gd name="T162" fmla="*/ 3947 h 39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5" h="3947">
                  <a:moveTo>
                    <a:pt x="438" y="0"/>
                  </a:moveTo>
                  <a:lnTo>
                    <a:pt x="471" y="43"/>
                  </a:lnTo>
                  <a:lnTo>
                    <a:pt x="487" y="179"/>
                  </a:lnTo>
                  <a:lnTo>
                    <a:pt x="511" y="371"/>
                  </a:lnTo>
                  <a:lnTo>
                    <a:pt x="639" y="515"/>
                  </a:lnTo>
                  <a:lnTo>
                    <a:pt x="647" y="667"/>
                  </a:lnTo>
                  <a:lnTo>
                    <a:pt x="703" y="795"/>
                  </a:lnTo>
                  <a:lnTo>
                    <a:pt x="887" y="859"/>
                  </a:lnTo>
                  <a:lnTo>
                    <a:pt x="1039" y="947"/>
                  </a:lnTo>
                  <a:lnTo>
                    <a:pt x="1175" y="963"/>
                  </a:lnTo>
                  <a:lnTo>
                    <a:pt x="1351" y="1075"/>
                  </a:lnTo>
                  <a:lnTo>
                    <a:pt x="1607" y="1067"/>
                  </a:lnTo>
                  <a:lnTo>
                    <a:pt x="1799" y="1099"/>
                  </a:lnTo>
                  <a:lnTo>
                    <a:pt x="1871" y="1163"/>
                  </a:lnTo>
                  <a:lnTo>
                    <a:pt x="2015" y="1115"/>
                  </a:lnTo>
                  <a:lnTo>
                    <a:pt x="2047" y="1227"/>
                  </a:lnTo>
                  <a:lnTo>
                    <a:pt x="2055" y="1331"/>
                  </a:lnTo>
                  <a:lnTo>
                    <a:pt x="1991" y="1443"/>
                  </a:lnTo>
                  <a:lnTo>
                    <a:pt x="1943" y="1595"/>
                  </a:lnTo>
                  <a:lnTo>
                    <a:pt x="1855" y="1563"/>
                  </a:lnTo>
                  <a:lnTo>
                    <a:pt x="1791" y="1651"/>
                  </a:lnTo>
                  <a:lnTo>
                    <a:pt x="1703" y="1667"/>
                  </a:lnTo>
                  <a:lnTo>
                    <a:pt x="1671" y="1811"/>
                  </a:lnTo>
                  <a:lnTo>
                    <a:pt x="1687" y="1923"/>
                  </a:lnTo>
                  <a:lnTo>
                    <a:pt x="1735" y="1979"/>
                  </a:lnTo>
                  <a:lnTo>
                    <a:pt x="1711" y="2147"/>
                  </a:lnTo>
                  <a:lnTo>
                    <a:pt x="1727" y="2323"/>
                  </a:lnTo>
                  <a:lnTo>
                    <a:pt x="1703" y="2499"/>
                  </a:lnTo>
                  <a:lnTo>
                    <a:pt x="1735" y="2771"/>
                  </a:lnTo>
                  <a:lnTo>
                    <a:pt x="1695" y="3035"/>
                  </a:lnTo>
                  <a:lnTo>
                    <a:pt x="1687" y="3211"/>
                  </a:lnTo>
                  <a:lnTo>
                    <a:pt x="1679" y="3403"/>
                  </a:lnTo>
                  <a:lnTo>
                    <a:pt x="1663" y="3571"/>
                  </a:lnTo>
                  <a:lnTo>
                    <a:pt x="1615" y="3699"/>
                  </a:lnTo>
                  <a:lnTo>
                    <a:pt x="1575" y="3771"/>
                  </a:lnTo>
                  <a:lnTo>
                    <a:pt x="1503" y="3795"/>
                  </a:lnTo>
                  <a:lnTo>
                    <a:pt x="1423" y="3835"/>
                  </a:lnTo>
                  <a:lnTo>
                    <a:pt x="1343" y="3883"/>
                  </a:lnTo>
                  <a:lnTo>
                    <a:pt x="1231" y="3891"/>
                  </a:lnTo>
                  <a:lnTo>
                    <a:pt x="1119" y="3899"/>
                  </a:lnTo>
                  <a:lnTo>
                    <a:pt x="1031" y="3907"/>
                  </a:lnTo>
                  <a:lnTo>
                    <a:pt x="935" y="3947"/>
                  </a:lnTo>
                  <a:lnTo>
                    <a:pt x="831" y="3923"/>
                  </a:lnTo>
                  <a:lnTo>
                    <a:pt x="727" y="3899"/>
                  </a:lnTo>
                  <a:lnTo>
                    <a:pt x="671" y="3883"/>
                  </a:lnTo>
                  <a:lnTo>
                    <a:pt x="623" y="3811"/>
                  </a:lnTo>
                  <a:lnTo>
                    <a:pt x="567" y="3747"/>
                  </a:lnTo>
                  <a:lnTo>
                    <a:pt x="479" y="3731"/>
                  </a:lnTo>
                  <a:lnTo>
                    <a:pt x="407" y="3747"/>
                  </a:lnTo>
                  <a:lnTo>
                    <a:pt x="319" y="3699"/>
                  </a:lnTo>
                  <a:lnTo>
                    <a:pt x="223" y="3627"/>
                  </a:lnTo>
                  <a:lnTo>
                    <a:pt x="135" y="3579"/>
                  </a:lnTo>
                  <a:lnTo>
                    <a:pt x="79" y="3515"/>
                  </a:lnTo>
                  <a:lnTo>
                    <a:pt x="31" y="3427"/>
                  </a:lnTo>
                  <a:lnTo>
                    <a:pt x="0" y="3282"/>
                  </a:lnTo>
                  <a:lnTo>
                    <a:pt x="70" y="3212"/>
                  </a:lnTo>
                  <a:lnTo>
                    <a:pt x="136" y="3119"/>
                  </a:lnTo>
                  <a:lnTo>
                    <a:pt x="175" y="2978"/>
                  </a:lnTo>
                  <a:lnTo>
                    <a:pt x="234" y="2882"/>
                  </a:lnTo>
                  <a:lnTo>
                    <a:pt x="334" y="2883"/>
                  </a:lnTo>
                  <a:lnTo>
                    <a:pt x="433" y="2852"/>
                  </a:lnTo>
                  <a:lnTo>
                    <a:pt x="463" y="2754"/>
                  </a:lnTo>
                  <a:lnTo>
                    <a:pt x="498" y="2700"/>
                  </a:lnTo>
                  <a:lnTo>
                    <a:pt x="415" y="2604"/>
                  </a:lnTo>
                  <a:lnTo>
                    <a:pt x="361" y="2487"/>
                  </a:lnTo>
                  <a:lnTo>
                    <a:pt x="367" y="2382"/>
                  </a:lnTo>
                  <a:lnTo>
                    <a:pt x="367" y="2292"/>
                  </a:lnTo>
                  <a:lnTo>
                    <a:pt x="447" y="2268"/>
                  </a:lnTo>
                  <a:lnTo>
                    <a:pt x="504" y="2174"/>
                  </a:lnTo>
                  <a:lnTo>
                    <a:pt x="577" y="2091"/>
                  </a:lnTo>
                  <a:lnTo>
                    <a:pt x="673" y="2072"/>
                  </a:lnTo>
                  <a:lnTo>
                    <a:pt x="693" y="2001"/>
                  </a:lnTo>
                  <a:lnTo>
                    <a:pt x="717" y="1911"/>
                  </a:lnTo>
                  <a:lnTo>
                    <a:pt x="789" y="1869"/>
                  </a:lnTo>
                  <a:lnTo>
                    <a:pt x="858" y="1853"/>
                  </a:lnTo>
                  <a:lnTo>
                    <a:pt x="927" y="1794"/>
                  </a:lnTo>
                  <a:lnTo>
                    <a:pt x="987" y="1724"/>
                  </a:lnTo>
                  <a:lnTo>
                    <a:pt x="1090" y="1637"/>
                  </a:lnTo>
                  <a:lnTo>
                    <a:pt x="1155" y="1614"/>
                  </a:lnTo>
                  <a:lnTo>
                    <a:pt x="1215" y="1571"/>
                  </a:lnTo>
                  <a:lnTo>
                    <a:pt x="1167" y="1499"/>
                  </a:lnTo>
                  <a:lnTo>
                    <a:pt x="1078" y="1425"/>
                  </a:lnTo>
                  <a:lnTo>
                    <a:pt x="1030" y="1356"/>
                  </a:lnTo>
                  <a:lnTo>
                    <a:pt x="1098" y="1250"/>
                  </a:lnTo>
                  <a:lnTo>
                    <a:pt x="1084" y="1166"/>
                  </a:lnTo>
                  <a:lnTo>
                    <a:pt x="1083" y="1116"/>
                  </a:lnTo>
                  <a:lnTo>
                    <a:pt x="994" y="1104"/>
                  </a:lnTo>
                  <a:lnTo>
                    <a:pt x="921" y="1095"/>
                  </a:lnTo>
                  <a:lnTo>
                    <a:pt x="831" y="1073"/>
                  </a:lnTo>
                  <a:lnTo>
                    <a:pt x="762" y="1047"/>
                  </a:lnTo>
                  <a:lnTo>
                    <a:pt x="634" y="944"/>
                  </a:lnTo>
                  <a:lnTo>
                    <a:pt x="577" y="885"/>
                  </a:lnTo>
                  <a:lnTo>
                    <a:pt x="507" y="837"/>
                  </a:lnTo>
                  <a:lnTo>
                    <a:pt x="484" y="732"/>
                  </a:lnTo>
                  <a:lnTo>
                    <a:pt x="498" y="672"/>
                  </a:lnTo>
                  <a:lnTo>
                    <a:pt x="459" y="644"/>
                  </a:lnTo>
                  <a:lnTo>
                    <a:pt x="399" y="608"/>
                  </a:lnTo>
                  <a:lnTo>
                    <a:pt x="364" y="558"/>
                  </a:lnTo>
                  <a:lnTo>
                    <a:pt x="378" y="474"/>
                  </a:lnTo>
                  <a:lnTo>
                    <a:pt x="346" y="423"/>
                  </a:lnTo>
                  <a:lnTo>
                    <a:pt x="285" y="423"/>
                  </a:lnTo>
                  <a:lnTo>
                    <a:pt x="306" y="311"/>
                  </a:lnTo>
                  <a:lnTo>
                    <a:pt x="313" y="203"/>
                  </a:lnTo>
                  <a:lnTo>
                    <a:pt x="361" y="128"/>
                  </a:lnTo>
                  <a:lnTo>
                    <a:pt x="403" y="1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89BAE59B-8608-48F6-B1CA-C4BF90EDC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574" y="1147900"/>
              <a:ext cx="1169009" cy="1327703"/>
            </a:xfrm>
            <a:custGeom>
              <a:avLst/>
              <a:gdLst>
                <a:gd name="T0" fmla="*/ 436094355 w 4752"/>
                <a:gd name="T1" fmla="*/ 430911878 h 5462"/>
                <a:gd name="T2" fmla="*/ 436094355 w 4752"/>
                <a:gd name="T3" fmla="*/ 430911878 h 5462"/>
                <a:gd name="T4" fmla="*/ 436094355 w 4752"/>
                <a:gd name="T5" fmla="*/ 430911878 h 5462"/>
                <a:gd name="T6" fmla="*/ 436094355 w 4752"/>
                <a:gd name="T7" fmla="*/ 430911878 h 5462"/>
                <a:gd name="T8" fmla="*/ 436094355 w 4752"/>
                <a:gd name="T9" fmla="*/ 430911878 h 5462"/>
                <a:gd name="T10" fmla="*/ 436094355 w 4752"/>
                <a:gd name="T11" fmla="*/ 430911878 h 5462"/>
                <a:gd name="T12" fmla="*/ 436094355 w 4752"/>
                <a:gd name="T13" fmla="*/ 430911878 h 5462"/>
                <a:gd name="T14" fmla="*/ 436094355 w 4752"/>
                <a:gd name="T15" fmla="*/ 430911878 h 5462"/>
                <a:gd name="T16" fmla="*/ 436094355 w 4752"/>
                <a:gd name="T17" fmla="*/ 430911878 h 5462"/>
                <a:gd name="T18" fmla="*/ 436094355 w 4752"/>
                <a:gd name="T19" fmla="*/ 430911878 h 5462"/>
                <a:gd name="T20" fmla="*/ 436094355 w 4752"/>
                <a:gd name="T21" fmla="*/ 430911878 h 5462"/>
                <a:gd name="T22" fmla="*/ 436094355 w 4752"/>
                <a:gd name="T23" fmla="*/ 430911878 h 5462"/>
                <a:gd name="T24" fmla="*/ 436094355 w 4752"/>
                <a:gd name="T25" fmla="*/ 430911878 h 5462"/>
                <a:gd name="T26" fmla="*/ 436094355 w 4752"/>
                <a:gd name="T27" fmla="*/ 430911878 h 5462"/>
                <a:gd name="T28" fmla="*/ 436094355 w 4752"/>
                <a:gd name="T29" fmla="*/ 430911878 h 5462"/>
                <a:gd name="T30" fmla="*/ 436094355 w 4752"/>
                <a:gd name="T31" fmla="*/ 430911878 h 5462"/>
                <a:gd name="T32" fmla="*/ 436094355 w 4752"/>
                <a:gd name="T33" fmla="*/ 430911878 h 5462"/>
                <a:gd name="T34" fmla="*/ 436094355 w 4752"/>
                <a:gd name="T35" fmla="*/ 430911878 h 5462"/>
                <a:gd name="T36" fmla="*/ 436094355 w 4752"/>
                <a:gd name="T37" fmla="*/ 430911878 h 5462"/>
                <a:gd name="T38" fmla="*/ 436094355 w 4752"/>
                <a:gd name="T39" fmla="*/ 430911878 h 5462"/>
                <a:gd name="T40" fmla="*/ 436094355 w 4752"/>
                <a:gd name="T41" fmla="*/ 430911878 h 5462"/>
                <a:gd name="T42" fmla="*/ 436094355 w 4752"/>
                <a:gd name="T43" fmla="*/ 430911878 h 5462"/>
                <a:gd name="T44" fmla="*/ 436094355 w 4752"/>
                <a:gd name="T45" fmla="*/ 430911878 h 5462"/>
                <a:gd name="T46" fmla="*/ 436094355 w 4752"/>
                <a:gd name="T47" fmla="*/ 430911878 h 5462"/>
                <a:gd name="T48" fmla="*/ 436094355 w 4752"/>
                <a:gd name="T49" fmla="*/ 430911878 h 5462"/>
                <a:gd name="T50" fmla="*/ 436094355 w 4752"/>
                <a:gd name="T51" fmla="*/ 430911878 h 5462"/>
                <a:gd name="T52" fmla="*/ 436094355 w 4752"/>
                <a:gd name="T53" fmla="*/ 430911878 h 5462"/>
                <a:gd name="T54" fmla="*/ 436094355 w 4752"/>
                <a:gd name="T55" fmla="*/ 430911878 h 5462"/>
                <a:gd name="T56" fmla="*/ 436094355 w 4752"/>
                <a:gd name="T57" fmla="*/ 430911878 h 5462"/>
                <a:gd name="T58" fmla="*/ 436094355 w 4752"/>
                <a:gd name="T59" fmla="*/ 430911878 h 5462"/>
                <a:gd name="T60" fmla="*/ 436094355 w 4752"/>
                <a:gd name="T61" fmla="*/ 430911878 h 5462"/>
                <a:gd name="T62" fmla="*/ 436094355 w 4752"/>
                <a:gd name="T63" fmla="*/ 430911878 h 5462"/>
                <a:gd name="T64" fmla="*/ 436094355 w 4752"/>
                <a:gd name="T65" fmla="*/ 430911878 h 5462"/>
                <a:gd name="T66" fmla="*/ 436094355 w 4752"/>
                <a:gd name="T67" fmla="*/ 430911878 h 5462"/>
                <a:gd name="T68" fmla="*/ 436094355 w 4752"/>
                <a:gd name="T69" fmla="*/ 430911878 h 5462"/>
                <a:gd name="T70" fmla="*/ 436094355 w 4752"/>
                <a:gd name="T71" fmla="*/ 430911878 h 5462"/>
                <a:gd name="T72" fmla="*/ 436094355 w 4752"/>
                <a:gd name="T73" fmla="*/ 430911878 h 5462"/>
                <a:gd name="T74" fmla="*/ 436094355 w 4752"/>
                <a:gd name="T75" fmla="*/ 430911878 h 5462"/>
                <a:gd name="T76" fmla="*/ 436094355 w 4752"/>
                <a:gd name="T77" fmla="*/ 430911878 h 5462"/>
                <a:gd name="T78" fmla="*/ 436094355 w 4752"/>
                <a:gd name="T79" fmla="*/ 430911878 h 5462"/>
                <a:gd name="T80" fmla="*/ 436094355 w 4752"/>
                <a:gd name="T81" fmla="*/ 430911878 h 5462"/>
                <a:gd name="T82" fmla="*/ 433618965 w 4752"/>
                <a:gd name="T83" fmla="*/ 421352160 h 5462"/>
                <a:gd name="T84" fmla="*/ 309874018 w 4752"/>
                <a:gd name="T85" fmla="*/ 408185127 h 5462"/>
                <a:gd name="T86" fmla="*/ 190219526 w 4752"/>
                <a:gd name="T87" fmla="*/ 342348727 h 5462"/>
                <a:gd name="T88" fmla="*/ 126813035 w 4752"/>
                <a:gd name="T89" fmla="*/ 310443415 h 5462"/>
                <a:gd name="T90" fmla="*/ 5113330 w 4752"/>
                <a:gd name="T91" fmla="*/ 177758188 h 5462"/>
                <a:gd name="T92" fmla="*/ 52668457 w 4752"/>
                <a:gd name="T93" fmla="*/ 94196475 h 5462"/>
                <a:gd name="T94" fmla="*/ 107893246 w 4752"/>
                <a:gd name="T95" fmla="*/ 0 h 5462"/>
                <a:gd name="T96" fmla="*/ 243399283 w 4752"/>
                <a:gd name="T97" fmla="*/ 41021165 h 5462"/>
                <a:gd name="T98" fmla="*/ 436094355 w 4752"/>
                <a:gd name="T99" fmla="*/ 94196475 h 54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52"/>
                <a:gd name="T151" fmla="*/ 0 h 5462"/>
                <a:gd name="T152" fmla="*/ 4752 w 4752"/>
                <a:gd name="T153" fmla="*/ 5462 h 54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52" h="5462">
                  <a:moveTo>
                    <a:pt x="875" y="186"/>
                  </a:moveTo>
                  <a:lnTo>
                    <a:pt x="3020" y="1187"/>
                  </a:lnTo>
                  <a:lnTo>
                    <a:pt x="3328" y="1237"/>
                  </a:lnTo>
                  <a:lnTo>
                    <a:pt x="4518" y="1185"/>
                  </a:lnTo>
                  <a:lnTo>
                    <a:pt x="4626" y="1438"/>
                  </a:lnTo>
                  <a:lnTo>
                    <a:pt x="4653" y="1689"/>
                  </a:lnTo>
                  <a:lnTo>
                    <a:pt x="4671" y="1818"/>
                  </a:lnTo>
                  <a:lnTo>
                    <a:pt x="4689" y="1983"/>
                  </a:lnTo>
                  <a:lnTo>
                    <a:pt x="4743" y="2147"/>
                  </a:lnTo>
                  <a:lnTo>
                    <a:pt x="4752" y="2372"/>
                  </a:lnTo>
                  <a:lnTo>
                    <a:pt x="4752" y="2623"/>
                  </a:lnTo>
                  <a:lnTo>
                    <a:pt x="4725" y="2831"/>
                  </a:lnTo>
                  <a:lnTo>
                    <a:pt x="4626" y="2969"/>
                  </a:lnTo>
                  <a:lnTo>
                    <a:pt x="4626" y="3238"/>
                  </a:lnTo>
                  <a:lnTo>
                    <a:pt x="4653" y="3437"/>
                  </a:lnTo>
                  <a:lnTo>
                    <a:pt x="4608" y="3575"/>
                  </a:lnTo>
                  <a:lnTo>
                    <a:pt x="4644" y="3731"/>
                  </a:lnTo>
                  <a:lnTo>
                    <a:pt x="4698" y="3818"/>
                  </a:lnTo>
                  <a:lnTo>
                    <a:pt x="4671" y="3904"/>
                  </a:lnTo>
                  <a:lnTo>
                    <a:pt x="4590" y="3887"/>
                  </a:lnTo>
                  <a:lnTo>
                    <a:pt x="4472" y="3841"/>
                  </a:lnTo>
                  <a:lnTo>
                    <a:pt x="4366" y="3843"/>
                  </a:lnTo>
                  <a:lnTo>
                    <a:pt x="4284" y="3869"/>
                  </a:lnTo>
                  <a:lnTo>
                    <a:pt x="4288" y="4001"/>
                  </a:lnTo>
                  <a:lnTo>
                    <a:pt x="4326" y="4097"/>
                  </a:lnTo>
                  <a:lnTo>
                    <a:pt x="4382" y="4195"/>
                  </a:lnTo>
                  <a:lnTo>
                    <a:pt x="4429" y="4285"/>
                  </a:lnTo>
                  <a:lnTo>
                    <a:pt x="4528" y="4458"/>
                  </a:lnTo>
                  <a:lnTo>
                    <a:pt x="4590" y="4605"/>
                  </a:lnTo>
                  <a:lnTo>
                    <a:pt x="4581" y="4735"/>
                  </a:lnTo>
                  <a:lnTo>
                    <a:pt x="4608" y="4917"/>
                  </a:lnTo>
                  <a:lnTo>
                    <a:pt x="4698" y="5003"/>
                  </a:lnTo>
                  <a:lnTo>
                    <a:pt x="4662" y="5064"/>
                  </a:lnTo>
                  <a:lnTo>
                    <a:pt x="4564" y="5150"/>
                  </a:lnTo>
                  <a:lnTo>
                    <a:pt x="4465" y="5237"/>
                  </a:lnTo>
                  <a:lnTo>
                    <a:pt x="4348" y="5341"/>
                  </a:lnTo>
                  <a:lnTo>
                    <a:pt x="4142" y="5462"/>
                  </a:lnTo>
                  <a:lnTo>
                    <a:pt x="4106" y="5375"/>
                  </a:lnTo>
                  <a:lnTo>
                    <a:pt x="4052" y="5315"/>
                  </a:lnTo>
                  <a:lnTo>
                    <a:pt x="3935" y="5228"/>
                  </a:lnTo>
                  <a:lnTo>
                    <a:pt x="3855" y="5202"/>
                  </a:lnTo>
                  <a:lnTo>
                    <a:pt x="3720" y="5194"/>
                  </a:lnTo>
                  <a:lnTo>
                    <a:pt x="3621" y="5090"/>
                  </a:lnTo>
                  <a:lnTo>
                    <a:pt x="3621" y="4986"/>
                  </a:lnTo>
                  <a:lnTo>
                    <a:pt x="3496" y="4953"/>
                  </a:lnTo>
                  <a:lnTo>
                    <a:pt x="3472" y="4885"/>
                  </a:lnTo>
                  <a:lnTo>
                    <a:pt x="3406" y="4813"/>
                  </a:lnTo>
                  <a:lnTo>
                    <a:pt x="3217" y="4641"/>
                  </a:lnTo>
                  <a:lnTo>
                    <a:pt x="3146" y="4623"/>
                  </a:lnTo>
                  <a:lnTo>
                    <a:pt x="3110" y="4493"/>
                  </a:lnTo>
                  <a:lnTo>
                    <a:pt x="3054" y="4353"/>
                  </a:lnTo>
                  <a:lnTo>
                    <a:pt x="2958" y="4204"/>
                  </a:lnTo>
                  <a:lnTo>
                    <a:pt x="2833" y="4146"/>
                  </a:lnTo>
                  <a:lnTo>
                    <a:pt x="2656" y="4060"/>
                  </a:lnTo>
                  <a:lnTo>
                    <a:pt x="2584" y="3906"/>
                  </a:lnTo>
                  <a:lnTo>
                    <a:pt x="2507" y="3801"/>
                  </a:lnTo>
                  <a:lnTo>
                    <a:pt x="2368" y="3772"/>
                  </a:lnTo>
                  <a:lnTo>
                    <a:pt x="2356" y="3584"/>
                  </a:lnTo>
                  <a:lnTo>
                    <a:pt x="2212" y="3411"/>
                  </a:lnTo>
                  <a:lnTo>
                    <a:pt x="2122" y="3272"/>
                  </a:lnTo>
                  <a:lnTo>
                    <a:pt x="2084" y="3153"/>
                  </a:lnTo>
                  <a:lnTo>
                    <a:pt x="2084" y="3023"/>
                  </a:lnTo>
                  <a:lnTo>
                    <a:pt x="2032" y="2956"/>
                  </a:lnTo>
                  <a:lnTo>
                    <a:pt x="1988" y="2874"/>
                  </a:lnTo>
                  <a:lnTo>
                    <a:pt x="1925" y="2822"/>
                  </a:lnTo>
                  <a:lnTo>
                    <a:pt x="1844" y="2788"/>
                  </a:lnTo>
                  <a:lnTo>
                    <a:pt x="1758" y="2673"/>
                  </a:lnTo>
                  <a:lnTo>
                    <a:pt x="1772" y="2528"/>
                  </a:lnTo>
                  <a:lnTo>
                    <a:pt x="1674" y="2372"/>
                  </a:lnTo>
                  <a:lnTo>
                    <a:pt x="1595" y="2265"/>
                  </a:lnTo>
                  <a:lnTo>
                    <a:pt x="1590" y="2140"/>
                  </a:lnTo>
                  <a:lnTo>
                    <a:pt x="1593" y="1974"/>
                  </a:lnTo>
                  <a:lnTo>
                    <a:pt x="1521" y="1801"/>
                  </a:lnTo>
                  <a:lnTo>
                    <a:pt x="1440" y="1663"/>
                  </a:lnTo>
                  <a:lnTo>
                    <a:pt x="1413" y="1507"/>
                  </a:lnTo>
                  <a:lnTo>
                    <a:pt x="1431" y="1351"/>
                  </a:lnTo>
                  <a:lnTo>
                    <a:pt x="1387" y="1239"/>
                  </a:lnTo>
                  <a:lnTo>
                    <a:pt x="1297" y="1178"/>
                  </a:lnTo>
                  <a:lnTo>
                    <a:pt x="1273" y="1074"/>
                  </a:lnTo>
                  <a:lnTo>
                    <a:pt x="1172" y="1026"/>
                  </a:lnTo>
                  <a:lnTo>
                    <a:pt x="1090" y="996"/>
                  </a:lnTo>
                  <a:lnTo>
                    <a:pt x="1046" y="884"/>
                  </a:lnTo>
                  <a:lnTo>
                    <a:pt x="952" y="873"/>
                  </a:lnTo>
                  <a:lnTo>
                    <a:pt x="848" y="832"/>
                  </a:lnTo>
                  <a:lnTo>
                    <a:pt x="758" y="901"/>
                  </a:lnTo>
                  <a:lnTo>
                    <a:pt x="606" y="806"/>
                  </a:lnTo>
                  <a:lnTo>
                    <a:pt x="543" y="737"/>
                  </a:lnTo>
                  <a:lnTo>
                    <a:pt x="372" y="676"/>
                  </a:lnTo>
                  <a:lnTo>
                    <a:pt x="356" y="618"/>
                  </a:lnTo>
                  <a:lnTo>
                    <a:pt x="248" y="613"/>
                  </a:lnTo>
                  <a:lnTo>
                    <a:pt x="73" y="436"/>
                  </a:lnTo>
                  <a:lnTo>
                    <a:pt x="10" y="351"/>
                  </a:lnTo>
                  <a:lnTo>
                    <a:pt x="0" y="248"/>
                  </a:lnTo>
                  <a:lnTo>
                    <a:pt x="103" y="186"/>
                  </a:lnTo>
                  <a:lnTo>
                    <a:pt x="166" y="87"/>
                  </a:lnTo>
                  <a:lnTo>
                    <a:pt x="211" y="0"/>
                  </a:lnTo>
                  <a:lnTo>
                    <a:pt x="390" y="4"/>
                  </a:lnTo>
                  <a:lnTo>
                    <a:pt x="476" y="81"/>
                  </a:lnTo>
                  <a:lnTo>
                    <a:pt x="702" y="71"/>
                  </a:lnTo>
                  <a:lnTo>
                    <a:pt x="875" y="18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56E1533E-FB5D-41D8-AAD0-24DAAEE6B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78" y="2801472"/>
              <a:ext cx="635990" cy="823758"/>
            </a:xfrm>
            <a:custGeom>
              <a:avLst/>
              <a:gdLst>
                <a:gd name="T0" fmla="*/ 13776794 w 2587"/>
                <a:gd name="T1" fmla="*/ 430509467 h 3392"/>
                <a:gd name="T2" fmla="*/ 23471358 w 2587"/>
                <a:gd name="T3" fmla="*/ 430509467 h 3392"/>
                <a:gd name="T4" fmla="*/ 4592264 w 2587"/>
                <a:gd name="T5" fmla="*/ 430509467 h 3392"/>
                <a:gd name="T6" fmla="*/ 126031565 w 2587"/>
                <a:gd name="T7" fmla="*/ 430509467 h 3392"/>
                <a:gd name="T8" fmla="*/ 265839775 w 2587"/>
                <a:gd name="T9" fmla="*/ 401649967 h 3392"/>
                <a:gd name="T10" fmla="*/ 419934953 w 2587"/>
                <a:gd name="T11" fmla="*/ 295553781 h 3392"/>
                <a:gd name="T12" fmla="*/ 435805265 w 2587"/>
                <a:gd name="T13" fmla="*/ 281912728 h 3392"/>
                <a:gd name="T14" fmla="*/ 435805265 w 2587"/>
                <a:gd name="T15" fmla="*/ 147524187 h 3392"/>
                <a:gd name="T16" fmla="*/ 435805265 w 2587"/>
                <a:gd name="T17" fmla="*/ 36881201 h 3392"/>
                <a:gd name="T18" fmla="*/ 435805265 w 2587"/>
                <a:gd name="T19" fmla="*/ 0 h 3392"/>
                <a:gd name="T20" fmla="*/ 435805265 w 2587"/>
                <a:gd name="T21" fmla="*/ 153586809 h 3392"/>
                <a:gd name="T22" fmla="*/ 435805265 w 2587"/>
                <a:gd name="T23" fmla="*/ 194004457 h 3392"/>
                <a:gd name="T24" fmla="*/ 435805265 w 2587"/>
                <a:gd name="T25" fmla="*/ 286459745 h 3392"/>
                <a:gd name="T26" fmla="*/ 435805265 w 2587"/>
                <a:gd name="T27" fmla="*/ 401649967 h 3392"/>
                <a:gd name="T28" fmla="*/ 435805265 w 2587"/>
                <a:gd name="T29" fmla="*/ 430509467 h 3392"/>
                <a:gd name="T30" fmla="*/ 435805265 w 2587"/>
                <a:gd name="T31" fmla="*/ 430509467 h 3392"/>
                <a:gd name="T32" fmla="*/ 435805265 w 2587"/>
                <a:gd name="T33" fmla="*/ 430509467 h 3392"/>
                <a:gd name="T34" fmla="*/ 435805265 w 2587"/>
                <a:gd name="T35" fmla="*/ 430509467 h 3392"/>
                <a:gd name="T36" fmla="*/ 435805265 w 2587"/>
                <a:gd name="T37" fmla="*/ 430509467 h 3392"/>
                <a:gd name="T38" fmla="*/ 435805265 w 2587"/>
                <a:gd name="T39" fmla="*/ 430509467 h 3392"/>
                <a:gd name="T40" fmla="*/ 435805265 w 2587"/>
                <a:gd name="T41" fmla="*/ 430509467 h 3392"/>
                <a:gd name="T42" fmla="*/ 435805265 w 2587"/>
                <a:gd name="T43" fmla="*/ 430509467 h 3392"/>
                <a:gd name="T44" fmla="*/ 435805265 w 2587"/>
                <a:gd name="T45" fmla="*/ 430509467 h 3392"/>
                <a:gd name="T46" fmla="*/ 435805265 w 2587"/>
                <a:gd name="T47" fmla="*/ 430509467 h 3392"/>
                <a:gd name="T48" fmla="*/ 435805265 w 2587"/>
                <a:gd name="T49" fmla="*/ 430509467 h 3392"/>
                <a:gd name="T50" fmla="*/ 435805265 w 2587"/>
                <a:gd name="T51" fmla="*/ 430509467 h 3392"/>
                <a:gd name="T52" fmla="*/ 435805265 w 2587"/>
                <a:gd name="T53" fmla="*/ 430509467 h 3392"/>
                <a:gd name="T54" fmla="*/ 435805265 w 2587"/>
                <a:gd name="T55" fmla="*/ 430509467 h 3392"/>
                <a:gd name="T56" fmla="*/ 435805265 w 2587"/>
                <a:gd name="T57" fmla="*/ 430509467 h 3392"/>
                <a:gd name="T58" fmla="*/ 435805265 w 2587"/>
                <a:gd name="T59" fmla="*/ 430509467 h 3392"/>
                <a:gd name="T60" fmla="*/ 424527307 w 2587"/>
                <a:gd name="T61" fmla="*/ 430509467 h 3392"/>
                <a:gd name="T62" fmla="*/ 321967313 w 2587"/>
                <a:gd name="T63" fmla="*/ 430509467 h 3392"/>
                <a:gd name="T64" fmla="*/ 195935644 w 2587"/>
                <a:gd name="T65" fmla="*/ 430509467 h 3392"/>
                <a:gd name="T66" fmla="*/ 162769352 w 2587"/>
                <a:gd name="T67" fmla="*/ 430509467 h 3392"/>
                <a:gd name="T68" fmla="*/ 223999257 w 2587"/>
                <a:gd name="T69" fmla="*/ 430509467 h 3392"/>
                <a:gd name="T70" fmla="*/ 354623124 w 2587"/>
                <a:gd name="T71" fmla="*/ 430509467 h 3392"/>
                <a:gd name="T72" fmla="*/ 424527307 w 2587"/>
                <a:gd name="T73" fmla="*/ 430509467 h 3392"/>
                <a:gd name="T74" fmla="*/ 435805265 w 2587"/>
                <a:gd name="T75" fmla="*/ 430509467 h 3392"/>
                <a:gd name="T76" fmla="*/ 345438625 w 2587"/>
                <a:gd name="T77" fmla="*/ 430509467 h 3392"/>
                <a:gd name="T78" fmla="*/ 246960608 w 2587"/>
                <a:gd name="T79" fmla="*/ 430509467 h 3392"/>
                <a:gd name="T80" fmla="*/ 228081442 w 2587"/>
                <a:gd name="T81" fmla="*/ 430509467 h 3392"/>
                <a:gd name="T82" fmla="*/ 204609870 w 2587"/>
                <a:gd name="T83" fmla="*/ 430509467 h 3392"/>
                <a:gd name="T84" fmla="*/ 148992604 w 2587"/>
                <a:gd name="T85" fmla="*/ 430509467 h 3392"/>
                <a:gd name="T86" fmla="*/ 148992604 w 2587"/>
                <a:gd name="T87" fmla="*/ 430509467 h 3392"/>
                <a:gd name="T88" fmla="*/ 88273102 w 2587"/>
                <a:gd name="T89" fmla="*/ 430509467 h 3392"/>
                <a:gd name="T90" fmla="*/ 4081907 w 2587"/>
                <a:gd name="T91" fmla="*/ 430509467 h 3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7"/>
                <a:gd name="T139" fmla="*/ 0 h 3392"/>
                <a:gd name="T140" fmla="*/ 2587 w 2587"/>
                <a:gd name="T141" fmla="*/ 3392 h 3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7" h="3392">
                  <a:moveTo>
                    <a:pt x="8" y="2094"/>
                  </a:moveTo>
                  <a:lnTo>
                    <a:pt x="27" y="1700"/>
                  </a:lnTo>
                  <a:lnTo>
                    <a:pt x="91" y="1609"/>
                  </a:lnTo>
                  <a:lnTo>
                    <a:pt x="46" y="1518"/>
                  </a:lnTo>
                  <a:lnTo>
                    <a:pt x="0" y="1454"/>
                  </a:lnTo>
                  <a:lnTo>
                    <a:pt x="9" y="1326"/>
                  </a:lnTo>
                  <a:lnTo>
                    <a:pt x="134" y="1172"/>
                  </a:lnTo>
                  <a:lnTo>
                    <a:pt x="247" y="1170"/>
                  </a:lnTo>
                  <a:lnTo>
                    <a:pt x="384" y="969"/>
                  </a:lnTo>
                  <a:lnTo>
                    <a:pt x="521" y="795"/>
                  </a:lnTo>
                  <a:lnTo>
                    <a:pt x="617" y="624"/>
                  </a:lnTo>
                  <a:lnTo>
                    <a:pt x="823" y="585"/>
                  </a:lnTo>
                  <a:lnTo>
                    <a:pt x="1179" y="548"/>
                  </a:lnTo>
                  <a:lnTo>
                    <a:pt x="1426" y="558"/>
                  </a:lnTo>
                  <a:lnTo>
                    <a:pt x="1445" y="430"/>
                  </a:lnTo>
                  <a:lnTo>
                    <a:pt x="1381" y="292"/>
                  </a:lnTo>
                  <a:lnTo>
                    <a:pt x="1398" y="201"/>
                  </a:lnTo>
                  <a:lnTo>
                    <a:pt x="1472" y="73"/>
                  </a:lnTo>
                  <a:lnTo>
                    <a:pt x="1637" y="55"/>
                  </a:lnTo>
                  <a:lnTo>
                    <a:pt x="1746" y="0"/>
                  </a:lnTo>
                  <a:lnTo>
                    <a:pt x="1929" y="137"/>
                  </a:lnTo>
                  <a:lnTo>
                    <a:pt x="2198" y="304"/>
                  </a:lnTo>
                  <a:lnTo>
                    <a:pt x="2313" y="292"/>
                  </a:lnTo>
                  <a:lnTo>
                    <a:pt x="2487" y="384"/>
                  </a:lnTo>
                  <a:lnTo>
                    <a:pt x="2587" y="448"/>
                  </a:lnTo>
                  <a:lnTo>
                    <a:pt x="2505" y="567"/>
                  </a:lnTo>
                  <a:lnTo>
                    <a:pt x="2551" y="649"/>
                  </a:lnTo>
                  <a:lnTo>
                    <a:pt x="2423" y="795"/>
                  </a:lnTo>
                  <a:lnTo>
                    <a:pt x="2158" y="996"/>
                  </a:lnTo>
                  <a:lnTo>
                    <a:pt x="2011" y="1097"/>
                  </a:lnTo>
                  <a:lnTo>
                    <a:pt x="1810" y="1225"/>
                  </a:lnTo>
                  <a:lnTo>
                    <a:pt x="1710" y="1344"/>
                  </a:lnTo>
                  <a:lnTo>
                    <a:pt x="1664" y="1454"/>
                  </a:lnTo>
                  <a:lnTo>
                    <a:pt x="1691" y="1792"/>
                  </a:lnTo>
                  <a:lnTo>
                    <a:pt x="1728" y="1892"/>
                  </a:lnTo>
                  <a:lnTo>
                    <a:pt x="1810" y="2011"/>
                  </a:lnTo>
                  <a:lnTo>
                    <a:pt x="1883" y="2084"/>
                  </a:lnTo>
                  <a:lnTo>
                    <a:pt x="2021" y="2084"/>
                  </a:lnTo>
                  <a:lnTo>
                    <a:pt x="2149" y="2121"/>
                  </a:lnTo>
                  <a:lnTo>
                    <a:pt x="2249" y="2148"/>
                  </a:lnTo>
                  <a:lnTo>
                    <a:pt x="2277" y="2286"/>
                  </a:lnTo>
                  <a:lnTo>
                    <a:pt x="2331" y="2423"/>
                  </a:lnTo>
                  <a:lnTo>
                    <a:pt x="2295" y="2578"/>
                  </a:lnTo>
                  <a:lnTo>
                    <a:pt x="2212" y="2624"/>
                  </a:lnTo>
                  <a:lnTo>
                    <a:pt x="2075" y="2624"/>
                  </a:lnTo>
                  <a:lnTo>
                    <a:pt x="1892" y="2660"/>
                  </a:lnTo>
                  <a:lnTo>
                    <a:pt x="1846" y="2468"/>
                  </a:lnTo>
                  <a:lnTo>
                    <a:pt x="1727" y="2340"/>
                  </a:lnTo>
                  <a:lnTo>
                    <a:pt x="1608" y="2249"/>
                  </a:lnTo>
                  <a:lnTo>
                    <a:pt x="1471" y="2313"/>
                  </a:lnTo>
                  <a:lnTo>
                    <a:pt x="1380" y="2331"/>
                  </a:lnTo>
                  <a:lnTo>
                    <a:pt x="1206" y="2441"/>
                  </a:lnTo>
                  <a:lnTo>
                    <a:pt x="1014" y="2587"/>
                  </a:lnTo>
                  <a:lnTo>
                    <a:pt x="968" y="2727"/>
                  </a:lnTo>
                  <a:lnTo>
                    <a:pt x="1015" y="2798"/>
                  </a:lnTo>
                  <a:lnTo>
                    <a:pt x="1042" y="2871"/>
                  </a:lnTo>
                  <a:lnTo>
                    <a:pt x="1115" y="2971"/>
                  </a:lnTo>
                  <a:lnTo>
                    <a:pt x="1161" y="3044"/>
                  </a:lnTo>
                  <a:lnTo>
                    <a:pt x="1143" y="3172"/>
                  </a:lnTo>
                  <a:lnTo>
                    <a:pt x="1024" y="3218"/>
                  </a:lnTo>
                  <a:lnTo>
                    <a:pt x="951" y="3282"/>
                  </a:lnTo>
                  <a:lnTo>
                    <a:pt x="832" y="3291"/>
                  </a:lnTo>
                  <a:lnTo>
                    <a:pt x="750" y="3392"/>
                  </a:lnTo>
                  <a:lnTo>
                    <a:pt x="631" y="3300"/>
                  </a:lnTo>
                  <a:lnTo>
                    <a:pt x="503" y="3346"/>
                  </a:lnTo>
                  <a:lnTo>
                    <a:pt x="384" y="3328"/>
                  </a:lnTo>
                  <a:lnTo>
                    <a:pt x="310" y="3227"/>
                  </a:lnTo>
                  <a:lnTo>
                    <a:pt x="319" y="3118"/>
                  </a:lnTo>
                  <a:lnTo>
                    <a:pt x="384" y="2990"/>
                  </a:lnTo>
                  <a:lnTo>
                    <a:pt x="439" y="2852"/>
                  </a:lnTo>
                  <a:lnTo>
                    <a:pt x="549" y="2734"/>
                  </a:lnTo>
                  <a:lnTo>
                    <a:pt x="695" y="2624"/>
                  </a:lnTo>
                  <a:lnTo>
                    <a:pt x="786" y="2532"/>
                  </a:lnTo>
                  <a:lnTo>
                    <a:pt x="832" y="2459"/>
                  </a:lnTo>
                  <a:lnTo>
                    <a:pt x="905" y="2350"/>
                  </a:lnTo>
                  <a:lnTo>
                    <a:pt x="878" y="2295"/>
                  </a:lnTo>
                  <a:lnTo>
                    <a:pt x="750" y="2295"/>
                  </a:lnTo>
                  <a:lnTo>
                    <a:pt x="677" y="2359"/>
                  </a:lnTo>
                  <a:lnTo>
                    <a:pt x="576" y="2441"/>
                  </a:lnTo>
                  <a:lnTo>
                    <a:pt x="484" y="2478"/>
                  </a:lnTo>
                  <a:lnTo>
                    <a:pt x="401" y="2395"/>
                  </a:lnTo>
                  <a:lnTo>
                    <a:pt x="447" y="2304"/>
                  </a:lnTo>
                  <a:lnTo>
                    <a:pt x="484" y="2231"/>
                  </a:lnTo>
                  <a:lnTo>
                    <a:pt x="401" y="2148"/>
                  </a:lnTo>
                  <a:lnTo>
                    <a:pt x="283" y="2185"/>
                  </a:lnTo>
                  <a:lnTo>
                    <a:pt x="292" y="2112"/>
                  </a:lnTo>
                  <a:lnTo>
                    <a:pt x="337" y="2030"/>
                  </a:lnTo>
                  <a:lnTo>
                    <a:pt x="292" y="1956"/>
                  </a:lnTo>
                  <a:lnTo>
                    <a:pt x="200" y="2002"/>
                  </a:lnTo>
                  <a:lnTo>
                    <a:pt x="173" y="2084"/>
                  </a:lnTo>
                  <a:lnTo>
                    <a:pt x="109" y="2167"/>
                  </a:lnTo>
                  <a:lnTo>
                    <a:pt x="8" y="20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803D155C-C5BF-4C7D-83ED-E73A8F7A2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934" y="2910498"/>
              <a:ext cx="730479" cy="668697"/>
            </a:xfrm>
            <a:custGeom>
              <a:avLst/>
              <a:gdLst>
                <a:gd name="T0" fmla="*/ 436444862 w 2967"/>
                <a:gd name="T1" fmla="*/ 25799078 h 2752"/>
                <a:gd name="T2" fmla="*/ 436444862 w 2967"/>
                <a:gd name="T3" fmla="*/ 153782473 h 2752"/>
                <a:gd name="T4" fmla="*/ 436444862 w 2967"/>
                <a:gd name="T5" fmla="*/ 279237034 h 2752"/>
                <a:gd name="T6" fmla="*/ 436444862 w 2967"/>
                <a:gd name="T7" fmla="*/ 379903724 h 2752"/>
                <a:gd name="T8" fmla="*/ 436444862 w 2967"/>
                <a:gd name="T9" fmla="*/ 430745011 h 2752"/>
                <a:gd name="T10" fmla="*/ 436444862 w 2967"/>
                <a:gd name="T11" fmla="*/ 430745011 h 2752"/>
                <a:gd name="T12" fmla="*/ 436444862 w 2967"/>
                <a:gd name="T13" fmla="*/ 430745011 h 2752"/>
                <a:gd name="T14" fmla="*/ 436444862 w 2967"/>
                <a:gd name="T15" fmla="*/ 430745011 h 2752"/>
                <a:gd name="T16" fmla="*/ 436444862 w 2967"/>
                <a:gd name="T17" fmla="*/ 430745011 h 2752"/>
                <a:gd name="T18" fmla="*/ 436444862 w 2967"/>
                <a:gd name="T19" fmla="*/ 430745011 h 2752"/>
                <a:gd name="T20" fmla="*/ 436444862 w 2967"/>
                <a:gd name="T21" fmla="*/ 430745011 h 2752"/>
                <a:gd name="T22" fmla="*/ 436444862 w 2967"/>
                <a:gd name="T23" fmla="*/ 430745011 h 2752"/>
                <a:gd name="T24" fmla="*/ 436444862 w 2967"/>
                <a:gd name="T25" fmla="*/ 430745011 h 2752"/>
                <a:gd name="T26" fmla="*/ 436444862 w 2967"/>
                <a:gd name="T27" fmla="*/ 430745011 h 2752"/>
                <a:gd name="T28" fmla="*/ 436444862 w 2967"/>
                <a:gd name="T29" fmla="*/ 430745011 h 2752"/>
                <a:gd name="T30" fmla="*/ 436444862 w 2967"/>
                <a:gd name="T31" fmla="*/ 430745011 h 2752"/>
                <a:gd name="T32" fmla="*/ 436444862 w 2967"/>
                <a:gd name="T33" fmla="*/ 430745011 h 2752"/>
                <a:gd name="T34" fmla="*/ 436444862 w 2967"/>
                <a:gd name="T35" fmla="*/ 430745011 h 2752"/>
                <a:gd name="T36" fmla="*/ 436444862 w 2967"/>
                <a:gd name="T37" fmla="*/ 430745011 h 2752"/>
                <a:gd name="T38" fmla="*/ 436444862 w 2967"/>
                <a:gd name="T39" fmla="*/ 430745011 h 2752"/>
                <a:gd name="T40" fmla="*/ 436444862 w 2967"/>
                <a:gd name="T41" fmla="*/ 430745011 h 2752"/>
                <a:gd name="T42" fmla="*/ 436444862 w 2967"/>
                <a:gd name="T43" fmla="*/ 430745011 h 2752"/>
                <a:gd name="T44" fmla="*/ 436444862 w 2967"/>
                <a:gd name="T45" fmla="*/ 430745011 h 2752"/>
                <a:gd name="T46" fmla="*/ 436444862 w 2967"/>
                <a:gd name="T47" fmla="*/ 430745011 h 2752"/>
                <a:gd name="T48" fmla="*/ 436444862 w 2967"/>
                <a:gd name="T49" fmla="*/ 430745011 h 2752"/>
                <a:gd name="T50" fmla="*/ 368509437 w 2967"/>
                <a:gd name="T51" fmla="*/ 430745011 h 2752"/>
                <a:gd name="T52" fmla="*/ 322894150 w 2967"/>
                <a:gd name="T53" fmla="*/ 430745011 h 2752"/>
                <a:gd name="T54" fmla="*/ 313668909 w 2967"/>
                <a:gd name="T55" fmla="*/ 430745011 h 2752"/>
                <a:gd name="T56" fmla="*/ 184511114 w 2967"/>
                <a:gd name="T57" fmla="*/ 430745011 h 2752"/>
                <a:gd name="T58" fmla="*/ 75341939 w 2967"/>
                <a:gd name="T59" fmla="*/ 430745011 h 2752"/>
                <a:gd name="T60" fmla="*/ 12813304 w 2967"/>
                <a:gd name="T61" fmla="*/ 430745011 h 2752"/>
                <a:gd name="T62" fmla="*/ 21526141 w 2967"/>
                <a:gd name="T63" fmla="*/ 430745011 h 2752"/>
                <a:gd name="T64" fmla="*/ 160422118 w 2967"/>
                <a:gd name="T65" fmla="*/ 337411138 h 2752"/>
                <a:gd name="T66" fmla="*/ 389010874 w 2967"/>
                <a:gd name="T67" fmla="*/ 174523185 h 2752"/>
                <a:gd name="T68" fmla="*/ 432063039 w 2967"/>
                <a:gd name="T69" fmla="*/ 59691898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67"/>
                <a:gd name="T106" fmla="*/ 0 h 2752"/>
                <a:gd name="T107" fmla="*/ 2967 w 2967"/>
                <a:gd name="T108" fmla="*/ 2752 h 27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67" h="2752">
                  <a:moveTo>
                    <a:pt x="922" y="0"/>
                  </a:moveTo>
                  <a:lnTo>
                    <a:pt x="1056" y="51"/>
                  </a:lnTo>
                  <a:lnTo>
                    <a:pt x="1119" y="148"/>
                  </a:lnTo>
                  <a:lnTo>
                    <a:pt x="1122" y="304"/>
                  </a:lnTo>
                  <a:lnTo>
                    <a:pt x="1111" y="429"/>
                  </a:lnTo>
                  <a:lnTo>
                    <a:pt x="1174" y="552"/>
                  </a:lnTo>
                  <a:lnTo>
                    <a:pt x="1246" y="622"/>
                  </a:lnTo>
                  <a:lnTo>
                    <a:pt x="1218" y="751"/>
                  </a:lnTo>
                  <a:lnTo>
                    <a:pt x="1281" y="820"/>
                  </a:lnTo>
                  <a:lnTo>
                    <a:pt x="1219" y="943"/>
                  </a:lnTo>
                  <a:lnTo>
                    <a:pt x="1255" y="1006"/>
                  </a:lnTo>
                  <a:lnTo>
                    <a:pt x="1318" y="1048"/>
                  </a:lnTo>
                  <a:lnTo>
                    <a:pt x="1359" y="1032"/>
                  </a:lnTo>
                  <a:lnTo>
                    <a:pt x="1453" y="1021"/>
                  </a:lnTo>
                  <a:lnTo>
                    <a:pt x="1483" y="1168"/>
                  </a:lnTo>
                  <a:lnTo>
                    <a:pt x="1540" y="1269"/>
                  </a:lnTo>
                  <a:lnTo>
                    <a:pt x="1600" y="1339"/>
                  </a:lnTo>
                  <a:lnTo>
                    <a:pt x="1699" y="1389"/>
                  </a:lnTo>
                  <a:lnTo>
                    <a:pt x="1777" y="1447"/>
                  </a:lnTo>
                  <a:lnTo>
                    <a:pt x="1815" y="1474"/>
                  </a:lnTo>
                  <a:lnTo>
                    <a:pt x="1908" y="1521"/>
                  </a:lnTo>
                  <a:lnTo>
                    <a:pt x="1989" y="1504"/>
                  </a:lnTo>
                  <a:lnTo>
                    <a:pt x="2086" y="1522"/>
                  </a:lnTo>
                  <a:lnTo>
                    <a:pt x="2152" y="1594"/>
                  </a:lnTo>
                  <a:lnTo>
                    <a:pt x="2206" y="1671"/>
                  </a:lnTo>
                  <a:lnTo>
                    <a:pt x="2500" y="1738"/>
                  </a:lnTo>
                  <a:lnTo>
                    <a:pt x="2607" y="1696"/>
                  </a:lnTo>
                  <a:lnTo>
                    <a:pt x="2796" y="1681"/>
                  </a:lnTo>
                  <a:lnTo>
                    <a:pt x="2959" y="1671"/>
                  </a:lnTo>
                  <a:lnTo>
                    <a:pt x="2967" y="1888"/>
                  </a:lnTo>
                  <a:lnTo>
                    <a:pt x="2935" y="2024"/>
                  </a:lnTo>
                  <a:lnTo>
                    <a:pt x="2887" y="2128"/>
                  </a:lnTo>
                  <a:lnTo>
                    <a:pt x="2839" y="2232"/>
                  </a:lnTo>
                  <a:lnTo>
                    <a:pt x="2831" y="2392"/>
                  </a:lnTo>
                  <a:lnTo>
                    <a:pt x="2743" y="2584"/>
                  </a:lnTo>
                  <a:lnTo>
                    <a:pt x="2647" y="2752"/>
                  </a:lnTo>
                  <a:lnTo>
                    <a:pt x="2455" y="2736"/>
                  </a:lnTo>
                  <a:lnTo>
                    <a:pt x="2383" y="2624"/>
                  </a:lnTo>
                  <a:lnTo>
                    <a:pt x="2311" y="2520"/>
                  </a:lnTo>
                  <a:lnTo>
                    <a:pt x="2207" y="2384"/>
                  </a:lnTo>
                  <a:lnTo>
                    <a:pt x="2031" y="2528"/>
                  </a:lnTo>
                  <a:lnTo>
                    <a:pt x="1879" y="2592"/>
                  </a:lnTo>
                  <a:lnTo>
                    <a:pt x="1759" y="2456"/>
                  </a:lnTo>
                  <a:lnTo>
                    <a:pt x="1639" y="2544"/>
                  </a:lnTo>
                  <a:lnTo>
                    <a:pt x="1519" y="2424"/>
                  </a:lnTo>
                  <a:lnTo>
                    <a:pt x="1415" y="2352"/>
                  </a:lnTo>
                  <a:lnTo>
                    <a:pt x="1279" y="2424"/>
                  </a:lnTo>
                  <a:lnTo>
                    <a:pt x="1143" y="2440"/>
                  </a:lnTo>
                  <a:lnTo>
                    <a:pt x="991" y="2392"/>
                  </a:lnTo>
                  <a:lnTo>
                    <a:pt x="879" y="2360"/>
                  </a:lnTo>
                  <a:lnTo>
                    <a:pt x="839" y="2264"/>
                  </a:lnTo>
                  <a:lnTo>
                    <a:pt x="719" y="2216"/>
                  </a:lnTo>
                  <a:lnTo>
                    <a:pt x="549" y="2175"/>
                  </a:lnTo>
                  <a:lnTo>
                    <a:pt x="630" y="2130"/>
                  </a:lnTo>
                  <a:lnTo>
                    <a:pt x="664" y="1974"/>
                  </a:lnTo>
                  <a:lnTo>
                    <a:pt x="612" y="1837"/>
                  </a:lnTo>
                  <a:lnTo>
                    <a:pt x="583" y="1698"/>
                  </a:lnTo>
                  <a:lnTo>
                    <a:pt x="360" y="1636"/>
                  </a:lnTo>
                  <a:lnTo>
                    <a:pt x="217" y="1635"/>
                  </a:lnTo>
                  <a:lnTo>
                    <a:pt x="147" y="1563"/>
                  </a:lnTo>
                  <a:lnTo>
                    <a:pt x="64" y="1444"/>
                  </a:lnTo>
                  <a:lnTo>
                    <a:pt x="25" y="1345"/>
                  </a:lnTo>
                  <a:lnTo>
                    <a:pt x="0" y="1002"/>
                  </a:lnTo>
                  <a:lnTo>
                    <a:pt x="42" y="897"/>
                  </a:lnTo>
                  <a:lnTo>
                    <a:pt x="145" y="778"/>
                  </a:lnTo>
                  <a:lnTo>
                    <a:pt x="313" y="667"/>
                  </a:lnTo>
                  <a:lnTo>
                    <a:pt x="480" y="558"/>
                  </a:lnTo>
                  <a:lnTo>
                    <a:pt x="759" y="345"/>
                  </a:lnTo>
                  <a:lnTo>
                    <a:pt x="885" y="202"/>
                  </a:lnTo>
                  <a:lnTo>
                    <a:pt x="843" y="118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7BFF0CA7-98F7-4851-A0FD-624D0FDD0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93" y="3286035"/>
              <a:ext cx="1045446" cy="1139935"/>
            </a:xfrm>
            <a:custGeom>
              <a:avLst/>
              <a:gdLst>
                <a:gd name="T0" fmla="*/ 158016067 w 4249"/>
                <a:gd name="T1" fmla="*/ 15140327 h 4695"/>
                <a:gd name="T2" fmla="*/ 315520292 w 4249"/>
                <a:gd name="T3" fmla="*/ 136766633 h 4695"/>
                <a:gd name="T4" fmla="*/ 389159112 w 4249"/>
                <a:gd name="T5" fmla="*/ 209439924 h 4695"/>
                <a:gd name="T6" fmla="*/ 436167826 w 4249"/>
                <a:gd name="T7" fmla="*/ 306337387 h 4695"/>
                <a:gd name="T8" fmla="*/ 436167826 w 4249"/>
                <a:gd name="T9" fmla="*/ 423421723 h 4695"/>
                <a:gd name="T10" fmla="*/ 356430793 w 4249"/>
                <a:gd name="T11" fmla="*/ 306337387 h 4695"/>
                <a:gd name="T12" fmla="*/ 413705246 w 4249"/>
                <a:gd name="T13" fmla="*/ 430411244 h 4695"/>
                <a:gd name="T14" fmla="*/ 436167826 w 4249"/>
                <a:gd name="T15" fmla="*/ 430411244 h 4695"/>
                <a:gd name="T16" fmla="*/ 436167826 w 4249"/>
                <a:gd name="T17" fmla="*/ 430411244 h 4695"/>
                <a:gd name="T18" fmla="*/ 436167826 w 4249"/>
                <a:gd name="T19" fmla="*/ 430411244 h 4695"/>
                <a:gd name="T20" fmla="*/ 436167826 w 4249"/>
                <a:gd name="T21" fmla="*/ 430411244 h 4695"/>
                <a:gd name="T22" fmla="*/ 436167826 w 4249"/>
                <a:gd name="T23" fmla="*/ 430411244 h 4695"/>
                <a:gd name="T24" fmla="*/ 436167826 w 4249"/>
                <a:gd name="T25" fmla="*/ 430411244 h 4695"/>
                <a:gd name="T26" fmla="*/ 436167826 w 4249"/>
                <a:gd name="T27" fmla="*/ 430411244 h 4695"/>
                <a:gd name="T28" fmla="*/ 436167826 w 4249"/>
                <a:gd name="T29" fmla="*/ 430411244 h 4695"/>
                <a:gd name="T30" fmla="*/ 436167826 w 4249"/>
                <a:gd name="T31" fmla="*/ 430411244 h 4695"/>
                <a:gd name="T32" fmla="*/ 436167826 w 4249"/>
                <a:gd name="T33" fmla="*/ 430411244 h 4695"/>
                <a:gd name="T34" fmla="*/ 436167826 w 4249"/>
                <a:gd name="T35" fmla="*/ 430411244 h 4695"/>
                <a:gd name="T36" fmla="*/ 436167826 w 4249"/>
                <a:gd name="T37" fmla="*/ 430411244 h 4695"/>
                <a:gd name="T38" fmla="*/ 436167826 w 4249"/>
                <a:gd name="T39" fmla="*/ 430411244 h 4695"/>
                <a:gd name="T40" fmla="*/ 436167826 w 4249"/>
                <a:gd name="T41" fmla="*/ 430411244 h 4695"/>
                <a:gd name="T42" fmla="*/ 436167826 w 4249"/>
                <a:gd name="T43" fmla="*/ 430411244 h 4695"/>
                <a:gd name="T44" fmla="*/ 436167826 w 4249"/>
                <a:gd name="T45" fmla="*/ 430411244 h 4695"/>
                <a:gd name="T46" fmla="*/ 436167826 w 4249"/>
                <a:gd name="T47" fmla="*/ 430411244 h 4695"/>
                <a:gd name="T48" fmla="*/ 436167826 w 4249"/>
                <a:gd name="T49" fmla="*/ 430411244 h 4695"/>
                <a:gd name="T50" fmla="*/ 436167826 w 4249"/>
                <a:gd name="T51" fmla="*/ 430411244 h 4695"/>
                <a:gd name="T52" fmla="*/ 436167826 w 4249"/>
                <a:gd name="T53" fmla="*/ 430411244 h 4695"/>
                <a:gd name="T54" fmla="*/ 436167826 w 4249"/>
                <a:gd name="T55" fmla="*/ 430411244 h 4695"/>
                <a:gd name="T56" fmla="*/ 436167826 w 4249"/>
                <a:gd name="T57" fmla="*/ 430411244 h 4695"/>
                <a:gd name="T58" fmla="*/ 436167826 w 4249"/>
                <a:gd name="T59" fmla="*/ 430411244 h 4695"/>
                <a:gd name="T60" fmla="*/ 436167826 w 4249"/>
                <a:gd name="T61" fmla="*/ 430411244 h 4695"/>
                <a:gd name="T62" fmla="*/ 436167826 w 4249"/>
                <a:gd name="T63" fmla="*/ 430411244 h 4695"/>
                <a:gd name="T64" fmla="*/ 436167826 w 4249"/>
                <a:gd name="T65" fmla="*/ 430411244 h 4695"/>
                <a:gd name="T66" fmla="*/ 436167826 w 4249"/>
                <a:gd name="T67" fmla="*/ 430411244 h 4695"/>
                <a:gd name="T68" fmla="*/ 436167826 w 4249"/>
                <a:gd name="T69" fmla="*/ 430411244 h 4695"/>
                <a:gd name="T70" fmla="*/ 436167826 w 4249"/>
                <a:gd name="T71" fmla="*/ 430411244 h 4695"/>
                <a:gd name="T72" fmla="*/ 436167826 w 4249"/>
                <a:gd name="T73" fmla="*/ 430411244 h 4695"/>
                <a:gd name="T74" fmla="*/ 436167826 w 4249"/>
                <a:gd name="T75" fmla="*/ 430411244 h 4695"/>
                <a:gd name="T76" fmla="*/ 430069197 w 4249"/>
                <a:gd name="T77" fmla="*/ 430411244 h 4695"/>
                <a:gd name="T78" fmla="*/ 360521989 w 4249"/>
                <a:gd name="T79" fmla="*/ 430411244 h 4695"/>
                <a:gd name="T80" fmla="*/ 409614050 w 4249"/>
                <a:gd name="T81" fmla="*/ 430411244 h 4695"/>
                <a:gd name="T82" fmla="*/ 319611280 w 4249"/>
                <a:gd name="T83" fmla="*/ 430411244 h 4695"/>
                <a:gd name="T84" fmla="*/ 131424126 w 4249"/>
                <a:gd name="T85" fmla="*/ 430411244 h 4695"/>
                <a:gd name="T86" fmla="*/ 41421654 w 4249"/>
                <a:gd name="T87" fmla="*/ 430411244 h 4695"/>
                <a:gd name="T88" fmla="*/ 164152548 w 4249"/>
                <a:gd name="T89" fmla="*/ 430411244 h 4695"/>
                <a:gd name="T90" fmla="*/ 147788493 w 4249"/>
                <a:gd name="T91" fmla="*/ 430411244 h 4695"/>
                <a:gd name="T92" fmla="*/ 37330640 w 4249"/>
                <a:gd name="T93" fmla="*/ 430411244 h 4695"/>
                <a:gd name="T94" fmla="*/ 4602477 w 4249"/>
                <a:gd name="T95" fmla="*/ 347216113 h 4695"/>
                <a:gd name="T96" fmla="*/ 66990679 w 4249"/>
                <a:gd name="T97" fmla="*/ 62579547 h 46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49"/>
                <a:gd name="T148" fmla="*/ 0 h 4695"/>
                <a:gd name="T149" fmla="*/ 4249 w 4249"/>
                <a:gd name="T150" fmla="*/ 4695 h 46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49" h="4695">
                  <a:moveTo>
                    <a:pt x="131" y="124"/>
                  </a:moveTo>
                  <a:lnTo>
                    <a:pt x="212" y="75"/>
                  </a:lnTo>
                  <a:lnTo>
                    <a:pt x="309" y="30"/>
                  </a:lnTo>
                  <a:lnTo>
                    <a:pt x="390" y="0"/>
                  </a:lnTo>
                  <a:lnTo>
                    <a:pt x="553" y="175"/>
                  </a:lnTo>
                  <a:lnTo>
                    <a:pt x="617" y="271"/>
                  </a:lnTo>
                  <a:lnTo>
                    <a:pt x="601" y="351"/>
                  </a:lnTo>
                  <a:lnTo>
                    <a:pt x="681" y="399"/>
                  </a:lnTo>
                  <a:lnTo>
                    <a:pt x="761" y="415"/>
                  </a:lnTo>
                  <a:lnTo>
                    <a:pt x="841" y="455"/>
                  </a:lnTo>
                  <a:lnTo>
                    <a:pt x="817" y="543"/>
                  </a:lnTo>
                  <a:lnTo>
                    <a:pt x="913" y="607"/>
                  </a:lnTo>
                  <a:lnTo>
                    <a:pt x="1009" y="671"/>
                  </a:lnTo>
                  <a:lnTo>
                    <a:pt x="1009" y="735"/>
                  </a:lnTo>
                  <a:lnTo>
                    <a:pt x="993" y="839"/>
                  </a:lnTo>
                  <a:lnTo>
                    <a:pt x="889" y="863"/>
                  </a:lnTo>
                  <a:lnTo>
                    <a:pt x="777" y="663"/>
                  </a:lnTo>
                  <a:lnTo>
                    <a:pt x="697" y="607"/>
                  </a:lnTo>
                  <a:lnTo>
                    <a:pt x="601" y="695"/>
                  </a:lnTo>
                  <a:lnTo>
                    <a:pt x="737" y="783"/>
                  </a:lnTo>
                  <a:lnTo>
                    <a:pt x="809" y="951"/>
                  </a:lnTo>
                  <a:lnTo>
                    <a:pt x="865" y="1103"/>
                  </a:lnTo>
                  <a:lnTo>
                    <a:pt x="985" y="1175"/>
                  </a:lnTo>
                  <a:lnTo>
                    <a:pt x="1009" y="1319"/>
                  </a:lnTo>
                  <a:lnTo>
                    <a:pt x="1097" y="1383"/>
                  </a:lnTo>
                  <a:lnTo>
                    <a:pt x="1105" y="1487"/>
                  </a:lnTo>
                  <a:lnTo>
                    <a:pt x="1217" y="1551"/>
                  </a:lnTo>
                  <a:lnTo>
                    <a:pt x="1305" y="1639"/>
                  </a:lnTo>
                  <a:lnTo>
                    <a:pt x="1321" y="1767"/>
                  </a:lnTo>
                  <a:lnTo>
                    <a:pt x="1457" y="1911"/>
                  </a:lnTo>
                  <a:lnTo>
                    <a:pt x="1473" y="2031"/>
                  </a:lnTo>
                  <a:lnTo>
                    <a:pt x="1569" y="2127"/>
                  </a:lnTo>
                  <a:lnTo>
                    <a:pt x="1601" y="2215"/>
                  </a:lnTo>
                  <a:lnTo>
                    <a:pt x="1729" y="2263"/>
                  </a:lnTo>
                  <a:lnTo>
                    <a:pt x="1761" y="2375"/>
                  </a:lnTo>
                  <a:lnTo>
                    <a:pt x="1807" y="2452"/>
                  </a:lnTo>
                  <a:lnTo>
                    <a:pt x="1921" y="2511"/>
                  </a:lnTo>
                  <a:lnTo>
                    <a:pt x="2009" y="2607"/>
                  </a:lnTo>
                  <a:lnTo>
                    <a:pt x="2081" y="2679"/>
                  </a:lnTo>
                  <a:lnTo>
                    <a:pt x="2089" y="2783"/>
                  </a:lnTo>
                  <a:lnTo>
                    <a:pt x="2121" y="2887"/>
                  </a:lnTo>
                  <a:lnTo>
                    <a:pt x="2145" y="2975"/>
                  </a:lnTo>
                  <a:lnTo>
                    <a:pt x="2209" y="3039"/>
                  </a:lnTo>
                  <a:lnTo>
                    <a:pt x="2257" y="3111"/>
                  </a:lnTo>
                  <a:lnTo>
                    <a:pt x="2345" y="3159"/>
                  </a:lnTo>
                  <a:lnTo>
                    <a:pt x="2433" y="3143"/>
                  </a:lnTo>
                  <a:lnTo>
                    <a:pt x="2465" y="3207"/>
                  </a:lnTo>
                  <a:lnTo>
                    <a:pt x="2545" y="3239"/>
                  </a:lnTo>
                  <a:lnTo>
                    <a:pt x="2593" y="3279"/>
                  </a:lnTo>
                  <a:lnTo>
                    <a:pt x="2689" y="3327"/>
                  </a:lnTo>
                  <a:lnTo>
                    <a:pt x="2841" y="3351"/>
                  </a:lnTo>
                  <a:lnTo>
                    <a:pt x="2913" y="3343"/>
                  </a:lnTo>
                  <a:lnTo>
                    <a:pt x="3009" y="3367"/>
                  </a:lnTo>
                  <a:lnTo>
                    <a:pt x="3065" y="3463"/>
                  </a:lnTo>
                  <a:lnTo>
                    <a:pt x="3161" y="3527"/>
                  </a:lnTo>
                  <a:lnTo>
                    <a:pt x="3297" y="3583"/>
                  </a:lnTo>
                  <a:lnTo>
                    <a:pt x="3409" y="3639"/>
                  </a:lnTo>
                  <a:lnTo>
                    <a:pt x="3537" y="3679"/>
                  </a:lnTo>
                  <a:lnTo>
                    <a:pt x="3665" y="3679"/>
                  </a:lnTo>
                  <a:lnTo>
                    <a:pt x="3833" y="3727"/>
                  </a:lnTo>
                  <a:lnTo>
                    <a:pt x="3857" y="3903"/>
                  </a:lnTo>
                  <a:lnTo>
                    <a:pt x="3969" y="4031"/>
                  </a:lnTo>
                  <a:lnTo>
                    <a:pt x="4009" y="4135"/>
                  </a:lnTo>
                  <a:lnTo>
                    <a:pt x="4065" y="4175"/>
                  </a:lnTo>
                  <a:lnTo>
                    <a:pt x="4209" y="4295"/>
                  </a:lnTo>
                  <a:lnTo>
                    <a:pt x="4249" y="4391"/>
                  </a:lnTo>
                  <a:lnTo>
                    <a:pt x="4249" y="4519"/>
                  </a:lnTo>
                  <a:lnTo>
                    <a:pt x="4145" y="4583"/>
                  </a:lnTo>
                  <a:lnTo>
                    <a:pt x="4065" y="4679"/>
                  </a:lnTo>
                  <a:lnTo>
                    <a:pt x="3913" y="4695"/>
                  </a:lnTo>
                  <a:lnTo>
                    <a:pt x="3825" y="4671"/>
                  </a:lnTo>
                  <a:lnTo>
                    <a:pt x="3745" y="4639"/>
                  </a:lnTo>
                  <a:lnTo>
                    <a:pt x="3641" y="4615"/>
                  </a:lnTo>
                  <a:lnTo>
                    <a:pt x="3505" y="4607"/>
                  </a:lnTo>
                  <a:lnTo>
                    <a:pt x="3361" y="4631"/>
                  </a:lnTo>
                  <a:lnTo>
                    <a:pt x="3265" y="4559"/>
                  </a:lnTo>
                  <a:lnTo>
                    <a:pt x="3177" y="4511"/>
                  </a:lnTo>
                  <a:lnTo>
                    <a:pt x="3129" y="4447"/>
                  </a:lnTo>
                  <a:lnTo>
                    <a:pt x="3057" y="4367"/>
                  </a:lnTo>
                  <a:lnTo>
                    <a:pt x="3041" y="4271"/>
                  </a:lnTo>
                  <a:lnTo>
                    <a:pt x="2945" y="4223"/>
                  </a:lnTo>
                  <a:lnTo>
                    <a:pt x="2865" y="4263"/>
                  </a:lnTo>
                  <a:lnTo>
                    <a:pt x="2737" y="4295"/>
                  </a:lnTo>
                  <a:lnTo>
                    <a:pt x="2513" y="4287"/>
                  </a:lnTo>
                  <a:lnTo>
                    <a:pt x="2465" y="4207"/>
                  </a:lnTo>
                  <a:lnTo>
                    <a:pt x="2441" y="4063"/>
                  </a:lnTo>
                  <a:lnTo>
                    <a:pt x="2457" y="3903"/>
                  </a:lnTo>
                  <a:lnTo>
                    <a:pt x="2409" y="3783"/>
                  </a:lnTo>
                  <a:lnTo>
                    <a:pt x="2337" y="3847"/>
                  </a:lnTo>
                  <a:lnTo>
                    <a:pt x="2209" y="3831"/>
                  </a:lnTo>
                  <a:lnTo>
                    <a:pt x="2089" y="3727"/>
                  </a:lnTo>
                  <a:lnTo>
                    <a:pt x="2009" y="3663"/>
                  </a:lnTo>
                  <a:lnTo>
                    <a:pt x="1921" y="3591"/>
                  </a:lnTo>
                  <a:lnTo>
                    <a:pt x="1841" y="3479"/>
                  </a:lnTo>
                  <a:lnTo>
                    <a:pt x="1577" y="3487"/>
                  </a:lnTo>
                  <a:lnTo>
                    <a:pt x="1265" y="3471"/>
                  </a:lnTo>
                  <a:lnTo>
                    <a:pt x="1217" y="3423"/>
                  </a:lnTo>
                  <a:lnTo>
                    <a:pt x="1185" y="3351"/>
                  </a:lnTo>
                  <a:lnTo>
                    <a:pt x="1169" y="3263"/>
                  </a:lnTo>
                  <a:lnTo>
                    <a:pt x="1113" y="3167"/>
                  </a:lnTo>
                  <a:lnTo>
                    <a:pt x="1225" y="3063"/>
                  </a:lnTo>
                  <a:lnTo>
                    <a:pt x="1313" y="2975"/>
                  </a:lnTo>
                  <a:lnTo>
                    <a:pt x="1369" y="2887"/>
                  </a:lnTo>
                  <a:lnTo>
                    <a:pt x="1289" y="2831"/>
                  </a:lnTo>
                  <a:lnTo>
                    <a:pt x="1177" y="2871"/>
                  </a:lnTo>
                  <a:lnTo>
                    <a:pt x="1129" y="2791"/>
                  </a:lnTo>
                  <a:lnTo>
                    <a:pt x="1073" y="2727"/>
                  </a:lnTo>
                  <a:lnTo>
                    <a:pt x="1105" y="2647"/>
                  </a:lnTo>
                  <a:lnTo>
                    <a:pt x="1121" y="2519"/>
                  </a:lnTo>
                  <a:lnTo>
                    <a:pt x="1137" y="2439"/>
                  </a:lnTo>
                  <a:lnTo>
                    <a:pt x="1097" y="2375"/>
                  </a:lnTo>
                  <a:lnTo>
                    <a:pt x="1121" y="2263"/>
                  </a:lnTo>
                  <a:lnTo>
                    <a:pt x="1065" y="2207"/>
                  </a:lnTo>
                  <a:lnTo>
                    <a:pt x="1049" y="2111"/>
                  </a:lnTo>
                  <a:lnTo>
                    <a:pt x="985" y="2079"/>
                  </a:lnTo>
                  <a:lnTo>
                    <a:pt x="929" y="2063"/>
                  </a:lnTo>
                  <a:lnTo>
                    <a:pt x="841" y="2071"/>
                  </a:lnTo>
                  <a:lnTo>
                    <a:pt x="753" y="2071"/>
                  </a:lnTo>
                  <a:lnTo>
                    <a:pt x="665" y="2007"/>
                  </a:lnTo>
                  <a:lnTo>
                    <a:pt x="705" y="1927"/>
                  </a:lnTo>
                  <a:lnTo>
                    <a:pt x="777" y="1847"/>
                  </a:lnTo>
                  <a:lnTo>
                    <a:pt x="769" y="1775"/>
                  </a:lnTo>
                  <a:lnTo>
                    <a:pt x="801" y="1703"/>
                  </a:lnTo>
                  <a:lnTo>
                    <a:pt x="777" y="1623"/>
                  </a:lnTo>
                  <a:lnTo>
                    <a:pt x="689" y="1559"/>
                  </a:lnTo>
                  <a:lnTo>
                    <a:pt x="625" y="1631"/>
                  </a:lnTo>
                  <a:lnTo>
                    <a:pt x="537" y="1703"/>
                  </a:lnTo>
                  <a:lnTo>
                    <a:pt x="409" y="1791"/>
                  </a:lnTo>
                  <a:lnTo>
                    <a:pt x="257" y="1847"/>
                  </a:lnTo>
                  <a:lnTo>
                    <a:pt x="145" y="1919"/>
                  </a:lnTo>
                  <a:lnTo>
                    <a:pt x="73" y="1847"/>
                  </a:lnTo>
                  <a:lnTo>
                    <a:pt x="81" y="1735"/>
                  </a:lnTo>
                  <a:lnTo>
                    <a:pt x="153" y="1663"/>
                  </a:lnTo>
                  <a:lnTo>
                    <a:pt x="265" y="1567"/>
                  </a:lnTo>
                  <a:lnTo>
                    <a:pt x="321" y="1463"/>
                  </a:lnTo>
                  <a:lnTo>
                    <a:pt x="369" y="1383"/>
                  </a:lnTo>
                  <a:lnTo>
                    <a:pt x="361" y="1231"/>
                  </a:lnTo>
                  <a:lnTo>
                    <a:pt x="289" y="1151"/>
                  </a:lnTo>
                  <a:lnTo>
                    <a:pt x="217" y="1231"/>
                  </a:lnTo>
                  <a:lnTo>
                    <a:pt x="121" y="1183"/>
                  </a:lnTo>
                  <a:lnTo>
                    <a:pt x="73" y="1103"/>
                  </a:lnTo>
                  <a:lnTo>
                    <a:pt x="73" y="951"/>
                  </a:lnTo>
                  <a:lnTo>
                    <a:pt x="0" y="844"/>
                  </a:lnTo>
                  <a:lnTo>
                    <a:pt x="9" y="688"/>
                  </a:lnTo>
                  <a:lnTo>
                    <a:pt x="107" y="480"/>
                  </a:lnTo>
                  <a:lnTo>
                    <a:pt x="138" y="339"/>
                  </a:lnTo>
                  <a:lnTo>
                    <a:pt x="131" y="12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15B51D96-9E7C-49EB-87BB-1A46874AB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877" y="3172162"/>
              <a:ext cx="339194" cy="560882"/>
            </a:xfrm>
            <a:custGeom>
              <a:avLst/>
              <a:gdLst>
                <a:gd name="T0" fmla="*/ 45475863 w 1379"/>
                <a:gd name="T1" fmla="*/ 248122170 h 2309"/>
                <a:gd name="T2" fmla="*/ 77666656 w 1379"/>
                <a:gd name="T3" fmla="*/ 172826533 h 2309"/>
                <a:gd name="T4" fmla="*/ 90440869 w 1379"/>
                <a:gd name="T5" fmla="*/ 76811784 h 2309"/>
                <a:gd name="T6" fmla="*/ 184969213 w 1379"/>
                <a:gd name="T7" fmla="*/ 28804255 h 2309"/>
                <a:gd name="T8" fmla="*/ 318330923 w 1379"/>
                <a:gd name="T9" fmla="*/ 59124683 h 2309"/>
                <a:gd name="T10" fmla="*/ 344390207 w 1379"/>
                <a:gd name="T11" fmla="*/ 140989895 h 2309"/>
                <a:gd name="T12" fmla="*/ 303512973 w 1379"/>
                <a:gd name="T13" fmla="*/ 229929747 h 2309"/>
                <a:gd name="T14" fmla="*/ 407239042 w 1379"/>
                <a:gd name="T15" fmla="*/ 194050787 h 2309"/>
                <a:gd name="T16" fmla="*/ 436037031 w 1379"/>
                <a:gd name="T17" fmla="*/ 239025958 h 2309"/>
                <a:gd name="T18" fmla="*/ 436037031 w 1379"/>
                <a:gd name="T19" fmla="*/ 338072821 h 2309"/>
                <a:gd name="T20" fmla="*/ 436037031 w 1379"/>
                <a:gd name="T21" fmla="*/ 338072821 h 2309"/>
                <a:gd name="T22" fmla="*/ 436037031 w 1379"/>
                <a:gd name="T23" fmla="*/ 430612504 h 2309"/>
                <a:gd name="T24" fmla="*/ 436037031 w 1379"/>
                <a:gd name="T25" fmla="*/ 430612504 h 2309"/>
                <a:gd name="T26" fmla="*/ 436037031 w 1379"/>
                <a:gd name="T27" fmla="*/ 430612504 h 2309"/>
                <a:gd name="T28" fmla="*/ 436037031 w 1379"/>
                <a:gd name="T29" fmla="*/ 430612504 h 2309"/>
                <a:gd name="T30" fmla="*/ 436037031 w 1379"/>
                <a:gd name="T31" fmla="*/ 430612504 h 2309"/>
                <a:gd name="T32" fmla="*/ 436037031 w 1379"/>
                <a:gd name="T33" fmla="*/ 430612504 h 2309"/>
                <a:gd name="T34" fmla="*/ 436037031 w 1379"/>
                <a:gd name="T35" fmla="*/ 430612504 h 2309"/>
                <a:gd name="T36" fmla="*/ 436037031 w 1379"/>
                <a:gd name="T37" fmla="*/ 430612504 h 2309"/>
                <a:gd name="T38" fmla="*/ 436037031 w 1379"/>
                <a:gd name="T39" fmla="*/ 430612504 h 2309"/>
                <a:gd name="T40" fmla="*/ 410304803 w 1379"/>
                <a:gd name="T41" fmla="*/ 430612504 h 2309"/>
                <a:gd name="T42" fmla="*/ 295848673 w 1379"/>
                <a:gd name="T43" fmla="*/ 430612504 h 2309"/>
                <a:gd name="T44" fmla="*/ 185480381 w 1379"/>
                <a:gd name="T45" fmla="*/ 430612504 h 2309"/>
                <a:gd name="T46" fmla="*/ 177304810 w 1379"/>
                <a:gd name="T47" fmla="*/ 430612504 h 2309"/>
                <a:gd name="T48" fmla="*/ 250883550 w 1379"/>
                <a:gd name="T49" fmla="*/ 430612504 h 2309"/>
                <a:gd name="T50" fmla="*/ 226357251 w 1379"/>
                <a:gd name="T51" fmla="*/ 430612504 h 2309"/>
                <a:gd name="T52" fmla="*/ 226357251 w 1379"/>
                <a:gd name="T53" fmla="*/ 430612504 h 2309"/>
                <a:gd name="T54" fmla="*/ 156866193 w 1379"/>
                <a:gd name="T55" fmla="*/ 430612504 h 2309"/>
                <a:gd name="T56" fmla="*/ 128252316 w 1379"/>
                <a:gd name="T57" fmla="*/ 430612504 h 2309"/>
                <a:gd name="T58" fmla="*/ 71024277 w 1379"/>
                <a:gd name="T59" fmla="*/ 430612504 h 2309"/>
                <a:gd name="T60" fmla="*/ 1532879 w 1379"/>
                <a:gd name="T61" fmla="*/ 382542824 h 2309"/>
                <a:gd name="T62" fmla="*/ 0 w 1379"/>
                <a:gd name="T63" fmla="*/ 301688180 h 23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9"/>
                <a:gd name="T97" fmla="*/ 0 h 2309"/>
                <a:gd name="T98" fmla="*/ 1379 w 1379"/>
                <a:gd name="T99" fmla="*/ 2309 h 23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9" h="2309">
                  <a:moveTo>
                    <a:pt x="44" y="534"/>
                  </a:moveTo>
                  <a:lnTo>
                    <a:pt x="89" y="491"/>
                  </a:lnTo>
                  <a:lnTo>
                    <a:pt x="146" y="455"/>
                  </a:lnTo>
                  <a:lnTo>
                    <a:pt x="152" y="342"/>
                  </a:lnTo>
                  <a:lnTo>
                    <a:pt x="128" y="224"/>
                  </a:lnTo>
                  <a:lnTo>
                    <a:pt x="177" y="152"/>
                  </a:lnTo>
                  <a:lnTo>
                    <a:pt x="254" y="0"/>
                  </a:lnTo>
                  <a:lnTo>
                    <a:pt x="362" y="57"/>
                  </a:lnTo>
                  <a:lnTo>
                    <a:pt x="468" y="65"/>
                  </a:lnTo>
                  <a:lnTo>
                    <a:pt x="623" y="117"/>
                  </a:lnTo>
                  <a:lnTo>
                    <a:pt x="647" y="176"/>
                  </a:lnTo>
                  <a:lnTo>
                    <a:pt x="674" y="279"/>
                  </a:lnTo>
                  <a:lnTo>
                    <a:pt x="578" y="351"/>
                  </a:lnTo>
                  <a:lnTo>
                    <a:pt x="594" y="455"/>
                  </a:lnTo>
                  <a:lnTo>
                    <a:pt x="710" y="407"/>
                  </a:lnTo>
                  <a:lnTo>
                    <a:pt x="797" y="384"/>
                  </a:lnTo>
                  <a:lnTo>
                    <a:pt x="852" y="419"/>
                  </a:lnTo>
                  <a:lnTo>
                    <a:pt x="891" y="473"/>
                  </a:lnTo>
                  <a:lnTo>
                    <a:pt x="891" y="548"/>
                  </a:lnTo>
                  <a:lnTo>
                    <a:pt x="964" y="669"/>
                  </a:lnTo>
                  <a:lnTo>
                    <a:pt x="1044" y="637"/>
                  </a:lnTo>
                  <a:lnTo>
                    <a:pt x="1091" y="669"/>
                  </a:lnTo>
                  <a:lnTo>
                    <a:pt x="1067" y="781"/>
                  </a:lnTo>
                  <a:lnTo>
                    <a:pt x="1123" y="909"/>
                  </a:lnTo>
                  <a:lnTo>
                    <a:pt x="1195" y="1045"/>
                  </a:lnTo>
                  <a:lnTo>
                    <a:pt x="1267" y="1149"/>
                  </a:lnTo>
                  <a:lnTo>
                    <a:pt x="1259" y="1269"/>
                  </a:lnTo>
                  <a:lnTo>
                    <a:pt x="1379" y="1437"/>
                  </a:lnTo>
                  <a:lnTo>
                    <a:pt x="1363" y="1581"/>
                  </a:lnTo>
                  <a:lnTo>
                    <a:pt x="1291" y="1621"/>
                  </a:lnTo>
                  <a:lnTo>
                    <a:pt x="1235" y="1725"/>
                  </a:lnTo>
                  <a:lnTo>
                    <a:pt x="1291" y="1821"/>
                  </a:lnTo>
                  <a:lnTo>
                    <a:pt x="1268" y="2021"/>
                  </a:lnTo>
                  <a:lnTo>
                    <a:pt x="1187" y="2157"/>
                  </a:lnTo>
                  <a:lnTo>
                    <a:pt x="1123" y="2237"/>
                  </a:lnTo>
                  <a:lnTo>
                    <a:pt x="1035" y="2285"/>
                  </a:lnTo>
                  <a:lnTo>
                    <a:pt x="987" y="2309"/>
                  </a:lnTo>
                  <a:lnTo>
                    <a:pt x="931" y="2285"/>
                  </a:lnTo>
                  <a:lnTo>
                    <a:pt x="931" y="2197"/>
                  </a:lnTo>
                  <a:lnTo>
                    <a:pt x="939" y="2117"/>
                  </a:lnTo>
                  <a:lnTo>
                    <a:pt x="883" y="2021"/>
                  </a:lnTo>
                  <a:lnTo>
                    <a:pt x="803" y="1965"/>
                  </a:lnTo>
                  <a:lnTo>
                    <a:pt x="683" y="2077"/>
                  </a:lnTo>
                  <a:lnTo>
                    <a:pt x="579" y="2173"/>
                  </a:lnTo>
                  <a:lnTo>
                    <a:pt x="451" y="2229"/>
                  </a:lnTo>
                  <a:lnTo>
                    <a:pt x="363" y="2189"/>
                  </a:lnTo>
                  <a:lnTo>
                    <a:pt x="331" y="2133"/>
                  </a:lnTo>
                  <a:lnTo>
                    <a:pt x="347" y="2029"/>
                  </a:lnTo>
                  <a:lnTo>
                    <a:pt x="451" y="1965"/>
                  </a:lnTo>
                  <a:lnTo>
                    <a:pt x="491" y="1845"/>
                  </a:lnTo>
                  <a:lnTo>
                    <a:pt x="435" y="1741"/>
                  </a:lnTo>
                  <a:lnTo>
                    <a:pt x="443" y="1685"/>
                  </a:lnTo>
                  <a:lnTo>
                    <a:pt x="427" y="1589"/>
                  </a:lnTo>
                  <a:lnTo>
                    <a:pt x="443" y="1501"/>
                  </a:lnTo>
                  <a:lnTo>
                    <a:pt x="379" y="1429"/>
                  </a:lnTo>
                  <a:lnTo>
                    <a:pt x="307" y="1365"/>
                  </a:lnTo>
                  <a:lnTo>
                    <a:pt x="307" y="1285"/>
                  </a:lnTo>
                  <a:lnTo>
                    <a:pt x="251" y="1189"/>
                  </a:lnTo>
                  <a:lnTo>
                    <a:pt x="251" y="1069"/>
                  </a:lnTo>
                  <a:lnTo>
                    <a:pt x="139" y="989"/>
                  </a:lnTo>
                  <a:lnTo>
                    <a:pt x="115" y="885"/>
                  </a:lnTo>
                  <a:lnTo>
                    <a:pt x="3" y="757"/>
                  </a:lnTo>
                  <a:lnTo>
                    <a:pt x="11" y="709"/>
                  </a:lnTo>
                  <a:lnTo>
                    <a:pt x="0" y="597"/>
                  </a:lnTo>
                  <a:lnTo>
                    <a:pt x="44" y="53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688402CE-0795-4A0B-9BA6-610ECE98C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145" y="3155203"/>
              <a:ext cx="857677" cy="909767"/>
            </a:xfrm>
            <a:custGeom>
              <a:avLst/>
              <a:gdLst>
                <a:gd name="T0" fmla="*/ 282347160 w 3484"/>
                <a:gd name="T1" fmla="*/ 430298670 h 3748"/>
                <a:gd name="T2" fmla="*/ 436400010 w 3484"/>
                <a:gd name="T3" fmla="*/ 430298670 h 3748"/>
                <a:gd name="T4" fmla="*/ 436400010 w 3484"/>
                <a:gd name="T5" fmla="*/ 430298670 h 3748"/>
                <a:gd name="T6" fmla="*/ 436400010 w 3484"/>
                <a:gd name="T7" fmla="*/ 430298670 h 3748"/>
                <a:gd name="T8" fmla="*/ 436400010 w 3484"/>
                <a:gd name="T9" fmla="*/ 430298670 h 3748"/>
                <a:gd name="T10" fmla="*/ 436400010 w 3484"/>
                <a:gd name="T11" fmla="*/ 430298670 h 3748"/>
                <a:gd name="T12" fmla="*/ 436400010 w 3484"/>
                <a:gd name="T13" fmla="*/ 430298670 h 3748"/>
                <a:gd name="T14" fmla="*/ 436400010 w 3484"/>
                <a:gd name="T15" fmla="*/ 357643567 h 3748"/>
                <a:gd name="T16" fmla="*/ 436400010 w 3484"/>
                <a:gd name="T17" fmla="*/ 325359750 h 3748"/>
                <a:gd name="T18" fmla="*/ 436400010 w 3484"/>
                <a:gd name="T19" fmla="*/ 239101461 h 3748"/>
                <a:gd name="T20" fmla="*/ 436400010 w 3484"/>
                <a:gd name="T21" fmla="*/ 37832526 h 3748"/>
                <a:gd name="T22" fmla="*/ 436400010 w 3484"/>
                <a:gd name="T23" fmla="*/ 79196243 h 3748"/>
                <a:gd name="T24" fmla="*/ 436400010 w 3484"/>
                <a:gd name="T25" fmla="*/ 360165669 h 3748"/>
                <a:gd name="T26" fmla="*/ 436400010 w 3484"/>
                <a:gd name="T27" fmla="*/ 254234487 h 3748"/>
                <a:gd name="T28" fmla="*/ 436400010 w 3484"/>
                <a:gd name="T29" fmla="*/ 368236726 h 3748"/>
                <a:gd name="T30" fmla="*/ 436400010 w 3484"/>
                <a:gd name="T31" fmla="*/ 430298670 h 3748"/>
                <a:gd name="T32" fmla="*/ 436400010 w 3484"/>
                <a:gd name="T33" fmla="*/ 425237435 h 3748"/>
                <a:gd name="T34" fmla="*/ 436400010 w 3484"/>
                <a:gd name="T35" fmla="*/ 430298670 h 3748"/>
                <a:gd name="T36" fmla="*/ 436400010 w 3484"/>
                <a:gd name="T37" fmla="*/ 430298670 h 3748"/>
                <a:gd name="T38" fmla="*/ 436400010 w 3484"/>
                <a:gd name="T39" fmla="*/ 430298670 h 3748"/>
                <a:gd name="T40" fmla="*/ 436400010 w 3484"/>
                <a:gd name="T41" fmla="*/ 430298670 h 3748"/>
                <a:gd name="T42" fmla="*/ 436400010 w 3484"/>
                <a:gd name="T43" fmla="*/ 430298670 h 3748"/>
                <a:gd name="T44" fmla="*/ 436400010 w 3484"/>
                <a:gd name="T45" fmla="*/ 430298670 h 3748"/>
                <a:gd name="T46" fmla="*/ 436400010 w 3484"/>
                <a:gd name="T47" fmla="*/ 430298670 h 3748"/>
                <a:gd name="T48" fmla="*/ 436400010 w 3484"/>
                <a:gd name="T49" fmla="*/ 430298670 h 3748"/>
                <a:gd name="T50" fmla="*/ 436400010 w 3484"/>
                <a:gd name="T51" fmla="*/ 430298670 h 3748"/>
                <a:gd name="T52" fmla="*/ 436400010 w 3484"/>
                <a:gd name="T53" fmla="*/ 430298670 h 3748"/>
                <a:gd name="T54" fmla="*/ 436400010 w 3484"/>
                <a:gd name="T55" fmla="*/ 430298670 h 3748"/>
                <a:gd name="T56" fmla="*/ 436400010 w 3484"/>
                <a:gd name="T57" fmla="*/ 430298670 h 3748"/>
                <a:gd name="T58" fmla="*/ 436400010 w 3484"/>
                <a:gd name="T59" fmla="*/ 430298670 h 3748"/>
                <a:gd name="T60" fmla="*/ 436400010 w 3484"/>
                <a:gd name="T61" fmla="*/ 430298670 h 3748"/>
                <a:gd name="T62" fmla="*/ 436400010 w 3484"/>
                <a:gd name="T63" fmla="*/ 430298670 h 3748"/>
                <a:gd name="T64" fmla="*/ 436400010 w 3484"/>
                <a:gd name="T65" fmla="*/ 430298670 h 3748"/>
                <a:gd name="T66" fmla="*/ 436400010 w 3484"/>
                <a:gd name="T67" fmla="*/ 430298670 h 3748"/>
                <a:gd name="T68" fmla="*/ 436400010 w 3484"/>
                <a:gd name="T69" fmla="*/ 430298670 h 3748"/>
                <a:gd name="T70" fmla="*/ 436400010 w 3484"/>
                <a:gd name="T71" fmla="*/ 430298670 h 3748"/>
                <a:gd name="T72" fmla="*/ 436400010 w 3484"/>
                <a:gd name="T73" fmla="*/ 430298670 h 3748"/>
                <a:gd name="T74" fmla="*/ 426338980 w 3484"/>
                <a:gd name="T75" fmla="*/ 430298670 h 3748"/>
                <a:gd name="T76" fmla="*/ 314117575 w 3484"/>
                <a:gd name="T77" fmla="*/ 430298670 h 3748"/>
                <a:gd name="T78" fmla="*/ 192159919 w 3484"/>
                <a:gd name="T79" fmla="*/ 430298670 h 3748"/>
                <a:gd name="T80" fmla="*/ 108122127 w 3484"/>
                <a:gd name="T81" fmla="*/ 430298670 h 3748"/>
                <a:gd name="T82" fmla="*/ 47143286 w 3484"/>
                <a:gd name="T83" fmla="*/ 430298670 h 3748"/>
                <a:gd name="T84" fmla="*/ 171662877 w 3484"/>
                <a:gd name="T85" fmla="*/ 430298670 h 37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4"/>
                <a:gd name="T130" fmla="*/ 0 h 3748"/>
                <a:gd name="T131" fmla="*/ 3484 w 3484"/>
                <a:gd name="T132" fmla="*/ 3748 h 37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4" h="3748">
                  <a:moveTo>
                    <a:pt x="335" y="2259"/>
                  </a:moveTo>
                  <a:lnTo>
                    <a:pt x="417" y="2299"/>
                  </a:lnTo>
                  <a:lnTo>
                    <a:pt x="551" y="2244"/>
                  </a:lnTo>
                  <a:lnTo>
                    <a:pt x="774" y="2034"/>
                  </a:lnTo>
                  <a:lnTo>
                    <a:pt x="854" y="2091"/>
                  </a:lnTo>
                  <a:lnTo>
                    <a:pt x="908" y="2184"/>
                  </a:lnTo>
                  <a:lnTo>
                    <a:pt x="902" y="2260"/>
                  </a:lnTo>
                  <a:lnTo>
                    <a:pt x="900" y="2353"/>
                  </a:lnTo>
                  <a:lnTo>
                    <a:pt x="959" y="2380"/>
                  </a:lnTo>
                  <a:lnTo>
                    <a:pt x="1095" y="2307"/>
                  </a:lnTo>
                  <a:lnTo>
                    <a:pt x="1158" y="2223"/>
                  </a:lnTo>
                  <a:lnTo>
                    <a:pt x="1239" y="2089"/>
                  </a:lnTo>
                  <a:lnTo>
                    <a:pt x="1262" y="1893"/>
                  </a:lnTo>
                  <a:lnTo>
                    <a:pt x="1205" y="1794"/>
                  </a:lnTo>
                  <a:lnTo>
                    <a:pt x="1260" y="1690"/>
                  </a:lnTo>
                  <a:lnTo>
                    <a:pt x="1332" y="1651"/>
                  </a:lnTo>
                  <a:lnTo>
                    <a:pt x="1349" y="1503"/>
                  </a:lnTo>
                  <a:lnTo>
                    <a:pt x="1229" y="1338"/>
                  </a:lnTo>
                  <a:lnTo>
                    <a:pt x="1235" y="1219"/>
                  </a:lnTo>
                  <a:lnTo>
                    <a:pt x="1161" y="1108"/>
                  </a:lnTo>
                  <a:lnTo>
                    <a:pt x="1091" y="975"/>
                  </a:lnTo>
                  <a:lnTo>
                    <a:pt x="1035" y="849"/>
                  </a:lnTo>
                  <a:lnTo>
                    <a:pt x="1062" y="741"/>
                  </a:lnTo>
                  <a:lnTo>
                    <a:pt x="1013" y="709"/>
                  </a:lnTo>
                  <a:lnTo>
                    <a:pt x="933" y="738"/>
                  </a:lnTo>
                  <a:lnTo>
                    <a:pt x="864" y="621"/>
                  </a:lnTo>
                  <a:lnTo>
                    <a:pt x="941" y="645"/>
                  </a:lnTo>
                  <a:lnTo>
                    <a:pt x="1049" y="637"/>
                  </a:lnTo>
                  <a:lnTo>
                    <a:pt x="1122" y="603"/>
                  </a:lnTo>
                  <a:lnTo>
                    <a:pt x="1146" y="474"/>
                  </a:lnTo>
                  <a:lnTo>
                    <a:pt x="1202" y="378"/>
                  </a:lnTo>
                  <a:lnTo>
                    <a:pt x="1175" y="231"/>
                  </a:lnTo>
                  <a:lnTo>
                    <a:pt x="1193" y="75"/>
                  </a:lnTo>
                  <a:lnTo>
                    <a:pt x="1263" y="0"/>
                  </a:lnTo>
                  <a:lnTo>
                    <a:pt x="1311" y="72"/>
                  </a:lnTo>
                  <a:lnTo>
                    <a:pt x="1352" y="157"/>
                  </a:lnTo>
                  <a:lnTo>
                    <a:pt x="1289" y="247"/>
                  </a:lnTo>
                  <a:lnTo>
                    <a:pt x="1269" y="642"/>
                  </a:lnTo>
                  <a:lnTo>
                    <a:pt x="1373" y="714"/>
                  </a:lnTo>
                  <a:lnTo>
                    <a:pt x="1434" y="630"/>
                  </a:lnTo>
                  <a:lnTo>
                    <a:pt x="1464" y="547"/>
                  </a:lnTo>
                  <a:lnTo>
                    <a:pt x="1553" y="504"/>
                  </a:lnTo>
                  <a:lnTo>
                    <a:pt x="1598" y="576"/>
                  </a:lnTo>
                  <a:lnTo>
                    <a:pt x="1553" y="658"/>
                  </a:lnTo>
                  <a:lnTo>
                    <a:pt x="1547" y="730"/>
                  </a:lnTo>
                  <a:lnTo>
                    <a:pt x="1661" y="694"/>
                  </a:lnTo>
                  <a:lnTo>
                    <a:pt x="1746" y="774"/>
                  </a:lnTo>
                  <a:lnTo>
                    <a:pt x="1664" y="943"/>
                  </a:lnTo>
                  <a:lnTo>
                    <a:pt x="1743" y="1023"/>
                  </a:lnTo>
                  <a:lnTo>
                    <a:pt x="1841" y="985"/>
                  </a:lnTo>
                  <a:lnTo>
                    <a:pt x="2009" y="843"/>
                  </a:lnTo>
                  <a:lnTo>
                    <a:pt x="2138" y="841"/>
                  </a:lnTo>
                  <a:lnTo>
                    <a:pt x="2168" y="894"/>
                  </a:lnTo>
                  <a:lnTo>
                    <a:pt x="2054" y="1071"/>
                  </a:lnTo>
                  <a:lnTo>
                    <a:pt x="1953" y="1174"/>
                  </a:lnTo>
                  <a:lnTo>
                    <a:pt x="1809" y="1281"/>
                  </a:lnTo>
                  <a:lnTo>
                    <a:pt x="1701" y="1396"/>
                  </a:lnTo>
                  <a:lnTo>
                    <a:pt x="1644" y="1537"/>
                  </a:lnTo>
                  <a:lnTo>
                    <a:pt x="1581" y="1660"/>
                  </a:lnTo>
                  <a:lnTo>
                    <a:pt x="1572" y="1770"/>
                  </a:lnTo>
                  <a:lnTo>
                    <a:pt x="1644" y="1873"/>
                  </a:lnTo>
                  <a:lnTo>
                    <a:pt x="1769" y="1893"/>
                  </a:lnTo>
                  <a:lnTo>
                    <a:pt x="1890" y="1846"/>
                  </a:lnTo>
                  <a:lnTo>
                    <a:pt x="2012" y="1938"/>
                  </a:lnTo>
                  <a:lnTo>
                    <a:pt x="2093" y="1837"/>
                  </a:lnTo>
                  <a:lnTo>
                    <a:pt x="2216" y="1827"/>
                  </a:lnTo>
                  <a:lnTo>
                    <a:pt x="2288" y="1765"/>
                  </a:lnTo>
                  <a:lnTo>
                    <a:pt x="2405" y="1716"/>
                  </a:lnTo>
                  <a:lnTo>
                    <a:pt x="2908" y="1575"/>
                  </a:lnTo>
                  <a:lnTo>
                    <a:pt x="3156" y="1206"/>
                  </a:lnTo>
                  <a:lnTo>
                    <a:pt x="3332" y="1170"/>
                  </a:lnTo>
                  <a:lnTo>
                    <a:pt x="3480" y="1170"/>
                  </a:lnTo>
                  <a:lnTo>
                    <a:pt x="3484" y="1270"/>
                  </a:lnTo>
                  <a:lnTo>
                    <a:pt x="3401" y="1389"/>
                  </a:lnTo>
                  <a:lnTo>
                    <a:pt x="3347" y="1508"/>
                  </a:lnTo>
                  <a:lnTo>
                    <a:pt x="3392" y="1618"/>
                  </a:lnTo>
                  <a:lnTo>
                    <a:pt x="3310" y="1782"/>
                  </a:lnTo>
                  <a:lnTo>
                    <a:pt x="3219" y="1920"/>
                  </a:lnTo>
                  <a:lnTo>
                    <a:pt x="3145" y="2066"/>
                  </a:lnTo>
                  <a:lnTo>
                    <a:pt x="3127" y="2230"/>
                  </a:lnTo>
                  <a:lnTo>
                    <a:pt x="3081" y="2368"/>
                  </a:lnTo>
                  <a:lnTo>
                    <a:pt x="3054" y="2496"/>
                  </a:lnTo>
                  <a:lnTo>
                    <a:pt x="2972" y="2532"/>
                  </a:lnTo>
                  <a:lnTo>
                    <a:pt x="2853" y="2550"/>
                  </a:lnTo>
                  <a:lnTo>
                    <a:pt x="2734" y="2532"/>
                  </a:lnTo>
                  <a:lnTo>
                    <a:pt x="2615" y="2569"/>
                  </a:lnTo>
                  <a:lnTo>
                    <a:pt x="2432" y="2596"/>
                  </a:lnTo>
                  <a:lnTo>
                    <a:pt x="2249" y="2605"/>
                  </a:lnTo>
                  <a:lnTo>
                    <a:pt x="2195" y="2715"/>
                  </a:lnTo>
                  <a:lnTo>
                    <a:pt x="2213" y="2797"/>
                  </a:lnTo>
                  <a:lnTo>
                    <a:pt x="2204" y="2907"/>
                  </a:lnTo>
                  <a:lnTo>
                    <a:pt x="2277" y="3008"/>
                  </a:lnTo>
                  <a:lnTo>
                    <a:pt x="2387" y="3035"/>
                  </a:lnTo>
                  <a:lnTo>
                    <a:pt x="2487" y="3181"/>
                  </a:lnTo>
                  <a:lnTo>
                    <a:pt x="2432" y="3282"/>
                  </a:lnTo>
                  <a:lnTo>
                    <a:pt x="2597" y="3474"/>
                  </a:lnTo>
                  <a:lnTo>
                    <a:pt x="2496" y="3547"/>
                  </a:lnTo>
                  <a:lnTo>
                    <a:pt x="2487" y="3529"/>
                  </a:lnTo>
                  <a:lnTo>
                    <a:pt x="2377" y="3602"/>
                  </a:lnTo>
                  <a:lnTo>
                    <a:pt x="2286" y="3648"/>
                  </a:lnTo>
                  <a:lnTo>
                    <a:pt x="2176" y="3648"/>
                  </a:lnTo>
                  <a:lnTo>
                    <a:pt x="2094" y="3748"/>
                  </a:lnTo>
                  <a:lnTo>
                    <a:pt x="2030" y="3739"/>
                  </a:lnTo>
                  <a:lnTo>
                    <a:pt x="1986" y="3677"/>
                  </a:lnTo>
                  <a:lnTo>
                    <a:pt x="1902" y="3584"/>
                  </a:lnTo>
                  <a:lnTo>
                    <a:pt x="1829" y="3483"/>
                  </a:lnTo>
                  <a:lnTo>
                    <a:pt x="1737" y="3474"/>
                  </a:lnTo>
                  <a:lnTo>
                    <a:pt x="1634" y="3403"/>
                  </a:lnTo>
                  <a:lnTo>
                    <a:pt x="1436" y="3437"/>
                  </a:lnTo>
                  <a:lnTo>
                    <a:pt x="1308" y="3501"/>
                  </a:lnTo>
                  <a:lnTo>
                    <a:pt x="1207" y="3556"/>
                  </a:lnTo>
                  <a:lnTo>
                    <a:pt x="1116" y="3666"/>
                  </a:lnTo>
                  <a:lnTo>
                    <a:pt x="975" y="3677"/>
                  </a:lnTo>
                  <a:lnTo>
                    <a:pt x="832" y="3556"/>
                  </a:lnTo>
                  <a:lnTo>
                    <a:pt x="759" y="3483"/>
                  </a:lnTo>
                  <a:lnTo>
                    <a:pt x="686" y="3382"/>
                  </a:lnTo>
                  <a:lnTo>
                    <a:pt x="613" y="3300"/>
                  </a:lnTo>
                  <a:lnTo>
                    <a:pt x="485" y="3218"/>
                  </a:lnTo>
                  <a:lnTo>
                    <a:pt x="467" y="3117"/>
                  </a:lnTo>
                  <a:lnTo>
                    <a:pt x="375" y="3062"/>
                  </a:lnTo>
                  <a:lnTo>
                    <a:pt x="302" y="2971"/>
                  </a:lnTo>
                  <a:lnTo>
                    <a:pt x="229" y="2852"/>
                  </a:lnTo>
                  <a:lnTo>
                    <a:pt x="211" y="2742"/>
                  </a:lnTo>
                  <a:lnTo>
                    <a:pt x="101" y="2642"/>
                  </a:lnTo>
                  <a:lnTo>
                    <a:pt x="0" y="2541"/>
                  </a:lnTo>
                  <a:lnTo>
                    <a:pt x="92" y="2459"/>
                  </a:lnTo>
                  <a:lnTo>
                    <a:pt x="220" y="2450"/>
                  </a:lnTo>
                  <a:lnTo>
                    <a:pt x="311" y="2395"/>
                  </a:lnTo>
                  <a:lnTo>
                    <a:pt x="335" y="225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EF6660A1-2156-4B5F-87E2-937E2BB69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914" y="3347817"/>
              <a:ext cx="227745" cy="222899"/>
            </a:xfrm>
            <a:custGeom>
              <a:avLst/>
              <a:gdLst>
                <a:gd name="T0" fmla="*/ 0 w 922"/>
                <a:gd name="T1" fmla="*/ 238599751 h 921"/>
                <a:gd name="T2" fmla="*/ 22240618 w 922"/>
                <a:gd name="T3" fmla="*/ 171071709 h 921"/>
                <a:gd name="T4" fmla="*/ 119995026 w 922"/>
                <a:gd name="T5" fmla="*/ 98541261 h 921"/>
                <a:gd name="T6" fmla="*/ 211543123 w 922"/>
                <a:gd name="T7" fmla="*/ 42017690 h 921"/>
                <a:gd name="T8" fmla="*/ 258093065 w 922"/>
                <a:gd name="T9" fmla="*/ 34014104 h 921"/>
                <a:gd name="T10" fmla="*/ 330503867 w 922"/>
                <a:gd name="T11" fmla="*/ 0 h 921"/>
                <a:gd name="T12" fmla="*/ 389984213 w 922"/>
                <a:gd name="T13" fmla="*/ 45018946 h 921"/>
                <a:gd name="T14" fmla="*/ 437881478 w 922"/>
                <a:gd name="T15" fmla="*/ 111046398 h 921"/>
                <a:gd name="T16" fmla="*/ 437881478 w 922"/>
                <a:gd name="T17" fmla="*/ 208087056 h 921"/>
                <a:gd name="T18" fmla="*/ 351192846 w 922"/>
                <a:gd name="T19" fmla="*/ 391163480 h 921"/>
                <a:gd name="T20" fmla="*/ 91548123 w 922"/>
                <a:gd name="T21" fmla="*/ 429030176 h 921"/>
                <a:gd name="T22" fmla="*/ 98271791 w 922"/>
                <a:gd name="T23" fmla="*/ 397666388 h 921"/>
                <a:gd name="T24" fmla="*/ 76031493 w 922"/>
                <a:gd name="T25" fmla="*/ 362651912 h 921"/>
                <a:gd name="T26" fmla="*/ 39308912 w 922"/>
                <a:gd name="T27" fmla="*/ 314631622 h 921"/>
                <a:gd name="T28" fmla="*/ 23274952 w 922"/>
                <a:gd name="T29" fmla="*/ 276115596 h 921"/>
                <a:gd name="T30" fmla="*/ 0 w 922"/>
                <a:gd name="T31" fmla="*/ 238599751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2"/>
                <a:gd name="T49" fmla="*/ 0 h 921"/>
                <a:gd name="T50" fmla="*/ 922 w 922"/>
                <a:gd name="T51" fmla="*/ 921 h 9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2" h="921">
                  <a:moveTo>
                    <a:pt x="0" y="477"/>
                  </a:moveTo>
                  <a:lnTo>
                    <a:pt x="43" y="342"/>
                  </a:lnTo>
                  <a:lnTo>
                    <a:pt x="232" y="197"/>
                  </a:lnTo>
                  <a:lnTo>
                    <a:pt x="409" y="84"/>
                  </a:lnTo>
                  <a:lnTo>
                    <a:pt x="499" y="68"/>
                  </a:lnTo>
                  <a:lnTo>
                    <a:pt x="639" y="0"/>
                  </a:lnTo>
                  <a:lnTo>
                    <a:pt x="754" y="90"/>
                  </a:lnTo>
                  <a:lnTo>
                    <a:pt x="877" y="222"/>
                  </a:lnTo>
                  <a:lnTo>
                    <a:pt x="922" y="416"/>
                  </a:lnTo>
                  <a:lnTo>
                    <a:pt x="679" y="782"/>
                  </a:lnTo>
                  <a:lnTo>
                    <a:pt x="177" y="921"/>
                  </a:lnTo>
                  <a:lnTo>
                    <a:pt x="190" y="795"/>
                  </a:lnTo>
                  <a:lnTo>
                    <a:pt x="147" y="725"/>
                  </a:lnTo>
                  <a:lnTo>
                    <a:pt x="76" y="629"/>
                  </a:lnTo>
                  <a:lnTo>
                    <a:pt x="45" y="552"/>
                  </a:lnTo>
                  <a:lnTo>
                    <a:pt x="0" y="47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21206A3E-0D3E-49FE-BE04-6E7A29CE1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520" y="3490763"/>
              <a:ext cx="364634" cy="419147"/>
            </a:xfrm>
            <a:custGeom>
              <a:avLst/>
              <a:gdLst>
                <a:gd name="T0" fmla="*/ 0 w 1481"/>
                <a:gd name="T1" fmla="*/ 430991273 h 1724"/>
                <a:gd name="T2" fmla="*/ 42569797 w 1481"/>
                <a:gd name="T3" fmla="*/ 430991273 h 1724"/>
                <a:gd name="T4" fmla="*/ 51802076 w 1481"/>
                <a:gd name="T5" fmla="*/ 430991273 h 1724"/>
                <a:gd name="T6" fmla="*/ 65649999 w 1481"/>
                <a:gd name="T7" fmla="*/ 430991273 h 1724"/>
                <a:gd name="T8" fmla="*/ 117452088 w 1481"/>
                <a:gd name="T9" fmla="*/ 415199882 h 1724"/>
                <a:gd name="T10" fmla="*/ 131299999 w 1481"/>
                <a:gd name="T11" fmla="*/ 359434216 h 1724"/>
                <a:gd name="T12" fmla="*/ 178486039 w 1481"/>
                <a:gd name="T13" fmla="*/ 313300930 h 1724"/>
                <a:gd name="T14" fmla="*/ 220543148 w 1481"/>
                <a:gd name="T15" fmla="*/ 257535469 h 1724"/>
                <a:gd name="T16" fmla="*/ 244136117 w 1481"/>
                <a:gd name="T17" fmla="*/ 201769854 h 1724"/>
                <a:gd name="T18" fmla="*/ 281577099 w 1481"/>
                <a:gd name="T19" fmla="*/ 174394226 h 1724"/>
                <a:gd name="T20" fmla="*/ 332353501 w 1481"/>
                <a:gd name="T21" fmla="*/ 175915123 h 1724"/>
                <a:gd name="T22" fmla="*/ 386207146 w 1481"/>
                <a:gd name="T23" fmla="*/ 180477711 h 1724"/>
                <a:gd name="T24" fmla="*/ 429289813 w 1481"/>
                <a:gd name="T25" fmla="*/ 184026298 h 1724"/>
                <a:gd name="T26" fmla="*/ 436456591 w 1481"/>
                <a:gd name="T27" fmla="*/ 100378081 h 1724"/>
                <a:gd name="T28" fmla="*/ 436456591 w 1481"/>
                <a:gd name="T29" fmla="*/ 0 h 1724"/>
                <a:gd name="T30" fmla="*/ 436456591 w 1481"/>
                <a:gd name="T31" fmla="*/ 54244795 h 1724"/>
                <a:gd name="T32" fmla="*/ 436456591 w 1481"/>
                <a:gd name="T33" fmla="*/ 130795528 h 1724"/>
                <a:gd name="T34" fmla="*/ 436456591 w 1481"/>
                <a:gd name="T35" fmla="*/ 170338433 h 1724"/>
                <a:gd name="T36" fmla="*/ 436456591 w 1481"/>
                <a:gd name="T37" fmla="*/ 196193267 h 1724"/>
                <a:gd name="T38" fmla="*/ 436456591 w 1481"/>
                <a:gd name="T39" fmla="*/ 156650568 h 1724"/>
                <a:gd name="T40" fmla="*/ 436456591 w 1481"/>
                <a:gd name="T41" fmla="*/ 196193267 h 1724"/>
                <a:gd name="T42" fmla="*/ 436456591 w 1481"/>
                <a:gd name="T43" fmla="*/ 273251025 h 1724"/>
                <a:gd name="T44" fmla="*/ 436456591 w 1481"/>
                <a:gd name="T45" fmla="*/ 315835724 h 1724"/>
                <a:gd name="T46" fmla="*/ 436456591 w 1481"/>
                <a:gd name="T47" fmla="*/ 366024803 h 1724"/>
                <a:gd name="T48" fmla="*/ 436456591 w 1481"/>
                <a:gd name="T49" fmla="*/ 414692677 h 1724"/>
                <a:gd name="T50" fmla="*/ 436456591 w 1481"/>
                <a:gd name="T51" fmla="*/ 430991273 h 1724"/>
                <a:gd name="T52" fmla="*/ 436456591 w 1481"/>
                <a:gd name="T53" fmla="*/ 430991273 h 1724"/>
                <a:gd name="T54" fmla="*/ 436456591 w 1481"/>
                <a:gd name="T55" fmla="*/ 430991273 h 1724"/>
                <a:gd name="T56" fmla="*/ 436456591 w 1481"/>
                <a:gd name="T57" fmla="*/ 430991273 h 1724"/>
                <a:gd name="T58" fmla="*/ 436456591 w 1481"/>
                <a:gd name="T59" fmla="*/ 430991273 h 1724"/>
                <a:gd name="T60" fmla="*/ 436456591 w 1481"/>
                <a:gd name="T61" fmla="*/ 430991273 h 1724"/>
                <a:gd name="T62" fmla="*/ 436456591 w 1481"/>
                <a:gd name="T63" fmla="*/ 430991273 h 1724"/>
                <a:gd name="T64" fmla="*/ 436456591 w 1481"/>
                <a:gd name="T65" fmla="*/ 430991273 h 1724"/>
                <a:gd name="T66" fmla="*/ 436456591 w 1481"/>
                <a:gd name="T67" fmla="*/ 430991273 h 1724"/>
                <a:gd name="T68" fmla="*/ 436456591 w 1481"/>
                <a:gd name="T69" fmla="*/ 430991273 h 1724"/>
                <a:gd name="T70" fmla="*/ 436456591 w 1481"/>
                <a:gd name="T71" fmla="*/ 430991273 h 1724"/>
                <a:gd name="T72" fmla="*/ 436456591 w 1481"/>
                <a:gd name="T73" fmla="*/ 430991273 h 1724"/>
                <a:gd name="T74" fmla="*/ 436456591 w 1481"/>
                <a:gd name="T75" fmla="*/ 430991273 h 1724"/>
                <a:gd name="T76" fmla="*/ 436456591 w 1481"/>
                <a:gd name="T77" fmla="*/ 430991273 h 1724"/>
                <a:gd name="T78" fmla="*/ 436456591 w 1481"/>
                <a:gd name="T79" fmla="*/ 430991273 h 1724"/>
                <a:gd name="T80" fmla="*/ 436456591 w 1481"/>
                <a:gd name="T81" fmla="*/ 430991273 h 1724"/>
                <a:gd name="T82" fmla="*/ 417493016 w 1481"/>
                <a:gd name="T83" fmla="*/ 430991273 h 1724"/>
                <a:gd name="T84" fmla="*/ 412877150 w 1481"/>
                <a:gd name="T85" fmla="*/ 430991273 h 1724"/>
                <a:gd name="T86" fmla="*/ 389284182 w 1481"/>
                <a:gd name="T87" fmla="*/ 430991273 h 1724"/>
                <a:gd name="T88" fmla="*/ 332866097 w 1481"/>
                <a:gd name="T89" fmla="*/ 430991273 h 1724"/>
                <a:gd name="T90" fmla="*/ 290809040 w 1481"/>
                <a:gd name="T91" fmla="*/ 430991273 h 1724"/>
                <a:gd name="T92" fmla="*/ 234390955 w 1481"/>
                <a:gd name="T93" fmla="*/ 430991273 h 1724"/>
                <a:gd name="T94" fmla="*/ 173870069 w 1481"/>
                <a:gd name="T95" fmla="*/ 430991273 h 1724"/>
                <a:gd name="T96" fmla="*/ 159509145 w 1481"/>
                <a:gd name="T97" fmla="*/ 430991273 h 1724"/>
                <a:gd name="T98" fmla="*/ 126684029 w 1481"/>
                <a:gd name="T99" fmla="*/ 430991273 h 1724"/>
                <a:gd name="T100" fmla="*/ 89243176 w 1481"/>
                <a:gd name="T101" fmla="*/ 430991273 h 1724"/>
                <a:gd name="T102" fmla="*/ 47186105 w 1481"/>
                <a:gd name="T103" fmla="*/ 430991273 h 1724"/>
                <a:gd name="T104" fmla="*/ 0 w 1481"/>
                <a:gd name="T105" fmla="*/ 430991273 h 17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1724"/>
                <a:gd name="T161" fmla="*/ 1481 w 1481"/>
                <a:gd name="T162" fmla="*/ 1724 h 17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1724">
                  <a:moveTo>
                    <a:pt x="0" y="1176"/>
                  </a:moveTo>
                  <a:lnTo>
                    <a:pt x="83" y="1093"/>
                  </a:lnTo>
                  <a:lnTo>
                    <a:pt x="101" y="993"/>
                  </a:lnTo>
                  <a:lnTo>
                    <a:pt x="128" y="901"/>
                  </a:lnTo>
                  <a:lnTo>
                    <a:pt x="229" y="819"/>
                  </a:lnTo>
                  <a:lnTo>
                    <a:pt x="256" y="709"/>
                  </a:lnTo>
                  <a:lnTo>
                    <a:pt x="348" y="618"/>
                  </a:lnTo>
                  <a:lnTo>
                    <a:pt x="430" y="508"/>
                  </a:lnTo>
                  <a:lnTo>
                    <a:pt x="476" y="398"/>
                  </a:lnTo>
                  <a:lnTo>
                    <a:pt x="549" y="344"/>
                  </a:lnTo>
                  <a:lnTo>
                    <a:pt x="648" y="347"/>
                  </a:lnTo>
                  <a:lnTo>
                    <a:pt x="753" y="356"/>
                  </a:lnTo>
                  <a:lnTo>
                    <a:pt x="837" y="363"/>
                  </a:lnTo>
                  <a:lnTo>
                    <a:pt x="933" y="198"/>
                  </a:lnTo>
                  <a:lnTo>
                    <a:pt x="1023" y="0"/>
                  </a:lnTo>
                  <a:lnTo>
                    <a:pt x="1093" y="107"/>
                  </a:lnTo>
                  <a:lnTo>
                    <a:pt x="1095" y="258"/>
                  </a:lnTo>
                  <a:lnTo>
                    <a:pt x="1141" y="336"/>
                  </a:lnTo>
                  <a:lnTo>
                    <a:pt x="1237" y="387"/>
                  </a:lnTo>
                  <a:lnTo>
                    <a:pt x="1311" y="309"/>
                  </a:lnTo>
                  <a:lnTo>
                    <a:pt x="1381" y="387"/>
                  </a:lnTo>
                  <a:lnTo>
                    <a:pt x="1390" y="539"/>
                  </a:lnTo>
                  <a:lnTo>
                    <a:pt x="1341" y="623"/>
                  </a:lnTo>
                  <a:lnTo>
                    <a:pt x="1285" y="722"/>
                  </a:lnTo>
                  <a:lnTo>
                    <a:pt x="1173" y="818"/>
                  </a:lnTo>
                  <a:lnTo>
                    <a:pt x="1104" y="890"/>
                  </a:lnTo>
                  <a:lnTo>
                    <a:pt x="1093" y="1002"/>
                  </a:lnTo>
                  <a:lnTo>
                    <a:pt x="1165" y="1073"/>
                  </a:lnTo>
                  <a:lnTo>
                    <a:pt x="1279" y="1002"/>
                  </a:lnTo>
                  <a:lnTo>
                    <a:pt x="1437" y="945"/>
                  </a:lnTo>
                  <a:lnTo>
                    <a:pt x="1481" y="1048"/>
                  </a:lnTo>
                  <a:lnTo>
                    <a:pt x="1436" y="1139"/>
                  </a:lnTo>
                  <a:lnTo>
                    <a:pt x="1372" y="1221"/>
                  </a:lnTo>
                  <a:lnTo>
                    <a:pt x="1381" y="1413"/>
                  </a:lnTo>
                  <a:lnTo>
                    <a:pt x="1326" y="1514"/>
                  </a:lnTo>
                  <a:lnTo>
                    <a:pt x="1299" y="1633"/>
                  </a:lnTo>
                  <a:lnTo>
                    <a:pt x="1198" y="1697"/>
                  </a:lnTo>
                  <a:lnTo>
                    <a:pt x="1107" y="1724"/>
                  </a:lnTo>
                  <a:lnTo>
                    <a:pt x="1015" y="1660"/>
                  </a:lnTo>
                  <a:lnTo>
                    <a:pt x="960" y="1678"/>
                  </a:lnTo>
                  <a:lnTo>
                    <a:pt x="869" y="1688"/>
                  </a:lnTo>
                  <a:lnTo>
                    <a:pt x="814" y="1624"/>
                  </a:lnTo>
                  <a:lnTo>
                    <a:pt x="805" y="1550"/>
                  </a:lnTo>
                  <a:lnTo>
                    <a:pt x="759" y="1477"/>
                  </a:lnTo>
                  <a:lnTo>
                    <a:pt x="649" y="1468"/>
                  </a:lnTo>
                  <a:lnTo>
                    <a:pt x="567" y="1505"/>
                  </a:lnTo>
                  <a:lnTo>
                    <a:pt x="457" y="1560"/>
                  </a:lnTo>
                  <a:lnTo>
                    <a:pt x="339" y="1541"/>
                  </a:lnTo>
                  <a:lnTo>
                    <a:pt x="311" y="1477"/>
                  </a:lnTo>
                  <a:lnTo>
                    <a:pt x="247" y="1386"/>
                  </a:lnTo>
                  <a:lnTo>
                    <a:pt x="174" y="1285"/>
                  </a:lnTo>
                  <a:lnTo>
                    <a:pt x="92" y="1276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DE78F90A-A282-4B2A-8DE1-13EC18163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430" y="3439884"/>
              <a:ext cx="436107" cy="451855"/>
            </a:xfrm>
            <a:custGeom>
              <a:avLst/>
              <a:gdLst>
                <a:gd name="T0" fmla="*/ 12287894 w 1772"/>
                <a:gd name="T1" fmla="*/ 430188507 h 1862"/>
                <a:gd name="T2" fmla="*/ 45055605 w 1772"/>
                <a:gd name="T3" fmla="*/ 430188507 h 1862"/>
                <a:gd name="T4" fmla="*/ 129534745 w 1772"/>
                <a:gd name="T5" fmla="*/ 307119174 h 1862"/>
                <a:gd name="T6" fmla="*/ 148990797 w 1772"/>
                <a:gd name="T7" fmla="*/ 169949364 h 1862"/>
                <a:gd name="T8" fmla="*/ 218110050 w 1772"/>
                <a:gd name="T9" fmla="*/ 49925788 h 1862"/>
                <a:gd name="T10" fmla="*/ 299517525 w 1772"/>
                <a:gd name="T11" fmla="*/ 18659149 h 1862"/>
                <a:gd name="T12" fmla="*/ 383996600 w 1772"/>
                <a:gd name="T13" fmla="*/ 92791363 h 1862"/>
                <a:gd name="T14" fmla="*/ 436283135 w 1772"/>
                <a:gd name="T15" fmla="*/ 132126998 h 1862"/>
                <a:gd name="T16" fmla="*/ 436283135 w 1772"/>
                <a:gd name="T17" fmla="*/ 87748500 h 1862"/>
                <a:gd name="T18" fmla="*/ 436283135 w 1772"/>
                <a:gd name="T19" fmla="*/ 184574204 h 1862"/>
                <a:gd name="T20" fmla="*/ 436283135 w 1772"/>
                <a:gd name="T21" fmla="*/ 209285077 h 1862"/>
                <a:gd name="T22" fmla="*/ 436283135 w 1772"/>
                <a:gd name="T23" fmla="*/ 265766624 h 1862"/>
                <a:gd name="T24" fmla="*/ 436283135 w 1772"/>
                <a:gd name="T25" fmla="*/ 339394725 h 1862"/>
                <a:gd name="T26" fmla="*/ 436283135 w 1772"/>
                <a:gd name="T27" fmla="*/ 403945006 h 1862"/>
                <a:gd name="T28" fmla="*/ 436283135 w 1772"/>
                <a:gd name="T29" fmla="*/ 430188507 h 1862"/>
                <a:gd name="T30" fmla="*/ 436283135 w 1772"/>
                <a:gd name="T31" fmla="*/ 430188507 h 1862"/>
                <a:gd name="T32" fmla="*/ 436283135 w 1772"/>
                <a:gd name="T33" fmla="*/ 430188507 h 1862"/>
                <a:gd name="T34" fmla="*/ 436283135 w 1772"/>
                <a:gd name="T35" fmla="*/ 430188507 h 1862"/>
                <a:gd name="T36" fmla="*/ 436283135 w 1772"/>
                <a:gd name="T37" fmla="*/ 430188507 h 1862"/>
                <a:gd name="T38" fmla="*/ 436283135 w 1772"/>
                <a:gd name="T39" fmla="*/ 430188507 h 1862"/>
                <a:gd name="T40" fmla="*/ 436283135 w 1772"/>
                <a:gd name="T41" fmla="*/ 430188507 h 1862"/>
                <a:gd name="T42" fmla="*/ 436283135 w 1772"/>
                <a:gd name="T43" fmla="*/ 430188507 h 1862"/>
                <a:gd name="T44" fmla="*/ 436283135 w 1772"/>
                <a:gd name="T45" fmla="*/ 430188507 h 1862"/>
                <a:gd name="T46" fmla="*/ 436283135 w 1772"/>
                <a:gd name="T47" fmla="*/ 430188507 h 1862"/>
                <a:gd name="T48" fmla="*/ 434172193 w 1772"/>
                <a:gd name="T49" fmla="*/ 430188507 h 1862"/>
                <a:gd name="T50" fmla="*/ 373244881 w 1772"/>
                <a:gd name="T51" fmla="*/ 430188507 h 1862"/>
                <a:gd name="T52" fmla="*/ 298493572 w 1772"/>
                <a:gd name="T53" fmla="*/ 430188507 h 1862"/>
                <a:gd name="T54" fmla="*/ 274941809 w 1772"/>
                <a:gd name="T55" fmla="*/ 430188507 h 1862"/>
                <a:gd name="T56" fmla="*/ 186366348 w 1772"/>
                <a:gd name="T57" fmla="*/ 430188507 h 1862"/>
                <a:gd name="T58" fmla="*/ 134654928 w 1772"/>
                <a:gd name="T59" fmla="*/ 430188507 h 1862"/>
                <a:gd name="T60" fmla="*/ 69119539 w 1772"/>
                <a:gd name="T61" fmla="*/ 430188507 h 1862"/>
                <a:gd name="T62" fmla="*/ 27135931 w 1772"/>
                <a:gd name="T63" fmla="*/ 430188507 h 18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2"/>
                <a:gd name="T97" fmla="*/ 0 h 1862"/>
                <a:gd name="T98" fmla="*/ 1772 w 1772"/>
                <a:gd name="T99" fmla="*/ 1862 h 18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2" h="1862">
                  <a:moveTo>
                    <a:pt x="0" y="1321"/>
                  </a:moveTo>
                  <a:lnTo>
                    <a:pt x="24" y="1200"/>
                  </a:lnTo>
                  <a:lnTo>
                    <a:pt x="72" y="1054"/>
                  </a:lnTo>
                  <a:lnTo>
                    <a:pt x="88" y="897"/>
                  </a:lnTo>
                  <a:lnTo>
                    <a:pt x="163" y="744"/>
                  </a:lnTo>
                  <a:lnTo>
                    <a:pt x="253" y="609"/>
                  </a:lnTo>
                  <a:lnTo>
                    <a:pt x="337" y="444"/>
                  </a:lnTo>
                  <a:lnTo>
                    <a:pt x="291" y="337"/>
                  </a:lnTo>
                  <a:lnTo>
                    <a:pt x="343" y="219"/>
                  </a:lnTo>
                  <a:lnTo>
                    <a:pt x="426" y="99"/>
                  </a:lnTo>
                  <a:lnTo>
                    <a:pt x="426" y="0"/>
                  </a:lnTo>
                  <a:lnTo>
                    <a:pt x="585" y="37"/>
                  </a:lnTo>
                  <a:lnTo>
                    <a:pt x="712" y="87"/>
                  </a:lnTo>
                  <a:lnTo>
                    <a:pt x="750" y="184"/>
                  </a:lnTo>
                  <a:lnTo>
                    <a:pt x="840" y="207"/>
                  </a:lnTo>
                  <a:lnTo>
                    <a:pt x="1017" y="262"/>
                  </a:lnTo>
                  <a:lnTo>
                    <a:pt x="1152" y="247"/>
                  </a:lnTo>
                  <a:lnTo>
                    <a:pt x="1285" y="174"/>
                  </a:lnTo>
                  <a:lnTo>
                    <a:pt x="1393" y="249"/>
                  </a:lnTo>
                  <a:lnTo>
                    <a:pt x="1512" y="366"/>
                  </a:lnTo>
                  <a:lnTo>
                    <a:pt x="1630" y="279"/>
                  </a:lnTo>
                  <a:lnTo>
                    <a:pt x="1752" y="415"/>
                  </a:lnTo>
                  <a:lnTo>
                    <a:pt x="1772" y="481"/>
                  </a:lnTo>
                  <a:lnTo>
                    <a:pt x="1689" y="527"/>
                  </a:lnTo>
                  <a:lnTo>
                    <a:pt x="1616" y="573"/>
                  </a:lnTo>
                  <a:lnTo>
                    <a:pt x="1543" y="673"/>
                  </a:lnTo>
                  <a:lnTo>
                    <a:pt x="1516" y="783"/>
                  </a:lnTo>
                  <a:lnTo>
                    <a:pt x="1424" y="801"/>
                  </a:lnTo>
                  <a:lnTo>
                    <a:pt x="1351" y="865"/>
                  </a:lnTo>
                  <a:lnTo>
                    <a:pt x="1278" y="865"/>
                  </a:lnTo>
                  <a:lnTo>
                    <a:pt x="1196" y="975"/>
                  </a:lnTo>
                  <a:lnTo>
                    <a:pt x="1123" y="1003"/>
                  </a:lnTo>
                  <a:lnTo>
                    <a:pt x="1177" y="1112"/>
                  </a:lnTo>
                  <a:lnTo>
                    <a:pt x="1123" y="1213"/>
                  </a:lnTo>
                  <a:lnTo>
                    <a:pt x="1132" y="1304"/>
                  </a:lnTo>
                  <a:lnTo>
                    <a:pt x="1196" y="1377"/>
                  </a:lnTo>
                  <a:lnTo>
                    <a:pt x="1260" y="1359"/>
                  </a:lnTo>
                  <a:lnTo>
                    <a:pt x="1324" y="1414"/>
                  </a:lnTo>
                  <a:lnTo>
                    <a:pt x="1388" y="1469"/>
                  </a:lnTo>
                  <a:lnTo>
                    <a:pt x="1443" y="1560"/>
                  </a:lnTo>
                  <a:lnTo>
                    <a:pt x="1488" y="1633"/>
                  </a:lnTo>
                  <a:lnTo>
                    <a:pt x="1433" y="1734"/>
                  </a:lnTo>
                  <a:lnTo>
                    <a:pt x="1315" y="1734"/>
                  </a:lnTo>
                  <a:lnTo>
                    <a:pt x="1241" y="1771"/>
                  </a:lnTo>
                  <a:lnTo>
                    <a:pt x="1177" y="1771"/>
                  </a:lnTo>
                  <a:lnTo>
                    <a:pt x="1086" y="1816"/>
                  </a:lnTo>
                  <a:lnTo>
                    <a:pt x="1004" y="1862"/>
                  </a:lnTo>
                  <a:lnTo>
                    <a:pt x="958" y="1844"/>
                  </a:lnTo>
                  <a:lnTo>
                    <a:pt x="903" y="1807"/>
                  </a:lnTo>
                  <a:lnTo>
                    <a:pt x="848" y="1734"/>
                  </a:lnTo>
                  <a:lnTo>
                    <a:pt x="775" y="1688"/>
                  </a:lnTo>
                  <a:lnTo>
                    <a:pt x="729" y="1734"/>
                  </a:lnTo>
                  <a:lnTo>
                    <a:pt x="629" y="1716"/>
                  </a:lnTo>
                  <a:lnTo>
                    <a:pt x="583" y="1661"/>
                  </a:lnTo>
                  <a:lnTo>
                    <a:pt x="519" y="1606"/>
                  </a:lnTo>
                  <a:lnTo>
                    <a:pt x="537" y="1524"/>
                  </a:lnTo>
                  <a:lnTo>
                    <a:pt x="428" y="1469"/>
                  </a:lnTo>
                  <a:lnTo>
                    <a:pt x="364" y="1533"/>
                  </a:lnTo>
                  <a:lnTo>
                    <a:pt x="355" y="1606"/>
                  </a:lnTo>
                  <a:lnTo>
                    <a:pt x="263" y="1615"/>
                  </a:lnTo>
                  <a:lnTo>
                    <a:pt x="181" y="1615"/>
                  </a:lnTo>
                  <a:lnTo>
                    <a:pt x="135" y="1569"/>
                  </a:lnTo>
                  <a:lnTo>
                    <a:pt x="117" y="1487"/>
                  </a:lnTo>
                  <a:lnTo>
                    <a:pt x="53" y="1432"/>
                  </a:lnTo>
                  <a:lnTo>
                    <a:pt x="0" y="132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BF47D968-96B2-4EE9-9351-3EB841EF2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927" y="3760907"/>
              <a:ext cx="683234" cy="530597"/>
            </a:xfrm>
            <a:custGeom>
              <a:avLst/>
              <a:gdLst>
                <a:gd name="T0" fmla="*/ 0 w 2772"/>
                <a:gd name="T1" fmla="*/ 430085594 h 2187"/>
                <a:gd name="T2" fmla="*/ 70450747 w 2772"/>
                <a:gd name="T3" fmla="*/ 430085594 h 2187"/>
                <a:gd name="T4" fmla="*/ 117760893 w 2772"/>
                <a:gd name="T5" fmla="*/ 430085594 h 2187"/>
                <a:gd name="T6" fmla="*/ 159928611 w 2772"/>
                <a:gd name="T7" fmla="*/ 430085594 h 2187"/>
                <a:gd name="T8" fmla="*/ 234493388 w 2772"/>
                <a:gd name="T9" fmla="*/ 430085594 h 2187"/>
                <a:gd name="T10" fmla="*/ 341969633 w 2772"/>
                <a:gd name="T11" fmla="*/ 430085594 h 2187"/>
                <a:gd name="T12" fmla="*/ 399564245 w 2772"/>
                <a:gd name="T13" fmla="*/ 430085594 h 2187"/>
                <a:gd name="T14" fmla="*/ 409849049 w 2772"/>
                <a:gd name="T15" fmla="*/ 430085594 h 2187"/>
                <a:gd name="T16" fmla="*/ 394936041 w 2772"/>
                <a:gd name="T17" fmla="*/ 345606438 h 2187"/>
                <a:gd name="T18" fmla="*/ 286945598 w 2772"/>
                <a:gd name="T19" fmla="*/ 259456898 h 2187"/>
                <a:gd name="T20" fmla="*/ 253005994 w 2772"/>
                <a:gd name="T21" fmla="*/ 152651360 h 2187"/>
                <a:gd name="T22" fmla="*/ 271518808 w 2772"/>
                <a:gd name="T23" fmla="*/ 56929185 h 2187"/>
                <a:gd name="T24" fmla="*/ 436933644 w 2772"/>
                <a:gd name="T25" fmla="*/ 38792643 h 2187"/>
                <a:gd name="T26" fmla="*/ 436933644 w 2772"/>
                <a:gd name="T27" fmla="*/ 28716663 h 2187"/>
                <a:gd name="T28" fmla="*/ 436933644 w 2772"/>
                <a:gd name="T29" fmla="*/ 0 h 2187"/>
                <a:gd name="T30" fmla="*/ 436933644 w 2772"/>
                <a:gd name="T31" fmla="*/ 83126930 h 2187"/>
                <a:gd name="T32" fmla="*/ 436933644 w 2772"/>
                <a:gd name="T33" fmla="*/ 149124585 h 2187"/>
                <a:gd name="T34" fmla="*/ 436933644 w 2772"/>
                <a:gd name="T35" fmla="*/ 143582993 h 2187"/>
                <a:gd name="T36" fmla="*/ 436933644 w 2772"/>
                <a:gd name="T37" fmla="*/ 73554730 h 2187"/>
                <a:gd name="T38" fmla="*/ 436933644 w 2772"/>
                <a:gd name="T39" fmla="*/ 143582993 h 2187"/>
                <a:gd name="T40" fmla="*/ 436933644 w 2772"/>
                <a:gd name="T41" fmla="*/ 199000861 h 2187"/>
                <a:gd name="T42" fmla="*/ 436933644 w 2772"/>
                <a:gd name="T43" fmla="*/ 185398361 h 2187"/>
                <a:gd name="T44" fmla="*/ 436933644 w 2772"/>
                <a:gd name="T45" fmla="*/ 244342645 h 2187"/>
                <a:gd name="T46" fmla="*/ 436933644 w 2772"/>
                <a:gd name="T47" fmla="*/ 271548055 h 2187"/>
                <a:gd name="T48" fmla="*/ 436933644 w 2772"/>
                <a:gd name="T49" fmla="*/ 226709590 h 2187"/>
                <a:gd name="T50" fmla="*/ 436933644 w 2772"/>
                <a:gd name="T51" fmla="*/ 208069228 h 2187"/>
                <a:gd name="T52" fmla="*/ 436933644 w 2772"/>
                <a:gd name="T53" fmla="*/ 281623881 h 2187"/>
                <a:gd name="T54" fmla="*/ 436933644 w 2772"/>
                <a:gd name="T55" fmla="*/ 430085594 h 2187"/>
                <a:gd name="T56" fmla="*/ 436933644 w 2772"/>
                <a:gd name="T57" fmla="*/ 430085594 h 2187"/>
                <a:gd name="T58" fmla="*/ 436933644 w 2772"/>
                <a:gd name="T59" fmla="*/ 430085594 h 2187"/>
                <a:gd name="T60" fmla="*/ 436933644 w 2772"/>
                <a:gd name="T61" fmla="*/ 430085594 h 2187"/>
                <a:gd name="T62" fmla="*/ 436933644 w 2772"/>
                <a:gd name="T63" fmla="*/ 430085594 h 2187"/>
                <a:gd name="T64" fmla="*/ 436933644 w 2772"/>
                <a:gd name="T65" fmla="*/ 430085594 h 2187"/>
                <a:gd name="T66" fmla="*/ 436933644 w 2772"/>
                <a:gd name="T67" fmla="*/ 430085594 h 2187"/>
                <a:gd name="T68" fmla="*/ 436933644 w 2772"/>
                <a:gd name="T69" fmla="*/ 430085594 h 2187"/>
                <a:gd name="T70" fmla="*/ 436933644 w 2772"/>
                <a:gd name="T71" fmla="*/ 430085594 h 2187"/>
                <a:gd name="T72" fmla="*/ 436933644 w 2772"/>
                <a:gd name="T73" fmla="*/ 430085594 h 2187"/>
                <a:gd name="T74" fmla="*/ 436933644 w 2772"/>
                <a:gd name="T75" fmla="*/ 430085594 h 2187"/>
                <a:gd name="T76" fmla="*/ 436933644 w 2772"/>
                <a:gd name="T77" fmla="*/ 430085594 h 2187"/>
                <a:gd name="T78" fmla="*/ 436933644 w 2772"/>
                <a:gd name="T79" fmla="*/ 430085594 h 2187"/>
                <a:gd name="T80" fmla="*/ 436933644 w 2772"/>
                <a:gd name="T81" fmla="*/ 430085594 h 2187"/>
                <a:gd name="T82" fmla="*/ 357396839 w 2772"/>
                <a:gd name="T83" fmla="*/ 430085594 h 2187"/>
                <a:gd name="T84" fmla="*/ 249406188 w 2772"/>
                <a:gd name="T85" fmla="*/ 430085594 h 2187"/>
                <a:gd name="T86" fmla="*/ 183583514 w 2772"/>
                <a:gd name="T87" fmla="*/ 430085594 h 2187"/>
                <a:gd name="T88" fmla="*/ 51938258 w 2772"/>
                <a:gd name="T89" fmla="*/ 430085594 h 2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72"/>
                <a:gd name="T136" fmla="*/ 0 h 2187"/>
                <a:gd name="T137" fmla="*/ 2772 w 2772"/>
                <a:gd name="T138" fmla="*/ 2187 h 2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72" h="2187">
                  <a:moveTo>
                    <a:pt x="37" y="1757"/>
                  </a:moveTo>
                  <a:lnTo>
                    <a:pt x="0" y="1629"/>
                  </a:lnTo>
                  <a:lnTo>
                    <a:pt x="92" y="1556"/>
                  </a:lnTo>
                  <a:lnTo>
                    <a:pt x="137" y="1464"/>
                  </a:lnTo>
                  <a:lnTo>
                    <a:pt x="137" y="1373"/>
                  </a:lnTo>
                  <a:lnTo>
                    <a:pt x="229" y="1254"/>
                  </a:lnTo>
                  <a:lnTo>
                    <a:pt x="273" y="1193"/>
                  </a:lnTo>
                  <a:lnTo>
                    <a:pt x="311" y="1245"/>
                  </a:lnTo>
                  <a:lnTo>
                    <a:pt x="377" y="1253"/>
                  </a:lnTo>
                  <a:lnTo>
                    <a:pt x="456" y="1154"/>
                  </a:lnTo>
                  <a:lnTo>
                    <a:pt x="569" y="1154"/>
                  </a:lnTo>
                  <a:lnTo>
                    <a:pt x="665" y="1106"/>
                  </a:lnTo>
                  <a:lnTo>
                    <a:pt x="768" y="1035"/>
                  </a:lnTo>
                  <a:lnTo>
                    <a:pt x="777" y="1052"/>
                  </a:lnTo>
                  <a:lnTo>
                    <a:pt x="876" y="981"/>
                  </a:lnTo>
                  <a:lnTo>
                    <a:pt x="797" y="887"/>
                  </a:lnTo>
                  <a:lnTo>
                    <a:pt x="714" y="786"/>
                  </a:lnTo>
                  <a:lnTo>
                    <a:pt x="768" y="686"/>
                  </a:lnTo>
                  <a:lnTo>
                    <a:pt x="666" y="542"/>
                  </a:lnTo>
                  <a:lnTo>
                    <a:pt x="558" y="515"/>
                  </a:lnTo>
                  <a:lnTo>
                    <a:pt x="485" y="414"/>
                  </a:lnTo>
                  <a:lnTo>
                    <a:pt x="492" y="303"/>
                  </a:lnTo>
                  <a:lnTo>
                    <a:pt x="477" y="219"/>
                  </a:lnTo>
                  <a:lnTo>
                    <a:pt x="528" y="113"/>
                  </a:lnTo>
                  <a:lnTo>
                    <a:pt x="680" y="104"/>
                  </a:lnTo>
                  <a:lnTo>
                    <a:pt x="885" y="77"/>
                  </a:lnTo>
                  <a:lnTo>
                    <a:pt x="1016" y="38"/>
                  </a:lnTo>
                  <a:lnTo>
                    <a:pt x="1133" y="57"/>
                  </a:lnTo>
                  <a:lnTo>
                    <a:pt x="1253" y="39"/>
                  </a:lnTo>
                  <a:lnTo>
                    <a:pt x="1337" y="0"/>
                  </a:lnTo>
                  <a:lnTo>
                    <a:pt x="1389" y="110"/>
                  </a:lnTo>
                  <a:lnTo>
                    <a:pt x="1455" y="165"/>
                  </a:lnTo>
                  <a:lnTo>
                    <a:pt x="1473" y="251"/>
                  </a:lnTo>
                  <a:lnTo>
                    <a:pt x="1520" y="296"/>
                  </a:lnTo>
                  <a:lnTo>
                    <a:pt x="1608" y="293"/>
                  </a:lnTo>
                  <a:lnTo>
                    <a:pt x="1692" y="285"/>
                  </a:lnTo>
                  <a:lnTo>
                    <a:pt x="1701" y="212"/>
                  </a:lnTo>
                  <a:lnTo>
                    <a:pt x="1764" y="146"/>
                  </a:lnTo>
                  <a:lnTo>
                    <a:pt x="1872" y="204"/>
                  </a:lnTo>
                  <a:lnTo>
                    <a:pt x="1854" y="285"/>
                  </a:lnTo>
                  <a:lnTo>
                    <a:pt x="1926" y="344"/>
                  </a:lnTo>
                  <a:lnTo>
                    <a:pt x="1962" y="395"/>
                  </a:lnTo>
                  <a:lnTo>
                    <a:pt x="2067" y="411"/>
                  </a:lnTo>
                  <a:lnTo>
                    <a:pt x="2111" y="368"/>
                  </a:lnTo>
                  <a:lnTo>
                    <a:pt x="2186" y="411"/>
                  </a:lnTo>
                  <a:lnTo>
                    <a:pt x="2240" y="485"/>
                  </a:lnTo>
                  <a:lnTo>
                    <a:pt x="2289" y="522"/>
                  </a:lnTo>
                  <a:lnTo>
                    <a:pt x="2343" y="539"/>
                  </a:lnTo>
                  <a:lnTo>
                    <a:pt x="2432" y="489"/>
                  </a:lnTo>
                  <a:lnTo>
                    <a:pt x="2511" y="450"/>
                  </a:lnTo>
                  <a:lnTo>
                    <a:pt x="2574" y="450"/>
                  </a:lnTo>
                  <a:lnTo>
                    <a:pt x="2655" y="413"/>
                  </a:lnTo>
                  <a:lnTo>
                    <a:pt x="2772" y="413"/>
                  </a:lnTo>
                  <a:lnTo>
                    <a:pt x="2706" y="559"/>
                  </a:lnTo>
                  <a:lnTo>
                    <a:pt x="2642" y="660"/>
                  </a:lnTo>
                  <a:lnTo>
                    <a:pt x="2661" y="952"/>
                  </a:lnTo>
                  <a:lnTo>
                    <a:pt x="2615" y="1062"/>
                  </a:lnTo>
                  <a:lnTo>
                    <a:pt x="2633" y="1272"/>
                  </a:lnTo>
                  <a:lnTo>
                    <a:pt x="2588" y="1455"/>
                  </a:lnTo>
                  <a:lnTo>
                    <a:pt x="2496" y="1474"/>
                  </a:lnTo>
                  <a:lnTo>
                    <a:pt x="2377" y="1410"/>
                  </a:lnTo>
                  <a:lnTo>
                    <a:pt x="2277" y="1419"/>
                  </a:lnTo>
                  <a:lnTo>
                    <a:pt x="2149" y="1437"/>
                  </a:lnTo>
                  <a:lnTo>
                    <a:pt x="2112" y="1510"/>
                  </a:lnTo>
                  <a:lnTo>
                    <a:pt x="2176" y="1574"/>
                  </a:lnTo>
                  <a:lnTo>
                    <a:pt x="2240" y="1647"/>
                  </a:lnTo>
                  <a:lnTo>
                    <a:pt x="2286" y="1730"/>
                  </a:lnTo>
                  <a:lnTo>
                    <a:pt x="2185" y="1757"/>
                  </a:lnTo>
                  <a:lnTo>
                    <a:pt x="2048" y="1766"/>
                  </a:lnTo>
                  <a:lnTo>
                    <a:pt x="1966" y="1711"/>
                  </a:lnTo>
                  <a:lnTo>
                    <a:pt x="1847" y="1720"/>
                  </a:lnTo>
                  <a:lnTo>
                    <a:pt x="1673" y="1711"/>
                  </a:lnTo>
                  <a:lnTo>
                    <a:pt x="1573" y="1666"/>
                  </a:lnTo>
                  <a:lnTo>
                    <a:pt x="1445" y="1693"/>
                  </a:lnTo>
                  <a:lnTo>
                    <a:pt x="1335" y="1757"/>
                  </a:lnTo>
                  <a:lnTo>
                    <a:pt x="1326" y="1885"/>
                  </a:lnTo>
                  <a:lnTo>
                    <a:pt x="1381" y="1967"/>
                  </a:lnTo>
                  <a:lnTo>
                    <a:pt x="1298" y="2031"/>
                  </a:lnTo>
                  <a:lnTo>
                    <a:pt x="1234" y="2150"/>
                  </a:lnTo>
                  <a:lnTo>
                    <a:pt x="1125" y="2187"/>
                  </a:lnTo>
                  <a:lnTo>
                    <a:pt x="1042" y="2187"/>
                  </a:lnTo>
                  <a:lnTo>
                    <a:pt x="951" y="2178"/>
                  </a:lnTo>
                  <a:lnTo>
                    <a:pt x="814" y="2168"/>
                  </a:lnTo>
                  <a:lnTo>
                    <a:pt x="695" y="2123"/>
                  </a:lnTo>
                  <a:lnTo>
                    <a:pt x="576" y="2114"/>
                  </a:lnTo>
                  <a:lnTo>
                    <a:pt x="485" y="2068"/>
                  </a:lnTo>
                  <a:lnTo>
                    <a:pt x="421" y="2004"/>
                  </a:lnTo>
                  <a:lnTo>
                    <a:pt x="357" y="1949"/>
                  </a:lnTo>
                  <a:lnTo>
                    <a:pt x="247" y="1894"/>
                  </a:lnTo>
                  <a:lnTo>
                    <a:pt x="101" y="1839"/>
                  </a:lnTo>
                  <a:lnTo>
                    <a:pt x="37" y="175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4F6C110F-579F-4FC5-ACCE-A689F23BB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135" y="3981383"/>
              <a:ext cx="215631" cy="174443"/>
            </a:xfrm>
            <a:custGeom>
              <a:avLst/>
              <a:gdLst>
                <a:gd name="T0" fmla="*/ 0 w 878"/>
                <a:gd name="T1" fmla="*/ 135121672 h 715"/>
                <a:gd name="T2" fmla="*/ 45265061 w 878"/>
                <a:gd name="T3" fmla="*/ 77285298 h 715"/>
                <a:gd name="T4" fmla="*/ 162750426 w 878"/>
                <a:gd name="T5" fmla="*/ 15866550 h 715"/>
                <a:gd name="T6" fmla="*/ 263452201 w 878"/>
                <a:gd name="T7" fmla="*/ 0 h 715"/>
                <a:gd name="T8" fmla="*/ 317363386 w 878"/>
                <a:gd name="T9" fmla="*/ 35315816 h 715"/>
                <a:gd name="T10" fmla="*/ 361102633 w 878"/>
                <a:gd name="T11" fmla="*/ 38898532 h 715"/>
                <a:gd name="T12" fmla="*/ 401281350 w 878"/>
                <a:gd name="T13" fmla="*/ 92128338 h 715"/>
                <a:gd name="T14" fmla="*/ 435366619 w 878"/>
                <a:gd name="T15" fmla="*/ 144846340 h 715"/>
                <a:gd name="T16" fmla="*/ 376868949 w 878"/>
                <a:gd name="T17" fmla="*/ 236462526 h 715"/>
                <a:gd name="T18" fmla="*/ 376360332 w 878"/>
                <a:gd name="T19" fmla="*/ 284062132 h 715"/>
                <a:gd name="T20" fmla="*/ 353981987 w 878"/>
                <a:gd name="T21" fmla="*/ 330638207 h 715"/>
                <a:gd name="T22" fmla="*/ 306682831 w 878"/>
                <a:gd name="T23" fmla="*/ 365954217 h 715"/>
                <a:gd name="T24" fmla="*/ 255823352 w 878"/>
                <a:gd name="T25" fmla="*/ 343945746 h 715"/>
                <a:gd name="T26" fmla="*/ 209032451 w 878"/>
                <a:gd name="T27" fmla="*/ 306582471 h 715"/>
                <a:gd name="T28" fmla="*/ 167327777 w 878"/>
                <a:gd name="T29" fmla="*/ 306582471 h 715"/>
                <a:gd name="T30" fmla="*/ 111382433 w 878"/>
                <a:gd name="T31" fmla="*/ 292763270 h 715"/>
                <a:gd name="T32" fmla="*/ 83409580 w 878"/>
                <a:gd name="T33" fmla="*/ 245675327 h 715"/>
                <a:gd name="T34" fmla="*/ 27972841 w 878"/>
                <a:gd name="T35" fmla="*/ 199099612 h 715"/>
                <a:gd name="T36" fmla="*/ 0 w 878"/>
                <a:gd name="T37" fmla="*/ 135121672 h 7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8"/>
                <a:gd name="T58" fmla="*/ 0 h 715"/>
                <a:gd name="T59" fmla="*/ 878 w 878"/>
                <a:gd name="T60" fmla="*/ 715 h 7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8" h="715">
                  <a:moveTo>
                    <a:pt x="0" y="264"/>
                  </a:moveTo>
                  <a:lnTo>
                    <a:pt x="89" y="151"/>
                  </a:lnTo>
                  <a:lnTo>
                    <a:pt x="320" y="31"/>
                  </a:lnTo>
                  <a:lnTo>
                    <a:pt x="518" y="0"/>
                  </a:lnTo>
                  <a:lnTo>
                    <a:pt x="624" y="69"/>
                  </a:lnTo>
                  <a:lnTo>
                    <a:pt x="710" y="76"/>
                  </a:lnTo>
                  <a:lnTo>
                    <a:pt x="789" y="180"/>
                  </a:lnTo>
                  <a:lnTo>
                    <a:pt x="878" y="283"/>
                  </a:lnTo>
                  <a:lnTo>
                    <a:pt x="741" y="462"/>
                  </a:lnTo>
                  <a:lnTo>
                    <a:pt x="740" y="555"/>
                  </a:lnTo>
                  <a:lnTo>
                    <a:pt x="696" y="646"/>
                  </a:lnTo>
                  <a:lnTo>
                    <a:pt x="603" y="715"/>
                  </a:lnTo>
                  <a:lnTo>
                    <a:pt x="503" y="672"/>
                  </a:lnTo>
                  <a:lnTo>
                    <a:pt x="411" y="599"/>
                  </a:lnTo>
                  <a:lnTo>
                    <a:pt x="329" y="599"/>
                  </a:lnTo>
                  <a:lnTo>
                    <a:pt x="219" y="572"/>
                  </a:lnTo>
                  <a:lnTo>
                    <a:pt x="164" y="480"/>
                  </a:lnTo>
                  <a:lnTo>
                    <a:pt x="55" y="389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7CD456D5-5A08-437E-A279-77A9CC233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90" y="4102524"/>
              <a:ext cx="828603" cy="510002"/>
            </a:xfrm>
            <a:custGeom>
              <a:avLst/>
              <a:gdLst>
                <a:gd name="T0" fmla="*/ 32340265 w 3364"/>
                <a:gd name="T1" fmla="*/ 313002390 h 2101"/>
                <a:gd name="T2" fmla="*/ 47740200 w 3364"/>
                <a:gd name="T3" fmla="*/ 240422239 h 2101"/>
                <a:gd name="T4" fmla="*/ 106260692 w 3364"/>
                <a:gd name="T5" fmla="*/ 143648516 h 2101"/>
                <a:gd name="T6" fmla="*/ 223814391 w 3364"/>
                <a:gd name="T7" fmla="*/ 151712988 h 2101"/>
                <a:gd name="T8" fmla="*/ 375761936 w 3364"/>
                <a:gd name="T9" fmla="*/ 152721086 h 2101"/>
                <a:gd name="T10" fmla="*/ 436646266 w 3364"/>
                <a:gd name="T11" fmla="*/ 175402358 h 2101"/>
                <a:gd name="T12" fmla="*/ 436646266 w 3364"/>
                <a:gd name="T13" fmla="*/ 119958941 h 2101"/>
                <a:gd name="T14" fmla="*/ 436646266 w 3364"/>
                <a:gd name="T15" fmla="*/ 51411065 h 2101"/>
                <a:gd name="T16" fmla="*/ 436646266 w 3364"/>
                <a:gd name="T17" fmla="*/ 8064534 h 2101"/>
                <a:gd name="T18" fmla="*/ 436646266 w 3364"/>
                <a:gd name="T19" fmla="*/ 33265873 h 2101"/>
                <a:gd name="T20" fmla="*/ 436646266 w 3364"/>
                <a:gd name="T21" fmla="*/ 78628557 h 2101"/>
                <a:gd name="T22" fmla="*/ 436646266 w 3364"/>
                <a:gd name="T23" fmla="*/ 134071897 h 2101"/>
                <a:gd name="T24" fmla="*/ 436646266 w 3364"/>
                <a:gd name="T25" fmla="*/ 138608130 h 2101"/>
                <a:gd name="T26" fmla="*/ 436646266 w 3364"/>
                <a:gd name="T27" fmla="*/ 207660146 h 2101"/>
                <a:gd name="T28" fmla="*/ 436646266 w 3364"/>
                <a:gd name="T29" fmla="*/ 226309284 h 2101"/>
                <a:gd name="T30" fmla="*/ 436646266 w 3364"/>
                <a:gd name="T31" fmla="*/ 248990555 h 2101"/>
                <a:gd name="T32" fmla="*/ 436646266 w 3364"/>
                <a:gd name="T33" fmla="*/ 308970205 h 2101"/>
                <a:gd name="T34" fmla="*/ 436646266 w 3364"/>
                <a:gd name="T35" fmla="*/ 341227891 h 2101"/>
                <a:gd name="T36" fmla="*/ 436646266 w 3364"/>
                <a:gd name="T37" fmla="*/ 382558660 h 2101"/>
                <a:gd name="T38" fmla="*/ 436646266 w 3364"/>
                <a:gd name="T39" fmla="*/ 430314127 h 2101"/>
                <a:gd name="T40" fmla="*/ 436646266 w 3364"/>
                <a:gd name="T41" fmla="*/ 430314127 h 2101"/>
                <a:gd name="T42" fmla="*/ 436646266 w 3364"/>
                <a:gd name="T43" fmla="*/ 430314127 h 2101"/>
                <a:gd name="T44" fmla="*/ 436646266 w 3364"/>
                <a:gd name="T45" fmla="*/ 430314127 h 2101"/>
                <a:gd name="T46" fmla="*/ 436646266 w 3364"/>
                <a:gd name="T47" fmla="*/ 430314127 h 2101"/>
                <a:gd name="T48" fmla="*/ 436646266 w 3364"/>
                <a:gd name="T49" fmla="*/ 430314127 h 2101"/>
                <a:gd name="T50" fmla="*/ 436646266 w 3364"/>
                <a:gd name="T51" fmla="*/ 430314127 h 2101"/>
                <a:gd name="T52" fmla="*/ 436646266 w 3364"/>
                <a:gd name="T53" fmla="*/ 430314127 h 2101"/>
                <a:gd name="T54" fmla="*/ 436646266 w 3364"/>
                <a:gd name="T55" fmla="*/ 430314127 h 2101"/>
                <a:gd name="T56" fmla="*/ 436646266 w 3364"/>
                <a:gd name="T57" fmla="*/ 430314127 h 2101"/>
                <a:gd name="T58" fmla="*/ 436646266 w 3364"/>
                <a:gd name="T59" fmla="*/ 430314127 h 2101"/>
                <a:gd name="T60" fmla="*/ 436646266 w 3364"/>
                <a:gd name="T61" fmla="*/ 430314127 h 2101"/>
                <a:gd name="T62" fmla="*/ 436646266 w 3364"/>
                <a:gd name="T63" fmla="*/ 430314127 h 2101"/>
                <a:gd name="T64" fmla="*/ 436646266 w 3364"/>
                <a:gd name="T65" fmla="*/ 430314127 h 2101"/>
                <a:gd name="T66" fmla="*/ 436646266 w 3364"/>
                <a:gd name="T67" fmla="*/ 430314127 h 2101"/>
                <a:gd name="T68" fmla="*/ 375248908 w 3364"/>
                <a:gd name="T69" fmla="*/ 430314127 h 2101"/>
                <a:gd name="T70" fmla="*/ 342395368 w 3364"/>
                <a:gd name="T71" fmla="*/ 430314127 h 2101"/>
                <a:gd name="T72" fmla="*/ 262314773 w 3364"/>
                <a:gd name="T73" fmla="*/ 430314127 h 2101"/>
                <a:gd name="T74" fmla="*/ 114473894 w 3364"/>
                <a:gd name="T75" fmla="*/ 430314127 h 2101"/>
                <a:gd name="T76" fmla="*/ 0 w 3364"/>
                <a:gd name="T77" fmla="*/ 373486192 h 2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64"/>
                <a:gd name="T118" fmla="*/ 0 h 2101"/>
                <a:gd name="T119" fmla="*/ 3364 w 3364"/>
                <a:gd name="T120" fmla="*/ 2101 h 2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64" h="2101">
                  <a:moveTo>
                    <a:pt x="0" y="741"/>
                  </a:moveTo>
                  <a:lnTo>
                    <a:pt x="63" y="621"/>
                  </a:lnTo>
                  <a:lnTo>
                    <a:pt x="145" y="559"/>
                  </a:lnTo>
                  <a:lnTo>
                    <a:pt x="93" y="477"/>
                  </a:lnTo>
                  <a:lnTo>
                    <a:pt x="100" y="346"/>
                  </a:lnTo>
                  <a:lnTo>
                    <a:pt x="207" y="285"/>
                  </a:lnTo>
                  <a:lnTo>
                    <a:pt x="337" y="258"/>
                  </a:lnTo>
                  <a:lnTo>
                    <a:pt x="436" y="301"/>
                  </a:lnTo>
                  <a:lnTo>
                    <a:pt x="606" y="310"/>
                  </a:lnTo>
                  <a:lnTo>
                    <a:pt x="732" y="303"/>
                  </a:lnTo>
                  <a:lnTo>
                    <a:pt x="814" y="357"/>
                  </a:lnTo>
                  <a:lnTo>
                    <a:pt x="945" y="348"/>
                  </a:lnTo>
                  <a:lnTo>
                    <a:pt x="1050" y="324"/>
                  </a:lnTo>
                  <a:lnTo>
                    <a:pt x="1005" y="238"/>
                  </a:lnTo>
                  <a:lnTo>
                    <a:pt x="943" y="169"/>
                  </a:lnTo>
                  <a:lnTo>
                    <a:pt x="879" y="102"/>
                  </a:lnTo>
                  <a:lnTo>
                    <a:pt x="912" y="30"/>
                  </a:lnTo>
                  <a:lnTo>
                    <a:pt x="1015" y="16"/>
                  </a:lnTo>
                  <a:lnTo>
                    <a:pt x="1138" y="0"/>
                  </a:lnTo>
                  <a:lnTo>
                    <a:pt x="1263" y="66"/>
                  </a:lnTo>
                  <a:lnTo>
                    <a:pt x="1353" y="48"/>
                  </a:lnTo>
                  <a:lnTo>
                    <a:pt x="1407" y="156"/>
                  </a:lnTo>
                  <a:lnTo>
                    <a:pt x="1545" y="211"/>
                  </a:lnTo>
                  <a:lnTo>
                    <a:pt x="1627" y="266"/>
                  </a:lnTo>
                  <a:lnTo>
                    <a:pt x="1764" y="257"/>
                  </a:lnTo>
                  <a:lnTo>
                    <a:pt x="1874" y="275"/>
                  </a:lnTo>
                  <a:lnTo>
                    <a:pt x="2011" y="311"/>
                  </a:lnTo>
                  <a:lnTo>
                    <a:pt x="2139" y="412"/>
                  </a:lnTo>
                  <a:lnTo>
                    <a:pt x="2249" y="449"/>
                  </a:lnTo>
                  <a:lnTo>
                    <a:pt x="2358" y="449"/>
                  </a:lnTo>
                  <a:lnTo>
                    <a:pt x="2450" y="476"/>
                  </a:lnTo>
                  <a:lnTo>
                    <a:pt x="2523" y="494"/>
                  </a:lnTo>
                  <a:lnTo>
                    <a:pt x="2559" y="586"/>
                  </a:lnTo>
                  <a:lnTo>
                    <a:pt x="2642" y="613"/>
                  </a:lnTo>
                  <a:lnTo>
                    <a:pt x="2742" y="677"/>
                  </a:lnTo>
                  <a:lnTo>
                    <a:pt x="2852" y="677"/>
                  </a:lnTo>
                  <a:lnTo>
                    <a:pt x="2943" y="668"/>
                  </a:lnTo>
                  <a:lnTo>
                    <a:pt x="3035" y="759"/>
                  </a:lnTo>
                  <a:lnTo>
                    <a:pt x="3035" y="833"/>
                  </a:lnTo>
                  <a:lnTo>
                    <a:pt x="3044" y="924"/>
                  </a:lnTo>
                  <a:lnTo>
                    <a:pt x="3071" y="1015"/>
                  </a:lnTo>
                  <a:lnTo>
                    <a:pt x="3090" y="1143"/>
                  </a:lnTo>
                  <a:lnTo>
                    <a:pt x="3126" y="1253"/>
                  </a:lnTo>
                  <a:lnTo>
                    <a:pt x="3181" y="1363"/>
                  </a:lnTo>
                  <a:lnTo>
                    <a:pt x="3236" y="1491"/>
                  </a:lnTo>
                  <a:lnTo>
                    <a:pt x="3318" y="1619"/>
                  </a:lnTo>
                  <a:lnTo>
                    <a:pt x="3364" y="1765"/>
                  </a:lnTo>
                  <a:lnTo>
                    <a:pt x="3254" y="1847"/>
                  </a:lnTo>
                  <a:lnTo>
                    <a:pt x="3117" y="1911"/>
                  </a:lnTo>
                  <a:lnTo>
                    <a:pt x="3062" y="2003"/>
                  </a:lnTo>
                  <a:lnTo>
                    <a:pt x="2934" y="2101"/>
                  </a:lnTo>
                  <a:lnTo>
                    <a:pt x="2879" y="2058"/>
                  </a:lnTo>
                  <a:lnTo>
                    <a:pt x="2797" y="2021"/>
                  </a:lnTo>
                  <a:lnTo>
                    <a:pt x="2697" y="1966"/>
                  </a:lnTo>
                  <a:lnTo>
                    <a:pt x="2587" y="1975"/>
                  </a:lnTo>
                  <a:lnTo>
                    <a:pt x="2486" y="1930"/>
                  </a:lnTo>
                  <a:lnTo>
                    <a:pt x="2395" y="1930"/>
                  </a:lnTo>
                  <a:lnTo>
                    <a:pt x="2249" y="1911"/>
                  </a:lnTo>
                  <a:lnTo>
                    <a:pt x="2084" y="1829"/>
                  </a:lnTo>
                  <a:lnTo>
                    <a:pt x="1892" y="1829"/>
                  </a:lnTo>
                  <a:lnTo>
                    <a:pt x="1782" y="1738"/>
                  </a:lnTo>
                  <a:lnTo>
                    <a:pt x="1654" y="1692"/>
                  </a:lnTo>
                  <a:lnTo>
                    <a:pt x="1526" y="1646"/>
                  </a:lnTo>
                  <a:lnTo>
                    <a:pt x="1417" y="1573"/>
                  </a:lnTo>
                  <a:lnTo>
                    <a:pt x="1307" y="1518"/>
                  </a:lnTo>
                  <a:lnTo>
                    <a:pt x="1179" y="1509"/>
                  </a:lnTo>
                  <a:lnTo>
                    <a:pt x="1078" y="1463"/>
                  </a:lnTo>
                  <a:lnTo>
                    <a:pt x="905" y="1482"/>
                  </a:lnTo>
                  <a:lnTo>
                    <a:pt x="850" y="1418"/>
                  </a:lnTo>
                  <a:lnTo>
                    <a:pt x="731" y="1326"/>
                  </a:lnTo>
                  <a:lnTo>
                    <a:pt x="749" y="1226"/>
                  </a:lnTo>
                  <a:lnTo>
                    <a:pt x="667" y="1143"/>
                  </a:lnTo>
                  <a:lnTo>
                    <a:pt x="566" y="1116"/>
                  </a:lnTo>
                  <a:lnTo>
                    <a:pt x="511" y="1034"/>
                  </a:lnTo>
                  <a:lnTo>
                    <a:pt x="369" y="897"/>
                  </a:lnTo>
                  <a:lnTo>
                    <a:pt x="223" y="887"/>
                  </a:lnTo>
                  <a:lnTo>
                    <a:pt x="68" y="851"/>
                  </a:lnTo>
                  <a:lnTo>
                    <a:pt x="0" y="741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8D13E193-3CDA-413B-A164-15141162E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201" y="4131598"/>
              <a:ext cx="967915" cy="621452"/>
            </a:xfrm>
            <a:custGeom>
              <a:avLst/>
              <a:gdLst>
                <a:gd name="T0" fmla="*/ 64525475 w 3932"/>
                <a:gd name="T1" fmla="*/ 429831615 h 2563"/>
                <a:gd name="T2" fmla="*/ 164386489 w 3932"/>
                <a:gd name="T3" fmla="*/ 429831615 h 2563"/>
                <a:gd name="T4" fmla="*/ 196649083 w 3932"/>
                <a:gd name="T5" fmla="*/ 429831615 h 2563"/>
                <a:gd name="T6" fmla="*/ 122905684 w 3932"/>
                <a:gd name="T7" fmla="*/ 429831615 h 2563"/>
                <a:gd name="T8" fmla="*/ 79376708 w 3932"/>
                <a:gd name="T9" fmla="*/ 429831615 h 2563"/>
                <a:gd name="T10" fmla="*/ 55307576 w 3932"/>
                <a:gd name="T11" fmla="*/ 403286460 h 2563"/>
                <a:gd name="T12" fmla="*/ 51722972 w 3932"/>
                <a:gd name="T13" fmla="*/ 322830131 h 2563"/>
                <a:gd name="T14" fmla="*/ 182822391 w 3932"/>
                <a:gd name="T15" fmla="*/ 232819809 h 2563"/>
                <a:gd name="T16" fmla="*/ 275001641 w 3932"/>
                <a:gd name="T17" fmla="*/ 196614850 h 2563"/>
                <a:gd name="T18" fmla="*/ 404052642 w 3932"/>
                <a:gd name="T19" fmla="*/ 208683084 h 2563"/>
                <a:gd name="T20" fmla="*/ 436378077 w 3932"/>
                <a:gd name="T21" fmla="*/ 202648967 h 2563"/>
                <a:gd name="T22" fmla="*/ 436378077 w 3932"/>
                <a:gd name="T23" fmla="*/ 130238435 h 2563"/>
                <a:gd name="T24" fmla="*/ 436378077 w 3932"/>
                <a:gd name="T25" fmla="*/ 3519906 h 2563"/>
                <a:gd name="T26" fmla="*/ 436378077 w 3932"/>
                <a:gd name="T27" fmla="*/ 0 h 2563"/>
                <a:gd name="T28" fmla="*/ 436378077 w 3932"/>
                <a:gd name="T29" fmla="*/ 117667025 h 2563"/>
                <a:gd name="T30" fmla="*/ 436378077 w 3932"/>
                <a:gd name="T31" fmla="*/ 184546309 h 2563"/>
                <a:gd name="T32" fmla="*/ 436378077 w 3932"/>
                <a:gd name="T33" fmla="*/ 212705829 h 2563"/>
                <a:gd name="T34" fmla="*/ 436378077 w 3932"/>
                <a:gd name="T35" fmla="*/ 364064135 h 2563"/>
                <a:gd name="T36" fmla="*/ 436378077 w 3932"/>
                <a:gd name="T37" fmla="*/ 409320679 h 2563"/>
                <a:gd name="T38" fmla="*/ 436378077 w 3932"/>
                <a:gd name="T39" fmla="*/ 374120895 h 2563"/>
                <a:gd name="T40" fmla="*/ 436378077 w 3932"/>
                <a:gd name="T41" fmla="*/ 429831615 h 2563"/>
                <a:gd name="T42" fmla="*/ 436378077 w 3932"/>
                <a:gd name="T43" fmla="*/ 429831615 h 2563"/>
                <a:gd name="T44" fmla="*/ 436378077 w 3932"/>
                <a:gd name="T45" fmla="*/ 429831615 h 2563"/>
                <a:gd name="T46" fmla="*/ 436378077 w 3932"/>
                <a:gd name="T47" fmla="*/ 429831615 h 2563"/>
                <a:gd name="T48" fmla="*/ 436378077 w 3932"/>
                <a:gd name="T49" fmla="*/ 429831615 h 2563"/>
                <a:gd name="T50" fmla="*/ 436378077 w 3932"/>
                <a:gd name="T51" fmla="*/ 429831615 h 2563"/>
                <a:gd name="T52" fmla="*/ 436378077 w 3932"/>
                <a:gd name="T53" fmla="*/ 429831615 h 2563"/>
                <a:gd name="T54" fmla="*/ 436378077 w 3932"/>
                <a:gd name="T55" fmla="*/ 429831615 h 2563"/>
                <a:gd name="T56" fmla="*/ 436378077 w 3932"/>
                <a:gd name="T57" fmla="*/ 429831615 h 2563"/>
                <a:gd name="T58" fmla="*/ 436378077 w 3932"/>
                <a:gd name="T59" fmla="*/ 429831615 h 2563"/>
                <a:gd name="T60" fmla="*/ 436378077 w 3932"/>
                <a:gd name="T61" fmla="*/ 429831615 h 2563"/>
                <a:gd name="T62" fmla="*/ 436378077 w 3932"/>
                <a:gd name="T63" fmla="*/ 429831615 h 2563"/>
                <a:gd name="T64" fmla="*/ 436378077 w 3932"/>
                <a:gd name="T65" fmla="*/ 429831615 h 2563"/>
                <a:gd name="T66" fmla="*/ 436378077 w 3932"/>
                <a:gd name="T67" fmla="*/ 429831615 h 2563"/>
                <a:gd name="T68" fmla="*/ 436378077 w 3932"/>
                <a:gd name="T69" fmla="*/ 429831615 h 2563"/>
                <a:gd name="T70" fmla="*/ 436378077 w 3932"/>
                <a:gd name="T71" fmla="*/ 429831615 h 2563"/>
                <a:gd name="T72" fmla="*/ 436378077 w 3932"/>
                <a:gd name="T73" fmla="*/ 429831615 h 2563"/>
                <a:gd name="T74" fmla="*/ 436378077 w 3932"/>
                <a:gd name="T75" fmla="*/ 429831615 h 2563"/>
                <a:gd name="T76" fmla="*/ 436378077 w 3932"/>
                <a:gd name="T77" fmla="*/ 429831615 h 2563"/>
                <a:gd name="T78" fmla="*/ 436378077 w 3932"/>
                <a:gd name="T79" fmla="*/ 429831615 h 2563"/>
                <a:gd name="T80" fmla="*/ 436378077 w 3932"/>
                <a:gd name="T81" fmla="*/ 429831615 h 2563"/>
                <a:gd name="T82" fmla="*/ 342599774 w 3932"/>
                <a:gd name="T83" fmla="*/ 429831615 h 2563"/>
                <a:gd name="T84" fmla="*/ 195112923 w 3932"/>
                <a:gd name="T85" fmla="*/ 429831615 h 2563"/>
                <a:gd name="T86" fmla="*/ 29190260 w 3932"/>
                <a:gd name="T87" fmla="*/ 429831615 h 25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32"/>
                <a:gd name="T133" fmla="*/ 0 h 2563"/>
                <a:gd name="T134" fmla="*/ 3932 w 3932"/>
                <a:gd name="T135" fmla="*/ 2563 h 25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32" h="2563">
                  <a:moveTo>
                    <a:pt x="0" y="1983"/>
                  </a:moveTo>
                  <a:lnTo>
                    <a:pt x="126" y="1887"/>
                  </a:lnTo>
                  <a:lnTo>
                    <a:pt x="180" y="1794"/>
                  </a:lnTo>
                  <a:lnTo>
                    <a:pt x="321" y="1729"/>
                  </a:lnTo>
                  <a:lnTo>
                    <a:pt x="429" y="1648"/>
                  </a:lnTo>
                  <a:lnTo>
                    <a:pt x="384" y="1503"/>
                  </a:lnTo>
                  <a:lnTo>
                    <a:pt x="299" y="1371"/>
                  </a:lnTo>
                  <a:lnTo>
                    <a:pt x="240" y="1233"/>
                  </a:lnTo>
                  <a:lnTo>
                    <a:pt x="189" y="1132"/>
                  </a:lnTo>
                  <a:lnTo>
                    <a:pt x="155" y="1024"/>
                  </a:lnTo>
                  <a:lnTo>
                    <a:pt x="134" y="888"/>
                  </a:lnTo>
                  <a:lnTo>
                    <a:pt x="108" y="802"/>
                  </a:lnTo>
                  <a:lnTo>
                    <a:pt x="101" y="721"/>
                  </a:lnTo>
                  <a:lnTo>
                    <a:pt x="101" y="642"/>
                  </a:lnTo>
                  <a:lnTo>
                    <a:pt x="237" y="595"/>
                  </a:lnTo>
                  <a:lnTo>
                    <a:pt x="357" y="463"/>
                  </a:lnTo>
                  <a:lnTo>
                    <a:pt x="429" y="499"/>
                  </a:lnTo>
                  <a:lnTo>
                    <a:pt x="537" y="391"/>
                  </a:lnTo>
                  <a:lnTo>
                    <a:pt x="645" y="367"/>
                  </a:lnTo>
                  <a:lnTo>
                    <a:pt x="789" y="415"/>
                  </a:lnTo>
                  <a:lnTo>
                    <a:pt x="897" y="487"/>
                  </a:lnTo>
                  <a:lnTo>
                    <a:pt x="1089" y="403"/>
                  </a:lnTo>
                  <a:lnTo>
                    <a:pt x="1221" y="319"/>
                  </a:lnTo>
                  <a:lnTo>
                    <a:pt x="1329" y="259"/>
                  </a:lnTo>
                  <a:lnTo>
                    <a:pt x="1473" y="199"/>
                  </a:lnTo>
                  <a:lnTo>
                    <a:pt x="1473" y="7"/>
                  </a:lnTo>
                  <a:lnTo>
                    <a:pt x="1587" y="1"/>
                  </a:lnTo>
                  <a:lnTo>
                    <a:pt x="1707" y="0"/>
                  </a:lnTo>
                  <a:lnTo>
                    <a:pt x="1785" y="106"/>
                  </a:lnTo>
                  <a:lnTo>
                    <a:pt x="1938" y="234"/>
                  </a:lnTo>
                  <a:lnTo>
                    <a:pt x="2079" y="352"/>
                  </a:lnTo>
                  <a:lnTo>
                    <a:pt x="2205" y="367"/>
                  </a:lnTo>
                  <a:lnTo>
                    <a:pt x="2276" y="306"/>
                  </a:lnTo>
                  <a:lnTo>
                    <a:pt x="2325" y="423"/>
                  </a:lnTo>
                  <a:lnTo>
                    <a:pt x="2307" y="577"/>
                  </a:lnTo>
                  <a:lnTo>
                    <a:pt x="2331" y="724"/>
                  </a:lnTo>
                  <a:lnTo>
                    <a:pt x="2382" y="808"/>
                  </a:lnTo>
                  <a:lnTo>
                    <a:pt x="2607" y="814"/>
                  </a:lnTo>
                  <a:lnTo>
                    <a:pt x="2732" y="783"/>
                  </a:lnTo>
                  <a:lnTo>
                    <a:pt x="2811" y="744"/>
                  </a:lnTo>
                  <a:lnTo>
                    <a:pt x="2910" y="790"/>
                  </a:lnTo>
                  <a:lnTo>
                    <a:pt x="2924" y="886"/>
                  </a:lnTo>
                  <a:lnTo>
                    <a:pt x="2993" y="961"/>
                  </a:lnTo>
                  <a:lnTo>
                    <a:pt x="3045" y="1032"/>
                  </a:lnTo>
                  <a:lnTo>
                    <a:pt x="3132" y="1078"/>
                  </a:lnTo>
                  <a:lnTo>
                    <a:pt x="3228" y="1149"/>
                  </a:lnTo>
                  <a:lnTo>
                    <a:pt x="3374" y="1129"/>
                  </a:lnTo>
                  <a:lnTo>
                    <a:pt x="3507" y="1134"/>
                  </a:lnTo>
                  <a:lnTo>
                    <a:pt x="3614" y="1158"/>
                  </a:lnTo>
                  <a:lnTo>
                    <a:pt x="3690" y="1191"/>
                  </a:lnTo>
                  <a:lnTo>
                    <a:pt x="3785" y="1215"/>
                  </a:lnTo>
                  <a:lnTo>
                    <a:pt x="3932" y="1198"/>
                  </a:lnTo>
                  <a:lnTo>
                    <a:pt x="3885" y="1327"/>
                  </a:lnTo>
                  <a:lnTo>
                    <a:pt x="3837" y="1411"/>
                  </a:lnTo>
                  <a:lnTo>
                    <a:pt x="3813" y="1507"/>
                  </a:lnTo>
                  <a:lnTo>
                    <a:pt x="3801" y="1627"/>
                  </a:lnTo>
                  <a:lnTo>
                    <a:pt x="3741" y="1723"/>
                  </a:lnTo>
                  <a:lnTo>
                    <a:pt x="3765" y="1867"/>
                  </a:lnTo>
                  <a:lnTo>
                    <a:pt x="3765" y="2011"/>
                  </a:lnTo>
                  <a:lnTo>
                    <a:pt x="3825" y="2095"/>
                  </a:lnTo>
                  <a:lnTo>
                    <a:pt x="3789" y="2155"/>
                  </a:lnTo>
                  <a:lnTo>
                    <a:pt x="3681" y="2131"/>
                  </a:lnTo>
                  <a:lnTo>
                    <a:pt x="3549" y="2059"/>
                  </a:lnTo>
                  <a:lnTo>
                    <a:pt x="3396" y="2054"/>
                  </a:lnTo>
                  <a:lnTo>
                    <a:pt x="3225" y="1975"/>
                  </a:lnTo>
                  <a:lnTo>
                    <a:pt x="3105" y="2059"/>
                  </a:lnTo>
                  <a:lnTo>
                    <a:pt x="2913" y="2131"/>
                  </a:lnTo>
                  <a:lnTo>
                    <a:pt x="2781" y="2179"/>
                  </a:lnTo>
                  <a:lnTo>
                    <a:pt x="2673" y="2263"/>
                  </a:lnTo>
                  <a:lnTo>
                    <a:pt x="2517" y="2299"/>
                  </a:lnTo>
                  <a:lnTo>
                    <a:pt x="2409" y="2431"/>
                  </a:lnTo>
                  <a:lnTo>
                    <a:pt x="2277" y="2515"/>
                  </a:lnTo>
                  <a:lnTo>
                    <a:pt x="2145" y="2479"/>
                  </a:lnTo>
                  <a:lnTo>
                    <a:pt x="2013" y="2503"/>
                  </a:lnTo>
                  <a:lnTo>
                    <a:pt x="1881" y="2563"/>
                  </a:lnTo>
                  <a:lnTo>
                    <a:pt x="1761" y="2563"/>
                  </a:lnTo>
                  <a:lnTo>
                    <a:pt x="1629" y="2551"/>
                  </a:lnTo>
                  <a:lnTo>
                    <a:pt x="1509" y="2503"/>
                  </a:lnTo>
                  <a:lnTo>
                    <a:pt x="1377" y="2467"/>
                  </a:lnTo>
                  <a:lnTo>
                    <a:pt x="1257" y="2419"/>
                  </a:lnTo>
                  <a:lnTo>
                    <a:pt x="1101" y="2371"/>
                  </a:lnTo>
                  <a:lnTo>
                    <a:pt x="1023" y="2282"/>
                  </a:lnTo>
                  <a:lnTo>
                    <a:pt x="849" y="2251"/>
                  </a:lnTo>
                  <a:lnTo>
                    <a:pt x="669" y="2239"/>
                  </a:lnTo>
                  <a:lnTo>
                    <a:pt x="525" y="2191"/>
                  </a:lnTo>
                  <a:lnTo>
                    <a:pt x="381" y="2143"/>
                  </a:lnTo>
                  <a:lnTo>
                    <a:pt x="213" y="2131"/>
                  </a:lnTo>
                  <a:lnTo>
                    <a:pt x="57" y="2083"/>
                  </a:lnTo>
                  <a:lnTo>
                    <a:pt x="0" y="1983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C3F69174-519C-4C78-9C07-66A4FA61E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128" y="3776656"/>
              <a:ext cx="377959" cy="400976"/>
            </a:xfrm>
            <a:custGeom>
              <a:avLst/>
              <a:gdLst>
                <a:gd name="T0" fmla="*/ 0 w 1536"/>
                <a:gd name="T1" fmla="*/ 429756172 h 1654"/>
                <a:gd name="T2" fmla="*/ 23035960 w 1536"/>
                <a:gd name="T3" fmla="*/ 429756172 h 1654"/>
                <a:gd name="T4" fmla="*/ 14333386 w 1536"/>
                <a:gd name="T5" fmla="*/ 429756172 h 1654"/>
                <a:gd name="T6" fmla="*/ 37369333 w 1536"/>
                <a:gd name="T7" fmla="*/ 429756172 h 1654"/>
                <a:gd name="T8" fmla="*/ 28154702 w 1536"/>
                <a:gd name="T9" fmla="*/ 298490003 h 1654"/>
                <a:gd name="T10" fmla="*/ 60404975 w 1536"/>
                <a:gd name="T11" fmla="*/ 248239213 h 1654"/>
                <a:gd name="T12" fmla="*/ 94190820 w 1536"/>
                <a:gd name="T13" fmla="*/ 175877815 h 1654"/>
                <a:gd name="T14" fmla="*/ 121321733 w 1536"/>
                <a:gd name="T15" fmla="*/ 121606934 h 1654"/>
                <a:gd name="T16" fmla="*/ 154084011 w 1536"/>
                <a:gd name="T17" fmla="*/ 64321188 h 1654"/>
                <a:gd name="T18" fmla="*/ 182238778 w 1536"/>
                <a:gd name="T19" fmla="*/ 32160594 h 1654"/>
                <a:gd name="T20" fmla="*/ 221143554 w 1536"/>
                <a:gd name="T21" fmla="*/ 0 h 1654"/>
                <a:gd name="T22" fmla="*/ 266191347 w 1536"/>
                <a:gd name="T23" fmla="*/ 50753429 h 1654"/>
                <a:gd name="T24" fmla="*/ 309191590 w 1536"/>
                <a:gd name="T25" fmla="*/ 54270856 h 1654"/>
                <a:gd name="T26" fmla="*/ 379322927 w 1536"/>
                <a:gd name="T27" fmla="*/ 151757572 h 1654"/>
                <a:gd name="T28" fmla="*/ 392120539 w 1536"/>
                <a:gd name="T29" fmla="*/ 183917897 h 1654"/>
                <a:gd name="T30" fmla="*/ 436207373 w 1536"/>
                <a:gd name="T31" fmla="*/ 192963027 h 1654"/>
                <a:gd name="T32" fmla="*/ 436207373 w 1536"/>
                <a:gd name="T33" fmla="*/ 146229958 h 1654"/>
                <a:gd name="T34" fmla="*/ 436207373 w 1536"/>
                <a:gd name="T35" fmla="*/ 150250050 h 1654"/>
                <a:gd name="T36" fmla="*/ 436207373 w 1536"/>
                <a:gd name="T37" fmla="*/ 186430467 h 1654"/>
                <a:gd name="T38" fmla="*/ 436207373 w 1536"/>
                <a:gd name="T39" fmla="*/ 224621340 h 1654"/>
                <a:gd name="T40" fmla="*/ 436207373 w 1536"/>
                <a:gd name="T41" fmla="*/ 256279192 h 1654"/>
                <a:gd name="T42" fmla="*/ 436207373 w 1536"/>
                <a:gd name="T43" fmla="*/ 252761471 h 1654"/>
                <a:gd name="T44" fmla="*/ 436207373 w 1536"/>
                <a:gd name="T45" fmla="*/ 243716341 h 1654"/>
                <a:gd name="T46" fmla="*/ 436207373 w 1536"/>
                <a:gd name="T47" fmla="*/ 273867183 h 1654"/>
                <a:gd name="T48" fmla="*/ 436207373 w 1536"/>
                <a:gd name="T49" fmla="*/ 312057595 h 1654"/>
                <a:gd name="T50" fmla="*/ 436207373 w 1536"/>
                <a:gd name="T51" fmla="*/ 353765728 h 1654"/>
                <a:gd name="T52" fmla="*/ 436207373 w 1536"/>
                <a:gd name="T53" fmla="*/ 413061648 h 1654"/>
                <a:gd name="T54" fmla="*/ 436207373 w 1536"/>
                <a:gd name="T55" fmla="*/ 429756172 h 1654"/>
                <a:gd name="T56" fmla="*/ 436207373 w 1536"/>
                <a:gd name="T57" fmla="*/ 429756172 h 1654"/>
                <a:gd name="T58" fmla="*/ 436207373 w 1536"/>
                <a:gd name="T59" fmla="*/ 429756172 h 1654"/>
                <a:gd name="T60" fmla="*/ 436207373 w 1536"/>
                <a:gd name="T61" fmla="*/ 429756172 h 1654"/>
                <a:gd name="T62" fmla="*/ 436207373 w 1536"/>
                <a:gd name="T63" fmla="*/ 429756172 h 1654"/>
                <a:gd name="T64" fmla="*/ 436207373 w 1536"/>
                <a:gd name="T65" fmla="*/ 429756172 h 1654"/>
                <a:gd name="T66" fmla="*/ 436207373 w 1536"/>
                <a:gd name="T67" fmla="*/ 429756172 h 1654"/>
                <a:gd name="T68" fmla="*/ 436207373 w 1536"/>
                <a:gd name="T69" fmla="*/ 429756172 h 1654"/>
                <a:gd name="T70" fmla="*/ 436207373 w 1536"/>
                <a:gd name="T71" fmla="*/ 429756172 h 1654"/>
                <a:gd name="T72" fmla="*/ 436207373 w 1536"/>
                <a:gd name="T73" fmla="*/ 429756172 h 1654"/>
                <a:gd name="T74" fmla="*/ 436207373 w 1536"/>
                <a:gd name="T75" fmla="*/ 429756172 h 1654"/>
                <a:gd name="T76" fmla="*/ 416179892 w 1536"/>
                <a:gd name="T77" fmla="*/ 429756172 h 1654"/>
                <a:gd name="T78" fmla="*/ 393144315 w 1536"/>
                <a:gd name="T79" fmla="*/ 429756172 h 1654"/>
                <a:gd name="T80" fmla="*/ 383418238 w 1536"/>
                <a:gd name="T81" fmla="*/ 429756172 h 1654"/>
                <a:gd name="T82" fmla="*/ 364989652 w 1536"/>
                <a:gd name="T83" fmla="*/ 429756172 h 1654"/>
                <a:gd name="T84" fmla="*/ 336834573 w 1536"/>
                <a:gd name="T85" fmla="*/ 429756172 h 1654"/>
                <a:gd name="T86" fmla="*/ 267215331 w 1536"/>
                <a:gd name="T87" fmla="*/ 429756172 h 1654"/>
                <a:gd name="T88" fmla="*/ 210393441 w 1536"/>
                <a:gd name="T89" fmla="*/ 429756172 h 1654"/>
                <a:gd name="T90" fmla="*/ 139750632 w 1536"/>
                <a:gd name="T91" fmla="*/ 429756172 h 1654"/>
                <a:gd name="T92" fmla="*/ 98286079 w 1536"/>
                <a:gd name="T93" fmla="*/ 429756172 h 1654"/>
                <a:gd name="T94" fmla="*/ 27642944 w 1536"/>
                <a:gd name="T95" fmla="*/ 429756172 h 1654"/>
                <a:gd name="T96" fmla="*/ 0 w 1536"/>
                <a:gd name="T97" fmla="*/ 429756172 h 16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6"/>
                <a:gd name="T148" fmla="*/ 0 h 1654"/>
                <a:gd name="T149" fmla="*/ 1536 w 1536"/>
                <a:gd name="T150" fmla="*/ 1654 h 16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6" h="1654">
                  <a:moveTo>
                    <a:pt x="0" y="1389"/>
                  </a:moveTo>
                  <a:lnTo>
                    <a:pt x="45" y="1202"/>
                  </a:lnTo>
                  <a:lnTo>
                    <a:pt x="28" y="998"/>
                  </a:lnTo>
                  <a:lnTo>
                    <a:pt x="73" y="882"/>
                  </a:lnTo>
                  <a:lnTo>
                    <a:pt x="55" y="594"/>
                  </a:lnTo>
                  <a:lnTo>
                    <a:pt x="118" y="494"/>
                  </a:lnTo>
                  <a:lnTo>
                    <a:pt x="184" y="350"/>
                  </a:lnTo>
                  <a:lnTo>
                    <a:pt x="237" y="242"/>
                  </a:lnTo>
                  <a:lnTo>
                    <a:pt x="301" y="128"/>
                  </a:lnTo>
                  <a:lnTo>
                    <a:pt x="356" y="64"/>
                  </a:lnTo>
                  <a:lnTo>
                    <a:pt x="432" y="0"/>
                  </a:lnTo>
                  <a:lnTo>
                    <a:pt x="520" y="101"/>
                  </a:lnTo>
                  <a:lnTo>
                    <a:pt x="604" y="108"/>
                  </a:lnTo>
                  <a:lnTo>
                    <a:pt x="741" y="302"/>
                  </a:lnTo>
                  <a:lnTo>
                    <a:pt x="766" y="366"/>
                  </a:lnTo>
                  <a:lnTo>
                    <a:pt x="888" y="384"/>
                  </a:lnTo>
                  <a:lnTo>
                    <a:pt x="1075" y="291"/>
                  </a:lnTo>
                  <a:lnTo>
                    <a:pt x="1186" y="299"/>
                  </a:lnTo>
                  <a:lnTo>
                    <a:pt x="1233" y="371"/>
                  </a:lnTo>
                  <a:lnTo>
                    <a:pt x="1242" y="447"/>
                  </a:lnTo>
                  <a:lnTo>
                    <a:pt x="1299" y="510"/>
                  </a:lnTo>
                  <a:lnTo>
                    <a:pt x="1393" y="503"/>
                  </a:lnTo>
                  <a:lnTo>
                    <a:pt x="1444" y="485"/>
                  </a:lnTo>
                  <a:lnTo>
                    <a:pt x="1536" y="545"/>
                  </a:lnTo>
                  <a:lnTo>
                    <a:pt x="1499" y="621"/>
                  </a:lnTo>
                  <a:lnTo>
                    <a:pt x="1453" y="704"/>
                  </a:lnTo>
                  <a:lnTo>
                    <a:pt x="1444" y="822"/>
                  </a:lnTo>
                  <a:lnTo>
                    <a:pt x="1499" y="950"/>
                  </a:lnTo>
                  <a:lnTo>
                    <a:pt x="1462" y="1014"/>
                  </a:lnTo>
                  <a:lnTo>
                    <a:pt x="1462" y="1161"/>
                  </a:lnTo>
                  <a:lnTo>
                    <a:pt x="1389" y="1216"/>
                  </a:lnTo>
                  <a:lnTo>
                    <a:pt x="1316" y="1170"/>
                  </a:lnTo>
                  <a:lnTo>
                    <a:pt x="1233" y="1104"/>
                  </a:lnTo>
                  <a:lnTo>
                    <a:pt x="1124" y="996"/>
                  </a:lnTo>
                  <a:lnTo>
                    <a:pt x="1042" y="978"/>
                  </a:lnTo>
                  <a:lnTo>
                    <a:pt x="960" y="1014"/>
                  </a:lnTo>
                  <a:lnTo>
                    <a:pt x="914" y="1078"/>
                  </a:lnTo>
                  <a:lnTo>
                    <a:pt x="859" y="1161"/>
                  </a:lnTo>
                  <a:lnTo>
                    <a:pt x="813" y="1243"/>
                  </a:lnTo>
                  <a:lnTo>
                    <a:pt x="768" y="1344"/>
                  </a:lnTo>
                  <a:lnTo>
                    <a:pt x="749" y="1481"/>
                  </a:lnTo>
                  <a:lnTo>
                    <a:pt x="713" y="1563"/>
                  </a:lnTo>
                  <a:lnTo>
                    <a:pt x="658" y="1654"/>
                  </a:lnTo>
                  <a:lnTo>
                    <a:pt x="522" y="1617"/>
                  </a:lnTo>
                  <a:lnTo>
                    <a:pt x="411" y="1599"/>
                  </a:lnTo>
                  <a:lnTo>
                    <a:pt x="273" y="1608"/>
                  </a:lnTo>
                  <a:lnTo>
                    <a:pt x="192" y="1554"/>
                  </a:lnTo>
                  <a:lnTo>
                    <a:pt x="54" y="1500"/>
                  </a:lnTo>
                  <a:lnTo>
                    <a:pt x="0" y="138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F4B5A3DA-E6DE-4ED8-A818-3CDD6F480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654" y="3665206"/>
              <a:ext cx="462758" cy="621452"/>
            </a:xfrm>
            <a:custGeom>
              <a:avLst/>
              <a:gdLst>
                <a:gd name="T0" fmla="*/ 49513072 w 1882"/>
                <a:gd name="T1" fmla="*/ 429999387 h 2562"/>
                <a:gd name="T2" fmla="*/ 138330074 w 1882"/>
                <a:gd name="T3" fmla="*/ 429999387 h 2562"/>
                <a:gd name="T4" fmla="*/ 157216396 w 1882"/>
                <a:gd name="T5" fmla="*/ 429999387 h 2562"/>
                <a:gd name="T6" fmla="*/ 111787087 w 1882"/>
                <a:gd name="T7" fmla="*/ 429999387 h 2562"/>
                <a:gd name="T8" fmla="*/ 147518154 w 1882"/>
                <a:gd name="T9" fmla="*/ 429999387 h 2562"/>
                <a:gd name="T10" fmla="*/ 227147478 w 1882"/>
                <a:gd name="T11" fmla="*/ 429999387 h 2562"/>
                <a:gd name="T12" fmla="*/ 348632754 w 1882"/>
                <a:gd name="T13" fmla="*/ 429999387 h 2562"/>
                <a:gd name="T14" fmla="*/ 435886475 w 1882"/>
                <a:gd name="T15" fmla="*/ 429999387 h 2562"/>
                <a:gd name="T16" fmla="*/ 435886475 w 1882"/>
                <a:gd name="T17" fmla="*/ 429999387 h 2562"/>
                <a:gd name="T18" fmla="*/ 435886475 w 1882"/>
                <a:gd name="T19" fmla="*/ 429999387 h 2562"/>
                <a:gd name="T20" fmla="*/ 404271296 w 1882"/>
                <a:gd name="T21" fmla="*/ 429999387 h 2562"/>
                <a:gd name="T22" fmla="*/ 334340577 w 1882"/>
                <a:gd name="T23" fmla="*/ 429999387 h 2562"/>
                <a:gd name="T24" fmla="*/ 282275340 w 1882"/>
                <a:gd name="T25" fmla="*/ 429999387 h 2562"/>
                <a:gd name="T26" fmla="*/ 324642024 w 1882"/>
                <a:gd name="T27" fmla="*/ 352408250 h 2562"/>
                <a:gd name="T28" fmla="*/ 352206059 w 1882"/>
                <a:gd name="T29" fmla="*/ 212955140 h 2562"/>
                <a:gd name="T30" fmla="*/ 354247739 w 1882"/>
                <a:gd name="T31" fmla="*/ 114784268 h 2562"/>
                <a:gd name="T32" fmla="*/ 435886475 w 1882"/>
                <a:gd name="T33" fmla="*/ 34737281 h 2562"/>
                <a:gd name="T34" fmla="*/ 435886475 w 1882"/>
                <a:gd name="T35" fmla="*/ 30206261 h 2562"/>
                <a:gd name="T36" fmla="*/ 435886475 w 1882"/>
                <a:gd name="T37" fmla="*/ 107232577 h 2562"/>
                <a:gd name="T38" fmla="*/ 435886475 w 1882"/>
                <a:gd name="T39" fmla="*/ 182748891 h 2562"/>
                <a:gd name="T40" fmla="*/ 435886475 w 1882"/>
                <a:gd name="T41" fmla="*/ 258264871 h 2562"/>
                <a:gd name="T42" fmla="*/ 435886475 w 1882"/>
                <a:gd name="T43" fmla="*/ 253733698 h 2562"/>
                <a:gd name="T44" fmla="*/ 435886475 w 1882"/>
                <a:gd name="T45" fmla="*/ 276892116 h 2562"/>
                <a:gd name="T46" fmla="*/ 435886475 w 1882"/>
                <a:gd name="T47" fmla="*/ 354925318 h 2562"/>
                <a:gd name="T48" fmla="*/ 435886475 w 1882"/>
                <a:gd name="T49" fmla="*/ 429999387 h 2562"/>
                <a:gd name="T50" fmla="*/ 435886475 w 1882"/>
                <a:gd name="T51" fmla="*/ 429999387 h 2562"/>
                <a:gd name="T52" fmla="*/ 435886475 w 1882"/>
                <a:gd name="T53" fmla="*/ 429999387 h 2562"/>
                <a:gd name="T54" fmla="*/ 435886475 w 1882"/>
                <a:gd name="T55" fmla="*/ 429999387 h 2562"/>
                <a:gd name="T56" fmla="*/ 435886475 w 1882"/>
                <a:gd name="T57" fmla="*/ 429999387 h 2562"/>
                <a:gd name="T58" fmla="*/ 435886475 w 1882"/>
                <a:gd name="T59" fmla="*/ 429999387 h 2562"/>
                <a:gd name="T60" fmla="*/ 435886475 w 1882"/>
                <a:gd name="T61" fmla="*/ 429999387 h 2562"/>
                <a:gd name="T62" fmla="*/ 435886475 w 1882"/>
                <a:gd name="T63" fmla="*/ 429999387 h 2562"/>
                <a:gd name="T64" fmla="*/ 435886475 w 1882"/>
                <a:gd name="T65" fmla="*/ 429999387 h 2562"/>
                <a:gd name="T66" fmla="*/ 435886475 w 1882"/>
                <a:gd name="T67" fmla="*/ 429999387 h 2562"/>
                <a:gd name="T68" fmla="*/ 435886475 w 1882"/>
                <a:gd name="T69" fmla="*/ 429999387 h 2562"/>
                <a:gd name="T70" fmla="*/ 435886475 w 1882"/>
                <a:gd name="T71" fmla="*/ 429999387 h 2562"/>
                <a:gd name="T72" fmla="*/ 427751554 w 1882"/>
                <a:gd name="T73" fmla="*/ 429999387 h 2562"/>
                <a:gd name="T74" fmla="*/ 329235856 w 1882"/>
                <a:gd name="T75" fmla="*/ 429999387 h 2562"/>
                <a:gd name="T76" fmla="*/ 213365409 w 1882"/>
                <a:gd name="T77" fmla="*/ 429999387 h 2562"/>
                <a:gd name="T78" fmla="*/ 108724385 w 1882"/>
                <a:gd name="T79" fmla="*/ 429999387 h 2562"/>
                <a:gd name="T80" fmla="*/ 16844687 w 1882"/>
                <a:gd name="T81" fmla="*/ 429999387 h 25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2"/>
                <a:gd name="T124" fmla="*/ 0 h 2562"/>
                <a:gd name="T125" fmla="*/ 1882 w 1882"/>
                <a:gd name="T126" fmla="*/ 2562 h 25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2" h="2562">
                  <a:moveTo>
                    <a:pt x="0" y="2298"/>
                  </a:moveTo>
                  <a:lnTo>
                    <a:pt x="97" y="2261"/>
                  </a:lnTo>
                  <a:lnTo>
                    <a:pt x="180" y="2169"/>
                  </a:lnTo>
                  <a:lnTo>
                    <a:pt x="271" y="2114"/>
                  </a:lnTo>
                  <a:lnTo>
                    <a:pt x="299" y="2014"/>
                  </a:lnTo>
                  <a:lnTo>
                    <a:pt x="308" y="1922"/>
                  </a:lnTo>
                  <a:lnTo>
                    <a:pt x="262" y="1813"/>
                  </a:lnTo>
                  <a:lnTo>
                    <a:pt x="219" y="1675"/>
                  </a:lnTo>
                  <a:lnTo>
                    <a:pt x="288" y="1621"/>
                  </a:lnTo>
                  <a:lnTo>
                    <a:pt x="289" y="1473"/>
                  </a:lnTo>
                  <a:lnTo>
                    <a:pt x="328" y="1411"/>
                  </a:lnTo>
                  <a:lnTo>
                    <a:pt x="445" y="1456"/>
                  </a:lnTo>
                  <a:lnTo>
                    <a:pt x="564" y="1474"/>
                  </a:lnTo>
                  <a:lnTo>
                    <a:pt x="683" y="1474"/>
                  </a:lnTo>
                  <a:lnTo>
                    <a:pt x="829" y="1420"/>
                  </a:lnTo>
                  <a:lnTo>
                    <a:pt x="948" y="1374"/>
                  </a:lnTo>
                  <a:lnTo>
                    <a:pt x="1039" y="1328"/>
                  </a:lnTo>
                  <a:lnTo>
                    <a:pt x="1039" y="1218"/>
                  </a:lnTo>
                  <a:lnTo>
                    <a:pt x="1039" y="1127"/>
                  </a:lnTo>
                  <a:lnTo>
                    <a:pt x="929" y="1109"/>
                  </a:lnTo>
                  <a:lnTo>
                    <a:pt x="847" y="1072"/>
                  </a:lnTo>
                  <a:lnTo>
                    <a:pt x="792" y="1072"/>
                  </a:lnTo>
                  <a:lnTo>
                    <a:pt x="719" y="1008"/>
                  </a:lnTo>
                  <a:lnTo>
                    <a:pt x="655" y="981"/>
                  </a:lnTo>
                  <a:lnTo>
                    <a:pt x="619" y="935"/>
                  </a:lnTo>
                  <a:lnTo>
                    <a:pt x="553" y="918"/>
                  </a:lnTo>
                  <a:lnTo>
                    <a:pt x="580" y="801"/>
                  </a:lnTo>
                  <a:lnTo>
                    <a:pt x="636" y="700"/>
                  </a:lnTo>
                  <a:lnTo>
                    <a:pt x="630" y="505"/>
                  </a:lnTo>
                  <a:lnTo>
                    <a:pt x="690" y="423"/>
                  </a:lnTo>
                  <a:lnTo>
                    <a:pt x="738" y="330"/>
                  </a:lnTo>
                  <a:lnTo>
                    <a:pt x="694" y="228"/>
                  </a:lnTo>
                  <a:lnTo>
                    <a:pt x="802" y="150"/>
                  </a:lnTo>
                  <a:lnTo>
                    <a:pt x="903" y="69"/>
                  </a:lnTo>
                  <a:lnTo>
                    <a:pt x="966" y="0"/>
                  </a:lnTo>
                  <a:lnTo>
                    <a:pt x="1053" y="60"/>
                  </a:lnTo>
                  <a:lnTo>
                    <a:pt x="1077" y="142"/>
                  </a:lnTo>
                  <a:lnTo>
                    <a:pt x="1045" y="213"/>
                  </a:lnTo>
                  <a:lnTo>
                    <a:pt x="1054" y="286"/>
                  </a:lnTo>
                  <a:lnTo>
                    <a:pt x="984" y="363"/>
                  </a:lnTo>
                  <a:lnTo>
                    <a:pt x="942" y="445"/>
                  </a:lnTo>
                  <a:lnTo>
                    <a:pt x="1030" y="513"/>
                  </a:lnTo>
                  <a:lnTo>
                    <a:pt x="1120" y="511"/>
                  </a:lnTo>
                  <a:lnTo>
                    <a:pt x="1207" y="504"/>
                  </a:lnTo>
                  <a:lnTo>
                    <a:pt x="1267" y="523"/>
                  </a:lnTo>
                  <a:lnTo>
                    <a:pt x="1326" y="550"/>
                  </a:lnTo>
                  <a:lnTo>
                    <a:pt x="1342" y="645"/>
                  </a:lnTo>
                  <a:lnTo>
                    <a:pt x="1398" y="705"/>
                  </a:lnTo>
                  <a:lnTo>
                    <a:pt x="1375" y="816"/>
                  </a:lnTo>
                  <a:lnTo>
                    <a:pt x="1413" y="876"/>
                  </a:lnTo>
                  <a:lnTo>
                    <a:pt x="1396" y="972"/>
                  </a:lnTo>
                  <a:lnTo>
                    <a:pt x="1381" y="1086"/>
                  </a:lnTo>
                  <a:lnTo>
                    <a:pt x="1351" y="1170"/>
                  </a:lnTo>
                  <a:lnTo>
                    <a:pt x="1407" y="1234"/>
                  </a:lnTo>
                  <a:lnTo>
                    <a:pt x="1453" y="1309"/>
                  </a:lnTo>
                  <a:lnTo>
                    <a:pt x="1564" y="1272"/>
                  </a:lnTo>
                  <a:lnTo>
                    <a:pt x="1644" y="1327"/>
                  </a:lnTo>
                  <a:lnTo>
                    <a:pt x="1585" y="1420"/>
                  </a:lnTo>
                  <a:lnTo>
                    <a:pt x="1492" y="1512"/>
                  </a:lnTo>
                  <a:lnTo>
                    <a:pt x="1390" y="1605"/>
                  </a:lnTo>
                  <a:lnTo>
                    <a:pt x="1446" y="1699"/>
                  </a:lnTo>
                  <a:lnTo>
                    <a:pt x="1459" y="1786"/>
                  </a:lnTo>
                  <a:lnTo>
                    <a:pt x="1494" y="1863"/>
                  </a:lnTo>
                  <a:lnTo>
                    <a:pt x="1540" y="1911"/>
                  </a:lnTo>
                  <a:lnTo>
                    <a:pt x="1881" y="1929"/>
                  </a:lnTo>
                  <a:lnTo>
                    <a:pt x="1882" y="2116"/>
                  </a:lnTo>
                  <a:lnTo>
                    <a:pt x="1729" y="2185"/>
                  </a:lnTo>
                  <a:lnTo>
                    <a:pt x="1633" y="2236"/>
                  </a:lnTo>
                  <a:lnTo>
                    <a:pt x="1501" y="2320"/>
                  </a:lnTo>
                  <a:lnTo>
                    <a:pt x="1303" y="2407"/>
                  </a:lnTo>
                  <a:lnTo>
                    <a:pt x="1194" y="2334"/>
                  </a:lnTo>
                  <a:lnTo>
                    <a:pt x="1053" y="2287"/>
                  </a:lnTo>
                  <a:lnTo>
                    <a:pt x="945" y="2311"/>
                  </a:lnTo>
                  <a:lnTo>
                    <a:pt x="838" y="2418"/>
                  </a:lnTo>
                  <a:lnTo>
                    <a:pt x="768" y="2383"/>
                  </a:lnTo>
                  <a:lnTo>
                    <a:pt x="645" y="2517"/>
                  </a:lnTo>
                  <a:lnTo>
                    <a:pt x="508" y="2562"/>
                  </a:lnTo>
                  <a:lnTo>
                    <a:pt x="418" y="2472"/>
                  </a:lnTo>
                  <a:lnTo>
                    <a:pt x="333" y="2479"/>
                  </a:lnTo>
                  <a:lnTo>
                    <a:pt x="213" y="2479"/>
                  </a:lnTo>
                  <a:lnTo>
                    <a:pt x="120" y="2418"/>
                  </a:lnTo>
                  <a:lnTo>
                    <a:pt x="33" y="2391"/>
                  </a:lnTo>
                  <a:lnTo>
                    <a:pt x="0" y="229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E8B1B82F-1444-40AA-B943-0FB830BA3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282" y="3888105"/>
              <a:ext cx="187769" cy="134466"/>
            </a:xfrm>
            <a:custGeom>
              <a:avLst/>
              <a:gdLst>
                <a:gd name="T0" fmla="*/ 85844074 w 765"/>
                <a:gd name="T1" fmla="*/ 267269637 h 556"/>
                <a:gd name="T2" fmla="*/ 25905670 w 765"/>
                <a:gd name="T3" fmla="*/ 244872728 h 556"/>
                <a:gd name="T4" fmla="*/ 0 w 765"/>
                <a:gd name="T5" fmla="*/ 181166180 h 556"/>
                <a:gd name="T6" fmla="*/ 3047688 w 765"/>
                <a:gd name="T7" fmla="*/ 122436569 h 556"/>
                <a:gd name="T8" fmla="*/ 45715638 w 765"/>
                <a:gd name="T9" fmla="*/ 46287024 h 556"/>
                <a:gd name="T10" fmla="*/ 93463254 w 765"/>
                <a:gd name="T11" fmla="*/ 29862532 h 556"/>
                <a:gd name="T12" fmla="*/ 143750739 w 765"/>
                <a:gd name="T13" fmla="*/ 0 h 556"/>
                <a:gd name="T14" fmla="*/ 175751793 w 765"/>
                <a:gd name="T15" fmla="*/ 8958827 h 556"/>
                <a:gd name="T16" fmla="*/ 193530087 w 765"/>
                <a:gd name="T17" fmla="*/ 29862532 h 556"/>
                <a:gd name="T18" fmla="*/ 227054904 w 765"/>
                <a:gd name="T19" fmla="*/ 44793831 h 556"/>
                <a:gd name="T20" fmla="*/ 263627508 w 765"/>
                <a:gd name="T21" fmla="*/ 77642725 h 556"/>
                <a:gd name="T22" fmla="*/ 290040997 w 765"/>
                <a:gd name="T23" fmla="*/ 76647297 h 556"/>
                <a:gd name="T24" fmla="*/ 334232988 w 765"/>
                <a:gd name="T25" fmla="*/ 95560078 h 556"/>
                <a:gd name="T26" fmla="*/ 388584093 w 765"/>
                <a:gd name="T27" fmla="*/ 103025715 h 556"/>
                <a:gd name="T28" fmla="*/ 388584093 w 765"/>
                <a:gd name="T29" fmla="*/ 204558568 h 556"/>
                <a:gd name="T30" fmla="*/ 344392310 w 765"/>
                <a:gd name="T31" fmla="*/ 225959946 h 556"/>
                <a:gd name="T32" fmla="*/ 296136673 w 765"/>
                <a:gd name="T33" fmla="*/ 245370519 h 556"/>
                <a:gd name="T34" fmla="*/ 205720817 w 765"/>
                <a:gd name="T35" fmla="*/ 276726232 h 556"/>
                <a:gd name="T36" fmla="*/ 145274554 w 765"/>
                <a:gd name="T37" fmla="*/ 276228442 h 556"/>
                <a:gd name="T38" fmla="*/ 85844074 w 765"/>
                <a:gd name="T39" fmla="*/ 267269637 h 5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5"/>
                <a:gd name="T61" fmla="*/ 0 h 556"/>
                <a:gd name="T62" fmla="*/ 765 w 765"/>
                <a:gd name="T63" fmla="*/ 556 h 5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5" h="556">
                  <a:moveTo>
                    <a:pt x="169" y="537"/>
                  </a:moveTo>
                  <a:lnTo>
                    <a:pt x="51" y="492"/>
                  </a:lnTo>
                  <a:lnTo>
                    <a:pt x="0" y="364"/>
                  </a:lnTo>
                  <a:lnTo>
                    <a:pt x="6" y="246"/>
                  </a:lnTo>
                  <a:lnTo>
                    <a:pt x="90" y="93"/>
                  </a:lnTo>
                  <a:lnTo>
                    <a:pt x="184" y="60"/>
                  </a:lnTo>
                  <a:lnTo>
                    <a:pt x="283" y="0"/>
                  </a:lnTo>
                  <a:lnTo>
                    <a:pt x="346" y="18"/>
                  </a:lnTo>
                  <a:lnTo>
                    <a:pt x="381" y="60"/>
                  </a:lnTo>
                  <a:lnTo>
                    <a:pt x="447" y="90"/>
                  </a:lnTo>
                  <a:lnTo>
                    <a:pt x="519" y="156"/>
                  </a:lnTo>
                  <a:lnTo>
                    <a:pt x="571" y="154"/>
                  </a:lnTo>
                  <a:lnTo>
                    <a:pt x="658" y="192"/>
                  </a:lnTo>
                  <a:lnTo>
                    <a:pt x="765" y="207"/>
                  </a:lnTo>
                  <a:lnTo>
                    <a:pt x="765" y="411"/>
                  </a:lnTo>
                  <a:lnTo>
                    <a:pt x="678" y="454"/>
                  </a:lnTo>
                  <a:lnTo>
                    <a:pt x="583" y="493"/>
                  </a:lnTo>
                  <a:lnTo>
                    <a:pt x="405" y="556"/>
                  </a:lnTo>
                  <a:lnTo>
                    <a:pt x="286" y="555"/>
                  </a:lnTo>
                  <a:lnTo>
                    <a:pt x="169" y="53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3CBA7F96-6BF2-4A7E-90FE-B9A815F3B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180" y="4071027"/>
              <a:ext cx="650527" cy="304063"/>
            </a:xfrm>
            <a:custGeom>
              <a:avLst/>
              <a:gdLst>
                <a:gd name="T0" fmla="*/ 51145999 w 2644"/>
                <a:gd name="T1" fmla="*/ 232611263 h 1248"/>
                <a:gd name="T2" fmla="*/ 143208803 w 2644"/>
                <a:gd name="T3" fmla="*/ 220368646 h 1248"/>
                <a:gd name="T4" fmla="*/ 204583997 w 2644"/>
                <a:gd name="T5" fmla="*/ 159155202 h 1248"/>
                <a:gd name="T6" fmla="*/ 358021983 w 2644"/>
                <a:gd name="T7" fmla="*/ 153033585 h 1248"/>
                <a:gd name="T8" fmla="*/ 425534852 w 2644"/>
                <a:gd name="T9" fmla="*/ 104062937 h 1248"/>
                <a:gd name="T10" fmla="*/ 436156588 w 2644"/>
                <a:gd name="T11" fmla="*/ 48970660 h 1248"/>
                <a:gd name="T12" fmla="*/ 436156588 w 2644"/>
                <a:gd name="T13" fmla="*/ 18363996 h 1248"/>
                <a:gd name="T14" fmla="*/ 436156588 w 2644"/>
                <a:gd name="T15" fmla="*/ 0 h 1248"/>
                <a:gd name="T16" fmla="*/ 436156588 w 2644"/>
                <a:gd name="T17" fmla="*/ 146912276 h 1248"/>
                <a:gd name="T18" fmla="*/ 436156588 w 2644"/>
                <a:gd name="T19" fmla="*/ 220368646 h 1248"/>
                <a:gd name="T20" fmla="*/ 436156588 w 2644"/>
                <a:gd name="T21" fmla="*/ 281582142 h 1248"/>
                <a:gd name="T22" fmla="*/ 436156588 w 2644"/>
                <a:gd name="T23" fmla="*/ 244853880 h 1248"/>
                <a:gd name="T24" fmla="*/ 436156588 w 2644"/>
                <a:gd name="T25" fmla="*/ 269339525 h 1248"/>
                <a:gd name="T26" fmla="*/ 436156588 w 2644"/>
                <a:gd name="T27" fmla="*/ 330552815 h 1248"/>
                <a:gd name="T28" fmla="*/ 436156588 w 2644"/>
                <a:gd name="T29" fmla="*/ 361159460 h 1248"/>
                <a:gd name="T30" fmla="*/ 436156588 w 2644"/>
                <a:gd name="T31" fmla="*/ 431905494 h 1248"/>
                <a:gd name="T32" fmla="*/ 436156588 w 2644"/>
                <a:gd name="T33" fmla="*/ 431905494 h 1248"/>
                <a:gd name="T34" fmla="*/ 436156588 w 2644"/>
                <a:gd name="T35" fmla="*/ 431905494 h 1248"/>
                <a:gd name="T36" fmla="*/ 436156588 w 2644"/>
                <a:gd name="T37" fmla="*/ 431905494 h 1248"/>
                <a:gd name="T38" fmla="*/ 436156588 w 2644"/>
                <a:gd name="T39" fmla="*/ 431905494 h 1248"/>
                <a:gd name="T40" fmla="*/ 436156588 w 2644"/>
                <a:gd name="T41" fmla="*/ 416251750 h 1248"/>
                <a:gd name="T42" fmla="*/ 436156588 w 2644"/>
                <a:gd name="T43" fmla="*/ 367280871 h 1248"/>
                <a:gd name="T44" fmla="*/ 436156588 w 2644"/>
                <a:gd name="T45" fmla="*/ 416251750 h 1248"/>
                <a:gd name="T46" fmla="*/ 436156588 w 2644"/>
                <a:gd name="T47" fmla="*/ 431905494 h 1248"/>
                <a:gd name="T48" fmla="*/ 436156588 w 2644"/>
                <a:gd name="T49" fmla="*/ 431905494 h 1248"/>
                <a:gd name="T50" fmla="*/ 419397281 w 2644"/>
                <a:gd name="T51" fmla="*/ 431905494 h 1248"/>
                <a:gd name="T52" fmla="*/ 394847203 w 2644"/>
                <a:gd name="T53" fmla="*/ 391766516 h 1248"/>
                <a:gd name="T54" fmla="*/ 302784464 w 2644"/>
                <a:gd name="T55" fmla="*/ 416251750 h 1248"/>
                <a:gd name="T56" fmla="*/ 247546529 w 2644"/>
                <a:gd name="T57" fmla="*/ 431905494 h 1248"/>
                <a:gd name="T58" fmla="*/ 120704479 w 2644"/>
                <a:gd name="T59" fmla="*/ 431905494 h 1248"/>
                <a:gd name="T60" fmla="*/ 69558441 w 2644"/>
                <a:gd name="T61" fmla="*/ 406049466 h 1248"/>
                <a:gd name="T62" fmla="*/ 0 w 2644"/>
                <a:gd name="T63" fmla="*/ 251995355 h 1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4"/>
                <a:gd name="T97" fmla="*/ 0 h 1248"/>
                <a:gd name="T98" fmla="*/ 2644 w 2644"/>
                <a:gd name="T99" fmla="*/ 1248 h 1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4" h="1248">
                  <a:moveTo>
                    <a:pt x="0" y="494"/>
                  </a:moveTo>
                  <a:lnTo>
                    <a:pt x="100" y="456"/>
                  </a:lnTo>
                  <a:lnTo>
                    <a:pt x="208" y="492"/>
                  </a:lnTo>
                  <a:lnTo>
                    <a:pt x="280" y="432"/>
                  </a:lnTo>
                  <a:lnTo>
                    <a:pt x="256" y="336"/>
                  </a:lnTo>
                  <a:lnTo>
                    <a:pt x="400" y="312"/>
                  </a:lnTo>
                  <a:lnTo>
                    <a:pt x="580" y="336"/>
                  </a:lnTo>
                  <a:lnTo>
                    <a:pt x="700" y="300"/>
                  </a:lnTo>
                  <a:lnTo>
                    <a:pt x="813" y="246"/>
                  </a:lnTo>
                  <a:lnTo>
                    <a:pt x="832" y="204"/>
                  </a:lnTo>
                  <a:lnTo>
                    <a:pt x="892" y="132"/>
                  </a:lnTo>
                  <a:lnTo>
                    <a:pt x="1012" y="96"/>
                  </a:lnTo>
                  <a:lnTo>
                    <a:pt x="1108" y="84"/>
                  </a:lnTo>
                  <a:lnTo>
                    <a:pt x="1204" y="36"/>
                  </a:lnTo>
                  <a:lnTo>
                    <a:pt x="1312" y="12"/>
                  </a:lnTo>
                  <a:lnTo>
                    <a:pt x="1408" y="0"/>
                  </a:lnTo>
                  <a:lnTo>
                    <a:pt x="1420" y="144"/>
                  </a:lnTo>
                  <a:lnTo>
                    <a:pt x="1480" y="288"/>
                  </a:lnTo>
                  <a:lnTo>
                    <a:pt x="1552" y="384"/>
                  </a:lnTo>
                  <a:lnTo>
                    <a:pt x="1636" y="432"/>
                  </a:lnTo>
                  <a:lnTo>
                    <a:pt x="1708" y="528"/>
                  </a:lnTo>
                  <a:lnTo>
                    <a:pt x="1804" y="552"/>
                  </a:lnTo>
                  <a:lnTo>
                    <a:pt x="1936" y="528"/>
                  </a:lnTo>
                  <a:lnTo>
                    <a:pt x="2044" y="480"/>
                  </a:lnTo>
                  <a:lnTo>
                    <a:pt x="2140" y="468"/>
                  </a:lnTo>
                  <a:lnTo>
                    <a:pt x="2212" y="528"/>
                  </a:lnTo>
                  <a:lnTo>
                    <a:pt x="2272" y="612"/>
                  </a:lnTo>
                  <a:lnTo>
                    <a:pt x="2392" y="648"/>
                  </a:lnTo>
                  <a:lnTo>
                    <a:pt x="2500" y="696"/>
                  </a:lnTo>
                  <a:lnTo>
                    <a:pt x="2644" y="708"/>
                  </a:lnTo>
                  <a:lnTo>
                    <a:pt x="2596" y="840"/>
                  </a:lnTo>
                  <a:lnTo>
                    <a:pt x="2596" y="948"/>
                  </a:lnTo>
                  <a:lnTo>
                    <a:pt x="2608" y="1080"/>
                  </a:lnTo>
                  <a:lnTo>
                    <a:pt x="2572" y="1188"/>
                  </a:lnTo>
                  <a:lnTo>
                    <a:pt x="2500" y="1224"/>
                  </a:lnTo>
                  <a:lnTo>
                    <a:pt x="2392" y="1248"/>
                  </a:lnTo>
                  <a:lnTo>
                    <a:pt x="2308" y="1212"/>
                  </a:lnTo>
                  <a:lnTo>
                    <a:pt x="2224" y="1140"/>
                  </a:lnTo>
                  <a:lnTo>
                    <a:pt x="2130" y="1113"/>
                  </a:lnTo>
                  <a:lnTo>
                    <a:pt x="2020" y="1008"/>
                  </a:lnTo>
                  <a:lnTo>
                    <a:pt x="2008" y="900"/>
                  </a:lnTo>
                  <a:lnTo>
                    <a:pt x="1912" y="816"/>
                  </a:lnTo>
                  <a:lnTo>
                    <a:pt x="1792" y="768"/>
                  </a:lnTo>
                  <a:lnTo>
                    <a:pt x="1684" y="720"/>
                  </a:lnTo>
                  <a:lnTo>
                    <a:pt x="1600" y="756"/>
                  </a:lnTo>
                  <a:lnTo>
                    <a:pt x="1468" y="816"/>
                  </a:lnTo>
                  <a:lnTo>
                    <a:pt x="1324" y="864"/>
                  </a:lnTo>
                  <a:lnTo>
                    <a:pt x="1228" y="924"/>
                  </a:lnTo>
                  <a:lnTo>
                    <a:pt x="1096" y="1020"/>
                  </a:lnTo>
                  <a:lnTo>
                    <a:pt x="976" y="1056"/>
                  </a:lnTo>
                  <a:lnTo>
                    <a:pt x="880" y="1008"/>
                  </a:lnTo>
                  <a:lnTo>
                    <a:pt x="820" y="924"/>
                  </a:lnTo>
                  <a:lnTo>
                    <a:pt x="820" y="852"/>
                  </a:lnTo>
                  <a:lnTo>
                    <a:pt x="772" y="768"/>
                  </a:lnTo>
                  <a:lnTo>
                    <a:pt x="664" y="744"/>
                  </a:lnTo>
                  <a:lnTo>
                    <a:pt x="592" y="816"/>
                  </a:lnTo>
                  <a:lnTo>
                    <a:pt x="520" y="888"/>
                  </a:lnTo>
                  <a:lnTo>
                    <a:pt x="484" y="948"/>
                  </a:lnTo>
                  <a:lnTo>
                    <a:pt x="379" y="1061"/>
                  </a:lnTo>
                  <a:lnTo>
                    <a:pt x="236" y="944"/>
                  </a:lnTo>
                  <a:lnTo>
                    <a:pt x="174" y="902"/>
                  </a:lnTo>
                  <a:lnTo>
                    <a:pt x="136" y="796"/>
                  </a:lnTo>
                  <a:lnTo>
                    <a:pt x="22" y="664"/>
                  </a:lnTo>
                  <a:lnTo>
                    <a:pt x="0" y="494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EAEA0882-B297-4550-AE1D-B9B001878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431" y="3569504"/>
              <a:ext cx="656583" cy="674754"/>
            </a:xfrm>
            <a:custGeom>
              <a:avLst/>
              <a:gdLst>
                <a:gd name="T0" fmla="*/ 6173750 w 2663"/>
                <a:gd name="T1" fmla="*/ 430888936 h 2776"/>
                <a:gd name="T2" fmla="*/ 0 w 2663"/>
                <a:gd name="T3" fmla="*/ 430888936 h 2776"/>
                <a:gd name="T4" fmla="*/ 22636660 w 2663"/>
                <a:gd name="T5" fmla="*/ 430888936 h 2776"/>
                <a:gd name="T6" fmla="*/ 69967637 w 2663"/>
                <a:gd name="T7" fmla="*/ 430888936 h 2776"/>
                <a:gd name="T8" fmla="*/ 107524033 w 2663"/>
                <a:gd name="T9" fmla="*/ 430888936 h 2776"/>
                <a:gd name="T10" fmla="*/ 149710331 w 2663"/>
                <a:gd name="T11" fmla="*/ 430888936 h 2776"/>
                <a:gd name="T12" fmla="*/ 135819922 w 2663"/>
                <a:gd name="T13" fmla="*/ 430888936 h 2776"/>
                <a:gd name="T14" fmla="*/ 173376005 w 2663"/>
                <a:gd name="T15" fmla="*/ 430888936 h 2776"/>
                <a:gd name="T16" fmla="*/ 224822654 w 2663"/>
                <a:gd name="T17" fmla="*/ 430888936 h 2776"/>
                <a:gd name="T18" fmla="*/ 290674965 w 2663"/>
                <a:gd name="T19" fmla="*/ 430888936 h 2776"/>
                <a:gd name="T20" fmla="*/ 351896722 w 2663"/>
                <a:gd name="T21" fmla="*/ 430888936 h 2776"/>
                <a:gd name="T22" fmla="*/ 384822461 w 2663"/>
                <a:gd name="T23" fmla="*/ 430888936 h 2776"/>
                <a:gd name="T24" fmla="*/ 413118480 w 2663"/>
                <a:gd name="T25" fmla="*/ 430888936 h 2776"/>
                <a:gd name="T26" fmla="*/ 408488135 w 2663"/>
                <a:gd name="T27" fmla="*/ 430888936 h 2776"/>
                <a:gd name="T28" fmla="*/ 361157203 w 2663"/>
                <a:gd name="T29" fmla="*/ 430888936 h 2776"/>
                <a:gd name="T30" fmla="*/ 399227654 w 2663"/>
                <a:gd name="T31" fmla="*/ 430888936 h 2776"/>
                <a:gd name="T32" fmla="*/ 437076768 w 2663"/>
                <a:gd name="T33" fmla="*/ 430888936 h 2776"/>
                <a:gd name="T34" fmla="*/ 437076768 w 2663"/>
                <a:gd name="T35" fmla="*/ 430888936 h 2776"/>
                <a:gd name="T36" fmla="*/ 437076768 w 2663"/>
                <a:gd name="T37" fmla="*/ 430888936 h 2776"/>
                <a:gd name="T38" fmla="*/ 437076768 w 2663"/>
                <a:gd name="T39" fmla="*/ 430888936 h 2776"/>
                <a:gd name="T40" fmla="*/ 437076768 w 2663"/>
                <a:gd name="T41" fmla="*/ 430888936 h 2776"/>
                <a:gd name="T42" fmla="*/ 437076768 w 2663"/>
                <a:gd name="T43" fmla="*/ 430888936 h 2776"/>
                <a:gd name="T44" fmla="*/ 437076768 w 2663"/>
                <a:gd name="T45" fmla="*/ 430888936 h 2776"/>
                <a:gd name="T46" fmla="*/ 437076768 w 2663"/>
                <a:gd name="T47" fmla="*/ 430888936 h 2776"/>
                <a:gd name="T48" fmla="*/ 437076768 w 2663"/>
                <a:gd name="T49" fmla="*/ 430888936 h 2776"/>
                <a:gd name="T50" fmla="*/ 437076768 w 2663"/>
                <a:gd name="T51" fmla="*/ 430888936 h 2776"/>
                <a:gd name="T52" fmla="*/ 437076768 w 2663"/>
                <a:gd name="T53" fmla="*/ 375238010 h 2776"/>
                <a:gd name="T54" fmla="*/ 437076768 w 2663"/>
                <a:gd name="T55" fmla="*/ 342828956 h 2776"/>
                <a:gd name="T56" fmla="*/ 437076768 w 2663"/>
                <a:gd name="T57" fmla="*/ 287125431 h 2776"/>
                <a:gd name="T58" fmla="*/ 437076768 w 2663"/>
                <a:gd name="T59" fmla="*/ 236486181 h 2776"/>
                <a:gd name="T60" fmla="*/ 437076768 w 2663"/>
                <a:gd name="T61" fmla="*/ 180782707 h 2776"/>
                <a:gd name="T62" fmla="*/ 437076768 w 2663"/>
                <a:gd name="T63" fmla="*/ 129636988 h 2776"/>
                <a:gd name="T64" fmla="*/ 437076768 w 2663"/>
                <a:gd name="T65" fmla="*/ 60260997 h 2776"/>
                <a:gd name="T66" fmla="*/ 437076768 w 2663"/>
                <a:gd name="T67" fmla="*/ 0 h 2776"/>
                <a:gd name="T68" fmla="*/ 437076768 w 2663"/>
                <a:gd name="T69" fmla="*/ 0 h 2776"/>
                <a:gd name="T70" fmla="*/ 437076768 w 2663"/>
                <a:gd name="T71" fmla="*/ 69375940 h 2776"/>
                <a:gd name="T72" fmla="*/ 437076768 w 2663"/>
                <a:gd name="T73" fmla="*/ 106849218 h 2776"/>
                <a:gd name="T74" fmla="*/ 437076768 w 2663"/>
                <a:gd name="T75" fmla="*/ 139258349 h 2776"/>
                <a:gd name="T76" fmla="*/ 437076768 w 2663"/>
                <a:gd name="T77" fmla="*/ 120521685 h 2776"/>
                <a:gd name="T78" fmla="*/ 437076768 w 2663"/>
                <a:gd name="T79" fmla="*/ 134194589 h 2776"/>
                <a:gd name="T80" fmla="*/ 437076768 w 2663"/>
                <a:gd name="T81" fmla="*/ 194455303 h 2776"/>
                <a:gd name="T82" fmla="*/ 437076768 w 2663"/>
                <a:gd name="T83" fmla="*/ 250158571 h 2776"/>
                <a:gd name="T84" fmla="*/ 437076768 w 2663"/>
                <a:gd name="T85" fmla="*/ 366122809 h 2776"/>
                <a:gd name="T86" fmla="*/ 437076768 w 2663"/>
                <a:gd name="T87" fmla="*/ 430888936 h 2776"/>
                <a:gd name="T88" fmla="*/ 437076768 w 2663"/>
                <a:gd name="T89" fmla="*/ 430888936 h 2776"/>
                <a:gd name="T90" fmla="*/ 437076768 w 2663"/>
                <a:gd name="T91" fmla="*/ 430888936 h 2776"/>
                <a:gd name="T92" fmla="*/ 437076768 w 2663"/>
                <a:gd name="T93" fmla="*/ 430888936 h 2776"/>
                <a:gd name="T94" fmla="*/ 437076768 w 2663"/>
                <a:gd name="T95" fmla="*/ 430888936 h 2776"/>
                <a:gd name="T96" fmla="*/ 437076768 w 2663"/>
                <a:gd name="T97" fmla="*/ 430888936 h 2776"/>
                <a:gd name="T98" fmla="*/ 437076768 w 2663"/>
                <a:gd name="T99" fmla="*/ 430888936 h 2776"/>
                <a:gd name="T100" fmla="*/ 437076768 w 2663"/>
                <a:gd name="T101" fmla="*/ 430888936 h 2776"/>
                <a:gd name="T102" fmla="*/ 437076768 w 2663"/>
                <a:gd name="T103" fmla="*/ 430888936 h 2776"/>
                <a:gd name="T104" fmla="*/ 437076768 w 2663"/>
                <a:gd name="T105" fmla="*/ 430888936 h 2776"/>
                <a:gd name="T106" fmla="*/ 415690523 w 2663"/>
                <a:gd name="T107" fmla="*/ 430888936 h 2776"/>
                <a:gd name="T108" fmla="*/ 376591130 w 2663"/>
                <a:gd name="T109" fmla="*/ 430888936 h 2776"/>
                <a:gd name="T110" fmla="*/ 327716473 w 2663"/>
                <a:gd name="T111" fmla="*/ 430888936 h 2776"/>
                <a:gd name="T112" fmla="*/ 267523866 w 2663"/>
                <a:gd name="T113" fmla="*/ 430888936 h 2776"/>
                <a:gd name="T114" fmla="*/ 202700550 w 2663"/>
                <a:gd name="T115" fmla="*/ 430888936 h 2776"/>
                <a:gd name="T116" fmla="*/ 154855043 w 2663"/>
                <a:gd name="T117" fmla="*/ 430888936 h 2776"/>
                <a:gd name="T118" fmla="*/ 117813222 w 2663"/>
                <a:gd name="T119" fmla="*/ 430888936 h 2776"/>
                <a:gd name="T120" fmla="*/ 75626924 w 2663"/>
                <a:gd name="T121" fmla="*/ 430888936 h 2776"/>
                <a:gd name="T122" fmla="*/ 37041860 w 2663"/>
                <a:gd name="T123" fmla="*/ 430888936 h 2776"/>
                <a:gd name="T124" fmla="*/ 6173750 w 2663"/>
                <a:gd name="T125" fmla="*/ 430888936 h 2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3"/>
                <a:gd name="T190" fmla="*/ 0 h 2776"/>
                <a:gd name="T191" fmla="*/ 2663 w 2663"/>
                <a:gd name="T192" fmla="*/ 2776 h 27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3" h="2776">
                  <a:moveTo>
                    <a:pt x="12" y="2209"/>
                  </a:moveTo>
                  <a:lnTo>
                    <a:pt x="0" y="2069"/>
                  </a:lnTo>
                  <a:lnTo>
                    <a:pt x="44" y="2003"/>
                  </a:lnTo>
                  <a:lnTo>
                    <a:pt x="136" y="2003"/>
                  </a:lnTo>
                  <a:lnTo>
                    <a:pt x="209" y="1993"/>
                  </a:lnTo>
                  <a:lnTo>
                    <a:pt x="291" y="2067"/>
                  </a:lnTo>
                  <a:lnTo>
                    <a:pt x="264" y="2158"/>
                  </a:lnTo>
                  <a:lnTo>
                    <a:pt x="337" y="2213"/>
                  </a:lnTo>
                  <a:lnTo>
                    <a:pt x="437" y="2204"/>
                  </a:lnTo>
                  <a:lnTo>
                    <a:pt x="565" y="2213"/>
                  </a:lnTo>
                  <a:lnTo>
                    <a:pt x="684" y="2167"/>
                  </a:lnTo>
                  <a:lnTo>
                    <a:pt x="748" y="2112"/>
                  </a:lnTo>
                  <a:lnTo>
                    <a:pt x="803" y="2048"/>
                  </a:lnTo>
                  <a:lnTo>
                    <a:pt x="794" y="1957"/>
                  </a:lnTo>
                  <a:lnTo>
                    <a:pt x="702" y="1865"/>
                  </a:lnTo>
                  <a:lnTo>
                    <a:pt x="776" y="1792"/>
                  </a:lnTo>
                  <a:lnTo>
                    <a:pt x="894" y="1701"/>
                  </a:lnTo>
                  <a:lnTo>
                    <a:pt x="986" y="1655"/>
                  </a:lnTo>
                  <a:lnTo>
                    <a:pt x="1077" y="1591"/>
                  </a:lnTo>
                  <a:lnTo>
                    <a:pt x="1150" y="1491"/>
                  </a:lnTo>
                  <a:lnTo>
                    <a:pt x="1205" y="1390"/>
                  </a:lnTo>
                  <a:lnTo>
                    <a:pt x="1200" y="1262"/>
                  </a:lnTo>
                  <a:lnTo>
                    <a:pt x="1251" y="1161"/>
                  </a:lnTo>
                  <a:lnTo>
                    <a:pt x="1328" y="1070"/>
                  </a:lnTo>
                  <a:lnTo>
                    <a:pt x="1328" y="960"/>
                  </a:lnTo>
                  <a:lnTo>
                    <a:pt x="1364" y="869"/>
                  </a:lnTo>
                  <a:lnTo>
                    <a:pt x="1355" y="741"/>
                  </a:lnTo>
                  <a:lnTo>
                    <a:pt x="1419" y="677"/>
                  </a:lnTo>
                  <a:lnTo>
                    <a:pt x="1447" y="567"/>
                  </a:lnTo>
                  <a:lnTo>
                    <a:pt x="1456" y="467"/>
                  </a:lnTo>
                  <a:lnTo>
                    <a:pt x="1529" y="357"/>
                  </a:lnTo>
                  <a:lnTo>
                    <a:pt x="1502" y="256"/>
                  </a:lnTo>
                  <a:lnTo>
                    <a:pt x="1520" y="119"/>
                  </a:lnTo>
                  <a:lnTo>
                    <a:pt x="1511" y="0"/>
                  </a:lnTo>
                  <a:lnTo>
                    <a:pt x="1584" y="0"/>
                  </a:lnTo>
                  <a:lnTo>
                    <a:pt x="1620" y="137"/>
                  </a:lnTo>
                  <a:lnTo>
                    <a:pt x="1675" y="211"/>
                  </a:lnTo>
                  <a:lnTo>
                    <a:pt x="1794" y="275"/>
                  </a:lnTo>
                  <a:lnTo>
                    <a:pt x="1904" y="238"/>
                  </a:lnTo>
                  <a:lnTo>
                    <a:pt x="1959" y="265"/>
                  </a:lnTo>
                  <a:lnTo>
                    <a:pt x="1940" y="384"/>
                  </a:lnTo>
                  <a:lnTo>
                    <a:pt x="2059" y="494"/>
                  </a:lnTo>
                  <a:lnTo>
                    <a:pt x="2279" y="723"/>
                  </a:lnTo>
                  <a:lnTo>
                    <a:pt x="2498" y="969"/>
                  </a:lnTo>
                  <a:lnTo>
                    <a:pt x="2599" y="1079"/>
                  </a:lnTo>
                  <a:lnTo>
                    <a:pt x="2626" y="1161"/>
                  </a:lnTo>
                  <a:lnTo>
                    <a:pt x="2663" y="1664"/>
                  </a:lnTo>
                  <a:lnTo>
                    <a:pt x="2654" y="2771"/>
                  </a:lnTo>
                  <a:lnTo>
                    <a:pt x="1703" y="2761"/>
                  </a:lnTo>
                  <a:lnTo>
                    <a:pt x="1240" y="2776"/>
                  </a:lnTo>
                  <a:lnTo>
                    <a:pt x="1093" y="2762"/>
                  </a:lnTo>
                  <a:lnTo>
                    <a:pt x="984" y="2713"/>
                  </a:lnTo>
                  <a:lnTo>
                    <a:pt x="865" y="2678"/>
                  </a:lnTo>
                  <a:lnTo>
                    <a:pt x="808" y="2599"/>
                  </a:lnTo>
                  <a:lnTo>
                    <a:pt x="732" y="2533"/>
                  </a:lnTo>
                  <a:lnTo>
                    <a:pt x="637" y="2546"/>
                  </a:lnTo>
                  <a:lnTo>
                    <a:pt x="520" y="2597"/>
                  </a:lnTo>
                  <a:lnTo>
                    <a:pt x="394" y="2618"/>
                  </a:lnTo>
                  <a:lnTo>
                    <a:pt x="301" y="2594"/>
                  </a:lnTo>
                  <a:lnTo>
                    <a:pt x="229" y="2498"/>
                  </a:lnTo>
                  <a:lnTo>
                    <a:pt x="147" y="2452"/>
                  </a:lnTo>
                  <a:lnTo>
                    <a:pt x="72" y="2354"/>
                  </a:lnTo>
                  <a:lnTo>
                    <a:pt x="12" y="2209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DA9954C3-0D0E-4446-BF86-C989C9214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545" y="3347817"/>
              <a:ext cx="598436" cy="503946"/>
            </a:xfrm>
            <a:custGeom>
              <a:avLst/>
              <a:gdLst>
                <a:gd name="T0" fmla="*/ 218431135 w 2430"/>
                <a:gd name="T1" fmla="*/ 430946726 h 2073"/>
                <a:gd name="T2" fmla="*/ 229198786 w 2430"/>
                <a:gd name="T3" fmla="*/ 430946726 h 2073"/>
                <a:gd name="T4" fmla="*/ 199972343 w 2430"/>
                <a:gd name="T5" fmla="*/ 430946726 h 2073"/>
                <a:gd name="T6" fmla="*/ 143057216 w 2430"/>
                <a:gd name="T7" fmla="*/ 430946726 h 2073"/>
                <a:gd name="T8" fmla="*/ 84090850 w 2430"/>
                <a:gd name="T9" fmla="*/ 430946726 h 2073"/>
                <a:gd name="T10" fmla="*/ 55377080 w 2430"/>
                <a:gd name="T11" fmla="*/ 430946726 h 2073"/>
                <a:gd name="T12" fmla="*/ 36405263 w 2430"/>
                <a:gd name="T13" fmla="*/ 430946726 h 2073"/>
                <a:gd name="T14" fmla="*/ 0 w 2430"/>
                <a:gd name="T15" fmla="*/ 430946726 h 2073"/>
                <a:gd name="T16" fmla="*/ 41019870 w 2430"/>
                <a:gd name="T17" fmla="*/ 393713317 h 2073"/>
                <a:gd name="T18" fmla="*/ 45634815 w 2430"/>
                <a:gd name="T19" fmla="*/ 337975197 h 2073"/>
                <a:gd name="T20" fmla="*/ 97422388 w 2430"/>
                <a:gd name="T21" fmla="*/ 315173248 h 2073"/>
                <a:gd name="T22" fmla="*/ 130238352 w 2430"/>
                <a:gd name="T23" fmla="*/ 328854459 h 2073"/>
                <a:gd name="T24" fmla="*/ 163054445 w 2430"/>
                <a:gd name="T25" fmla="*/ 291864557 h 2073"/>
                <a:gd name="T26" fmla="*/ 218943861 w 2430"/>
                <a:gd name="T27" fmla="*/ 310612776 h 2073"/>
                <a:gd name="T28" fmla="*/ 275346366 w 2430"/>
                <a:gd name="T29" fmla="*/ 315173248 h 2073"/>
                <a:gd name="T30" fmla="*/ 317391934 w 2430"/>
                <a:gd name="T31" fmla="*/ 273116338 h 2073"/>
                <a:gd name="T32" fmla="*/ 364564964 w 2430"/>
                <a:gd name="T33" fmla="*/ 273116338 h 2073"/>
                <a:gd name="T34" fmla="*/ 388151376 w 2430"/>
                <a:gd name="T35" fmla="*/ 236126642 h 2073"/>
                <a:gd name="T36" fmla="*/ 436566355 w 2430"/>
                <a:gd name="T37" fmla="*/ 208257531 h 2073"/>
                <a:gd name="T38" fmla="*/ 436566355 w 2430"/>
                <a:gd name="T39" fmla="*/ 180895109 h 2073"/>
                <a:gd name="T40" fmla="*/ 436566355 w 2430"/>
                <a:gd name="T41" fmla="*/ 185455787 h 2073"/>
                <a:gd name="T42" fmla="*/ 436566355 w 2430"/>
                <a:gd name="T43" fmla="*/ 148465783 h 2073"/>
                <a:gd name="T44" fmla="*/ 436566355 w 2430"/>
                <a:gd name="T45" fmla="*/ 138838508 h 2073"/>
                <a:gd name="T46" fmla="*/ 436566355 w 2430"/>
                <a:gd name="T47" fmla="*/ 125157297 h 2073"/>
                <a:gd name="T48" fmla="*/ 436566355 w 2430"/>
                <a:gd name="T49" fmla="*/ 101848478 h 2073"/>
                <a:gd name="T50" fmla="*/ 436566355 w 2430"/>
                <a:gd name="T51" fmla="*/ 73979675 h 2073"/>
                <a:gd name="T52" fmla="*/ 436566355 w 2430"/>
                <a:gd name="T53" fmla="*/ 73979675 h 2073"/>
                <a:gd name="T54" fmla="*/ 436566355 w 2430"/>
                <a:gd name="T55" fmla="*/ 32429391 h 2073"/>
                <a:gd name="T56" fmla="*/ 436566355 w 2430"/>
                <a:gd name="T57" fmla="*/ 51177584 h 2073"/>
                <a:gd name="T58" fmla="*/ 436566355 w 2430"/>
                <a:gd name="T59" fmla="*/ 27869099 h 2073"/>
                <a:gd name="T60" fmla="*/ 436566355 w 2430"/>
                <a:gd name="T61" fmla="*/ 0 h 2073"/>
                <a:gd name="T62" fmla="*/ 436566355 w 2430"/>
                <a:gd name="T63" fmla="*/ 27869099 h 2073"/>
                <a:gd name="T64" fmla="*/ 436566355 w 2430"/>
                <a:gd name="T65" fmla="*/ 55737889 h 2073"/>
                <a:gd name="T66" fmla="*/ 436566355 w 2430"/>
                <a:gd name="T67" fmla="*/ 171267835 h 2073"/>
                <a:gd name="T68" fmla="*/ 436566355 w 2430"/>
                <a:gd name="T69" fmla="*/ 273116338 h 2073"/>
                <a:gd name="T70" fmla="*/ 436566355 w 2430"/>
                <a:gd name="T71" fmla="*/ 310612776 h 2073"/>
                <a:gd name="T72" fmla="*/ 436566355 w 2430"/>
                <a:gd name="T73" fmla="*/ 356723416 h 2073"/>
                <a:gd name="T74" fmla="*/ 436566355 w 2430"/>
                <a:gd name="T75" fmla="*/ 417021803 h 2073"/>
                <a:gd name="T76" fmla="*/ 436566355 w 2430"/>
                <a:gd name="T77" fmla="*/ 430946726 h 2073"/>
                <a:gd name="T78" fmla="*/ 436566355 w 2430"/>
                <a:gd name="T79" fmla="*/ 430946726 h 2073"/>
                <a:gd name="T80" fmla="*/ 436566355 w 2430"/>
                <a:gd name="T81" fmla="*/ 430946726 h 2073"/>
                <a:gd name="T82" fmla="*/ 395329740 w 2430"/>
                <a:gd name="T83" fmla="*/ 430946726 h 2073"/>
                <a:gd name="T84" fmla="*/ 285601291 w 2430"/>
                <a:gd name="T85" fmla="*/ 430946726 h 2073"/>
                <a:gd name="T86" fmla="*/ 218431135 w 2430"/>
                <a:gd name="T87" fmla="*/ 430946726 h 2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0"/>
                <a:gd name="T133" fmla="*/ 0 h 2073"/>
                <a:gd name="T134" fmla="*/ 2430 w 2430"/>
                <a:gd name="T135" fmla="*/ 2073 h 2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0" h="2073">
                  <a:moveTo>
                    <a:pt x="426" y="1297"/>
                  </a:moveTo>
                  <a:lnTo>
                    <a:pt x="447" y="1180"/>
                  </a:lnTo>
                  <a:lnTo>
                    <a:pt x="390" y="1153"/>
                  </a:lnTo>
                  <a:lnTo>
                    <a:pt x="279" y="1189"/>
                  </a:lnTo>
                  <a:lnTo>
                    <a:pt x="164" y="1128"/>
                  </a:lnTo>
                  <a:lnTo>
                    <a:pt x="108" y="1053"/>
                  </a:lnTo>
                  <a:lnTo>
                    <a:pt x="71" y="914"/>
                  </a:lnTo>
                  <a:lnTo>
                    <a:pt x="0" y="915"/>
                  </a:lnTo>
                  <a:lnTo>
                    <a:pt x="80" y="777"/>
                  </a:lnTo>
                  <a:lnTo>
                    <a:pt x="89" y="667"/>
                  </a:lnTo>
                  <a:lnTo>
                    <a:pt x="190" y="622"/>
                  </a:lnTo>
                  <a:lnTo>
                    <a:pt x="254" y="649"/>
                  </a:lnTo>
                  <a:lnTo>
                    <a:pt x="318" y="576"/>
                  </a:lnTo>
                  <a:lnTo>
                    <a:pt x="427" y="613"/>
                  </a:lnTo>
                  <a:lnTo>
                    <a:pt x="537" y="622"/>
                  </a:lnTo>
                  <a:lnTo>
                    <a:pt x="619" y="539"/>
                  </a:lnTo>
                  <a:lnTo>
                    <a:pt x="711" y="539"/>
                  </a:lnTo>
                  <a:lnTo>
                    <a:pt x="757" y="466"/>
                  </a:lnTo>
                  <a:lnTo>
                    <a:pt x="857" y="411"/>
                  </a:lnTo>
                  <a:lnTo>
                    <a:pt x="1003" y="357"/>
                  </a:lnTo>
                  <a:lnTo>
                    <a:pt x="1122" y="366"/>
                  </a:lnTo>
                  <a:lnTo>
                    <a:pt x="1278" y="293"/>
                  </a:lnTo>
                  <a:lnTo>
                    <a:pt x="1397" y="274"/>
                  </a:lnTo>
                  <a:lnTo>
                    <a:pt x="1497" y="247"/>
                  </a:lnTo>
                  <a:lnTo>
                    <a:pt x="1625" y="201"/>
                  </a:lnTo>
                  <a:lnTo>
                    <a:pt x="1707" y="146"/>
                  </a:lnTo>
                  <a:lnTo>
                    <a:pt x="1881" y="146"/>
                  </a:lnTo>
                  <a:lnTo>
                    <a:pt x="1973" y="64"/>
                  </a:lnTo>
                  <a:lnTo>
                    <a:pt x="2073" y="101"/>
                  </a:lnTo>
                  <a:lnTo>
                    <a:pt x="2165" y="55"/>
                  </a:lnTo>
                  <a:lnTo>
                    <a:pt x="2247" y="0"/>
                  </a:lnTo>
                  <a:lnTo>
                    <a:pt x="2338" y="55"/>
                  </a:lnTo>
                  <a:lnTo>
                    <a:pt x="2421" y="110"/>
                  </a:lnTo>
                  <a:lnTo>
                    <a:pt x="2430" y="338"/>
                  </a:lnTo>
                  <a:lnTo>
                    <a:pt x="2430" y="539"/>
                  </a:lnTo>
                  <a:lnTo>
                    <a:pt x="2393" y="613"/>
                  </a:lnTo>
                  <a:lnTo>
                    <a:pt x="2329" y="704"/>
                  </a:lnTo>
                  <a:lnTo>
                    <a:pt x="2283" y="823"/>
                  </a:lnTo>
                  <a:lnTo>
                    <a:pt x="2265" y="923"/>
                  </a:lnTo>
                  <a:lnTo>
                    <a:pt x="1113" y="2073"/>
                  </a:lnTo>
                  <a:lnTo>
                    <a:pt x="1088" y="1993"/>
                  </a:lnTo>
                  <a:lnTo>
                    <a:pt x="771" y="1644"/>
                  </a:lnTo>
                  <a:lnTo>
                    <a:pt x="557" y="1417"/>
                  </a:lnTo>
                  <a:lnTo>
                    <a:pt x="426" y="129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id="{D075D1D1-EB66-4A0B-B7BC-AB508ACCE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23" y="3349028"/>
              <a:ext cx="456701" cy="885539"/>
            </a:xfrm>
            <a:custGeom>
              <a:avLst/>
              <a:gdLst>
                <a:gd name="T0" fmla="*/ 436207397 w 1856"/>
                <a:gd name="T1" fmla="*/ 430320656 h 3648"/>
                <a:gd name="T2" fmla="*/ 436207397 w 1856"/>
                <a:gd name="T3" fmla="*/ 352102548 h 3648"/>
                <a:gd name="T4" fmla="*/ 436207397 w 1856"/>
                <a:gd name="T5" fmla="*/ 270382618 h 3648"/>
                <a:gd name="T6" fmla="*/ 436207397 w 1856"/>
                <a:gd name="T7" fmla="*/ 54480030 h 3648"/>
                <a:gd name="T8" fmla="*/ 436207397 w 1856"/>
                <a:gd name="T9" fmla="*/ 36824474 h 3648"/>
                <a:gd name="T10" fmla="*/ 436207397 w 1856"/>
                <a:gd name="T11" fmla="*/ 0 h 3648"/>
                <a:gd name="T12" fmla="*/ 436207397 w 1856"/>
                <a:gd name="T13" fmla="*/ 46408933 h 3648"/>
                <a:gd name="T14" fmla="*/ 436207397 w 1856"/>
                <a:gd name="T15" fmla="*/ 198246685 h 3648"/>
                <a:gd name="T16" fmla="*/ 436207397 w 1856"/>
                <a:gd name="T17" fmla="*/ 391953477 h 3648"/>
                <a:gd name="T18" fmla="*/ 436207397 w 1856"/>
                <a:gd name="T19" fmla="*/ 430320656 h 3648"/>
                <a:gd name="T20" fmla="*/ 436207397 w 1856"/>
                <a:gd name="T21" fmla="*/ 430320656 h 3648"/>
                <a:gd name="T22" fmla="*/ 436207397 w 1856"/>
                <a:gd name="T23" fmla="*/ 430320656 h 3648"/>
                <a:gd name="T24" fmla="*/ 436207397 w 1856"/>
                <a:gd name="T25" fmla="*/ 430320656 h 3648"/>
                <a:gd name="T26" fmla="*/ 436207397 w 1856"/>
                <a:gd name="T27" fmla="*/ 430320656 h 3648"/>
                <a:gd name="T28" fmla="*/ 436207397 w 1856"/>
                <a:gd name="T29" fmla="*/ 430320656 h 3648"/>
                <a:gd name="T30" fmla="*/ 436207397 w 1856"/>
                <a:gd name="T31" fmla="*/ 430320656 h 3648"/>
                <a:gd name="T32" fmla="*/ 436207397 w 1856"/>
                <a:gd name="T33" fmla="*/ 430320656 h 3648"/>
                <a:gd name="T34" fmla="*/ 436207397 w 1856"/>
                <a:gd name="T35" fmla="*/ 430320656 h 3648"/>
                <a:gd name="T36" fmla="*/ 436207397 w 1856"/>
                <a:gd name="T37" fmla="*/ 430320656 h 3648"/>
                <a:gd name="T38" fmla="*/ 436207397 w 1856"/>
                <a:gd name="T39" fmla="*/ 430320656 h 3648"/>
                <a:gd name="T40" fmla="*/ 436207397 w 1856"/>
                <a:gd name="T41" fmla="*/ 430320656 h 3648"/>
                <a:gd name="T42" fmla="*/ 436207397 w 1856"/>
                <a:gd name="T43" fmla="*/ 430320656 h 3648"/>
                <a:gd name="T44" fmla="*/ 436207397 w 1856"/>
                <a:gd name="T45" fmla="*/ 430320656 h 3648"/>
                <a:gd name="T46" fmla="*/ 436207397 w 1856"/>
                <a:gd name="T47" fmla="*/ 430320656 h 3648"/>
                <a:gd name="T48" fmla="*/ 436207397 w 1856"/>
                <a:gd name="T49" fmla="*/ 430320656 h 3648"/>
                <a:gd name="T50" fmla="*/ 436207397 w 1856"/>
                <a:gd name="T51" fmla="*/ 430320656 h 3648"/>
                <a:gd name="T52" fmla="*/ 436207397 w 1856"/>
                <a:gd name="T53" fmla="*/ 430320656 h 3648"/>
                <a:gd name="T54" fmla="*/ 420275433 w 1856"/>
                <a:gd name="T55" fmla="*/ 430320656 h 3648"/>
                <a:gd name="T56" fmla="*/ 387513570 w 1856"/>
                <a:gd name="T57" fmla="*/ 430320656 h 3648"/>
                <a:gd name="T58" fmla="*/ 363965896 w 1856"/>
                <a:gd name="T59" fmla="*/ 430320656 h 3648"/>
                <a:gd name="T60" fmla="*/ 266703458 w 1856"/>
                <a:gd name="T61" fmla="*/ 430320656 h 3648"/>
                <a:gd name="T62" fmla="*/ 252881861 w 1856"/>
                <a:gd name="T63" fmla="*/ 430320656 h 3648"/>
                <a:gd name="T64" fmla="*/ 220119790 w 1856"/>
                <a:gd name="T65" fmla="*/ 430320656 h 3648"/>
                <a:gd name="T66" fmla="*/ 154595803 w 1856"/>
                <a:gd name="T67" fmla="*/ 430320656 h 3648"/>
                <a:gd name="T68" fmla="*/ 79857445 w 1856"/>
                <a:gd name="T69" fmla="*/ 430320656 h 3648"/>
                <a:gd name="T70" fmla="*/ 14333387 w 1856"/>
                <a:gd name="T71" fmla="*/ 430320656 h 3648"/>
                <a:gd name="T72" fmla="*/ 0 w 1856"/>
                <a:gd name="T73" fmla="*/ 430320656 h 36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6"/>
                <a:gd name="T112" fmla="*/ 0 h 3648"/>
                <a:gd name="T113" fmla="*/ 1856 w 1856"/>
                <a:gd name="T114" fmla="*/ 3648 h 36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6" h="3648">
                  <a:moveTo>
                    <a:pt x="0" y="2070"/>
                  </a:moveTo>
                  <a:lnTo>
                    <a:pt x="1149" y="920"/>
                  </a:lnTo>
                  <a:lnTo>
                    <a:pt x="1167" y="819"/>
                  </a:lnTo>
                  <a:lnTo>
                    <a:pt x="1215" y="698"/>
                  </a:lnTo>
                  <a:lnTo>
                    <a:pt x="1273" y="614"/>
                  </a:lnTo>
                  <a:lnTo>
                    <a:pt x="1315" y="536"/>
                  </a:lnTo>
                  <a:lnTo>
                    <a:pt x="1315" y="345"/>
                  </a:lnTo>
                  <a:lnTo>
                    <a:pt x="1306" y="108"/>
                  </a:lnTo>
                  <a:lnTo>
                    <a:pt x="1399" y="92"/>
                  </a:lnTo>
                  <a:lnTo>
                    <a:pt x="1472" y="73"/>
                  </a:lnTo>
                  <a:lnTo>
                    <a:pt x="1564" y="28"/>
                  </a:lnTo>
                  <a:lnTo>
                    <a:pt x="1628" y="0"/>
                  </a:lnTo>
                  <a:lnTo>
                    <a:pt x="1719" y="46"/>
                  </a:lnTo>
                  <a:lnTo>
                    <a:pt x="1820" y="92"/>
                  </a:lnTo>
                  <a:lnTo>
                    <a:pt x="1856" y="238"/>
                  </a:lnTo>
                  <a:lnTo>
                    <a:pt x="1829" y="393"/>
                  </a:lnTo>
                  <a:lnTo>
                    <a:pt x="1856" y="658"/>
                  </a:lnTo>
                  <a:lnTo>
                    <a:pt x="1810" y="777"/>
                  </a:lnTo>
                  <a:lnTo>
                    <a:pt x="1719" y="869"/>
                  </a:lnTo>
                  <a:lnTo>
                    <a:pt x="1628" y="960"/>
                  </a:lnTo>
                  <a:lnTo>
                    <a:pt x="1536" y="1079"/>
                  </a:lnTo>
                  <a:lnTo>
                    <a:pt x="1490" y="1207"/>
                  </a:lnTo>
                  <a:lnTo>
                    <a:pt x="1490" y="1289"/>
                  </a:lnTo>
                  <a:lnTo>
                    <a:pt x="1518" y="1399"/>
                  </a:lnTo>
                  <a:lnTo>
                    <a:pt x="1454" y="1518"/>
                  </a:lnTo>
                  <a:lnTo>
                    <a:pt x="1390" y="1618"/>
                  </a:lnTo>
                  <a:lnTo>
                    <a:pt x="1335" y="1673"/>
                  </a:lnTo>
                  <a:lnTo>
                    <a:pt x="1335" y="1765"/>
                  </a:lnTo>
                  <a:lnTo>
                    <a:pt x="1399" y="1801"/>
                  </a:lnTo>
                  <a:lnTo>
                    <a:pt x="1472" y="1783"/>
                  </a:lnTo>
                  <a:lnTo>
                    <a:pt x="1527" y="1874"/>
                  </a:lnTo>
                  <a:lnTo>
                    <a:pt x="1445" y="1884"/>
                  </a:lnTo>
                  <a:lnTo>
                    <a:pt x="1353" y="1938"/>
                  </a:lnTo>
                  <a:lnTo>
                    <a:pt x="1308" y="2012"/>
                  </a:lnTo>
                  <a:lnTo>
                    <a:pt x="1207" y="1966"/>
                  </a:lnTo>
                  <a:lnTo>
                    <a:pt x="1116" y="2012"/>
                  </a:lnTo>
                  <a:lnTo>
                    <a:pt x="1097" y="2094"/>
                  </a:lnTo>
                  <a:lnTo>
                    <a:pt x="1180" y="2167"/>
                  </a:lnTo>
                  <a:lnTo>
                    <a:pt x="1262" y="2185"/>
                  </a:lnTo>
                  <a:lnTo>
                    <a:pt x="1234" y="2258"/>
                  </a:lnTo>
                  <a:lnTo>
                    <a:pt x="1216" y="2377"/>
                  </a:lnTo>
                  <a:lnTo>
                    <a:pt x="1289" y="2405"/>
                  </a:lnTo>
                  <a:lnTo>
                    <a:pt x="1326" y="2505"/>
                  </a:lnTo>
                  <a:lnTo>
                    <a:pt x="1244" y="2588"/>
                  </a:lnTo>
                  <a:lnTo>
                    <a:pt x="1262" y="2716"/>
                  </a:lnTo>
                  <a:lnTo>
                    <a:pt x="1189" y="2816"/>
                  </a:lnTo>
                  <a:lnTo>
                    <a:pt x="1216" y="2935"/>
                  </a:lnTo>
                  <a:lnTo>
                    <a:pt x="1180" y="3072"/>
                  </a:lnTo>
                  <a:lnTo>
                    <a:pt x="1106" y="3145"/>
                  </a:lnTo>
                  <a:lnTo>
                    <a:pt x="1086" y="3095"/>
                  </a:lnTo>
                  <a:lnTo>
                    <a:pt x="1077" y="3013"/>
                  </a:lnTo>
                  <a:lnTo>
                    <a:pt x="1031" y="2958"/>
                  </a:lnTo>
                  <a:lnTo>
                    <a:pt x="958" y="2922"/>
                  </a:lnTo>
                  <a:lnTo>
                    <a:pt x="912" y="2794"/>
                  </a:lnTo>
                  <a:lnTo>
                    <a:pt x="876" y="2657"/>
                  </a:lnTo>
                  <a:lnTo>
                    <a:pt x="821" y="2620"/>
                  </a:lnTo>
                  <a:lnTo>
                    <a:pt x="748" y="2675"/>
                  </a:lnTo>
                  <a:lnTo>
                    <a:pt x="757" y="2775"/>
                  </a:lnTo>
                  <a:lnTo>
                    <a:pt x="775" y="2858"/>
                  </a:lnTo>
                  <a:lnTo>
                    <a:pt x="711" y="2913"/>
                  </a:lnTo>
                  <a:lnTo>
                    <a:pt x="574" y="2913"/>
                  </a:lnTo>
                  <a:lnTo>
                    <a:pt x="521" y="2990"/>
                  </a:lnTo>
                  <a:lnTo>
                    <a:pt x="494" y="3072"/>
                  </a:lnTo>
                  <a:lnTo>
                    <a:pt x="494" y="3200"/>
                  </a:lnTo>
                  <a:lnTo>
                    <a:pt x="476" y="3310"/>
                  </a:lnTo>
                  <a:lnTo>
                    <a:pt x="430" y="3420"/>
                  </a:lnTo>
                  <a:lnTo>
                    <a:pt x="366" y="3484"/>
                  </a:lnTo>
                  <a:lnTo>
                    <a:pt x="302" y="3548"/>
                  </a:lnTo>
                  <a:lnTo>
                    <a:pt x="220" y="3557"/>
                  </a:lnTo>
                  <a:lnTo>
                    <a:pt x="156" y="3493"/>
                  </a:lnTo>
                  <a:lnTo>
                    <a:pt x="110" y="3639"/>
                  </a:lnTo>
                  <a:lnTo>
                    <a:pt x="28" y="3648"/>
                  </a:lnTo>
                  <a:lnTo>
                    <a:pt x="34" y="2567"/>
                  </a:lnTo>
                  <a:lnTo>
                    <a:pt x="0" y="207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40">
              <a:extLst>
                <a:ext uri="{FF2B5EF4-FFF2-40B4-BE49-F238E27FC236}">
                  <a16:creationId xmlns:a16="http://schemas.microsoft.com/office/drawing/2014/main" id="{EC2225CB-5A08-461A-BC33-6D318690A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871" y="4246682"/>
              <a:ext cx="743805" cy="740170"/>
            </a:xfrm>
            <a:custGeom>
              <a:avLst/>
              <a:gdLst>
                <a:gd name="T0" fmla="*/ 42414677 w 3024"/>
                <a:gd name="T1" fmla="*/ 430906987 h 3045"/>
                <a:gd name="T2" fmla="*/ 12264581 w 3024"/>
                <a:gd name="T3" fmla="*/ 430906987 h 3045"/>
                <a:gd name="T4" fmla="*/ 31683364 w 3024"/>
                <a:gd name="T5" fmla="*/ 430906987 h 3045"/>
                <a:gd name="T6" fmla="*/ 48547139 w 3024"/>
                <a:gd name="T7" fmla="*/ 430906987 h 3045"/>
                <a:gd name="T8" fmla="*/ 97605125 w 3024"/>
                <a:gd name="T9" fmla="*/ 366331908 h 3045"/>
                <a:gd name="T10" fmla="*/ 191633172 w 3024"/>
                <a:gd name="T11" fmla="*/ 284756033 h 3045"/>
                <a:gd name="T12" fmla="*/ 172725252 w 3024"/>
                <a:gd name="T13" fmla="*/ 172272418 h 3045"/>
                <a:gd name="T14" fmla="*/ 243757479 w 3024"/>
                <a:gd name="T15" fmla="*/ 86642853 h 3045"/>
                <a:gd name="T16" fmla="*/ 374067755 w 3024"/>
                <a:gd name="T17" fmla="*/ 23307447 h 3045"/>
                <a:gd name="T18" fmla="*/ 398085920 w 3024"/>
                <a:gd name="T19" fmla="*/ 100323418 h 3045"/>
                <a:gd name="T20" fmla="*/ 436029835 w 3024"/>
                <a:gd name="T21" fmla="*/ 168725448 h 3045"/>
                <a:gd name="T22" fmla="*/ 436029835 w 3024"/>
                <a:gd name="T23" fmla="*/ 101843401 h 3045"/>
                <a:gd name="T24" fmla="*/ 436029835 w 3024"/>
                <a:gd name="T25" fmla="*/ 49148216 h 3045"/>
                <a:gd name="T26" fmla="*/ 436029835 w 3024"/>
                <a:gd name="T27" fmla="*/ 48641546 h 3045"/>
                <a:gd name="T28" fmla="*/ 436029835 w 3024"/>
                <a:gd name="T29" fmla="*/ 145924677 h 3045"/>
                <a:gd name="T30" fmla="*/ 436029835 w 3024"/>
                <a:gd name="T31" fmla="*/ 211287025 h 3045"/>
                <a:gd name="T32" fmla="*/ 436029835 w 3024"/>
                <a:gd name="T33" fmla="*/ 266515416 h 3045"/>
                <a:gd name="T34" fmla="*/ 436029835 w 3024"/>
                <a:gd name="T35" fmla="*/ 380519168 h 3045"/>
                <a:gd name="T36" fmla="*/ 436029835 w 3024"/>
                <a:gd name="T37" fmla="*/ 417507097 h 3045"/>
                <a:gd name="T38" fmla="*/ 436029835 w 3024"/>
                <a:gd name="T39" fmla="*/ 430906987 h 3045"/>
                <a:gd name="T40" fmla="*/ 436029835 w 3024"/>
                <a:gd name="T41" fmla="*/ 430906987 h 3045"/>
                <a:gd name="T42" fmla="*/ 436029835 w 3024"/>
                <a:gd name="T43" fmla="*/ 430906987 h 3045"/>
                <a:gd name="T44" fmla="*/ 436029835 w 3024"/>
                <a:gd name="T45" fmla="*/ 430906987 h 3045"/>
                <a:gd name="T46" fmla="*/ 436029835 w 3024"/>
                <a:gd name="T47" fmla="*/ 430906987 h 3045"/>
                <a:gd name="T48" fmla="*/ 436029835 w 3024"/>
                <a:gd name="T49" fmla="*/ 430906987 h 3045"/>
                <a:gd name="T50" fmla="*/ 436029835 w 3024"/>
                <a:gd name="T51" fmla="*/ 430906987 h 3045"/>
                <a:gd name="T52" fmla="*/ 436029835 w 3024"/>
                <a:gd name="T53" fmla="*/ 430906987 h 3045"/>
                <a:gd name="T54" fmla="*/ 436029835 w 3024"/>
                <a:gd name="T55" fmla="*/ 430906987 h 3045"/>
                <a:gd name="T56" fmla="*/ 436029835 w 3024"/>
                <a:gd name="T57" fmla="*/ 430906987 h 3045"/>
                <a:gd name="T58" fmla="*/ 436029835 w 3024"/>
                <a:gd name="T59" fmla="*/ 430906987 h 3045"/>
                <a:gd name="T60" fmla="*/ 436029835 w 3024"/>
                <a:gd name="T61" fmla="*/ 430906987 h 3045"/>
                <a:gd name="T62" fmla="*/ 436029835 w 3024"/>
                <a:gd name="T63" fmla="*/ 430906987 h 3045"/>
                <a:gd name="T64" fmla="*/ 436029835 w 3024"/>
                <a:gd name="T65" fmla="*/ 430906987 h 3045"/>
                <a:gd name="T66" fmla="*/ 436029835 w 3024"/>
                <a:gd name="T67" fmla="*/ 430906987 h 3045"/>
                <a:gd name="T68" fmla="*/ 436029835 w 3024"/>
                <a:gd name="T69" fmla="*/ 430906987 h 3045"/>
                <a:gd name="T70" fmla="*/ 436029835 w 3024"/>
                <a:gd name="T71" fmla="*/ 430906987 h 3045"/>
                <a:gd name="T72" fmla="*/ 436029835 w 3024"/>
                <a:gd name="T73" fmla="*/ 430906987 h 3045"/>
                <a:gd name="T74" fmla="*/ 436029835 w 3024"/>
                <a:gd name="T75" fmla="*/ 430906987 h 3045"/>
                <a:gd name="T76" fmla="*/ 354138037 w 3024"/>
                <a:gd name="T77" fmla="*/ 430906987 h 3045"/>
                <a:gd name="T78" fmla="*/ 274418745 w 3024"/>
                <a:gd name="T79" fmla="*/ 430906987 h 3045"/>
                <a:gd name="T80" fmla="*/ 199809440 w 3024"/>
                <a:gd name="T81" fmla="*/ 430906987 h 3045"/>
                <a:gd name="T82" fmla="*/ 129799376 w 3024"/>
                <a:gd name="T83" fmla="*/ 430906987 h 3045"/>
                <a:gd name="T84" fmla="*/ 24017963 w 3024"/>
                <a:gd name="T85" fmla="*/ 430906987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4"/>
                <a:gd name="T130" fmla="*/ 0 h 3045"/>
                <a:gd name="T131" fmla="*/ 3024 w 3024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4" h="3045">
                  <a:moveTo>
                    <a:pt x="47" y="1680"/>
                  </a:moveTo>
                  <a:lnTo>
                    <a:pt x="83" y="1618"/>
                  </a:lnTo>
                  <a:lnTo>
                    <a:pt x="24" y="1533"/>
                  </a:lnTo>
                  <a:lnTo>
                    <a:pt x="24" y="1393"/>
                  </a:lnTo>
                  <a:lnTo>
                    <a:pt x="0" y="1246"/>
                  </a:lnTo>
                  <a:lnTo>
                    <a:pt x="62" y="1147"/>
                  </a:lnTo>
                  <a:lnTo>
                    <a:pt x="71" y="1035"/>
                  </a:lnTo>
                  <a:lnTo>
                    <a:pt x="95" y="934"/>
                  </a:lnTo>
                  <a:lnTo>
                    <a:pt x="146" y="850"/>
                  </a:lnTo>
                  <a:lnTo>
                    <a:pt x="191" y="723"/>
                  </a:lnTo>
                  <a:lnTo>
                    <a:pt x="273" y="625"/>
                  </a:lnTo>
                  <a:lnTo>
                    <a:pt x="375" y="562"/>
                  </a:lnTo>
                  <a:lnTo>
                    <a:pt x="375" y="433"/>
                  </a:lnTo>
                  <a:lnTo>
                    <a:pt x="338" y="340"/>
                  </a:lnTo>
                  <a:lnTo>
                    <a:pt x="446" y="222"/>
                  </a:lnTo>
                  <a:lnTo>
                    <a:pt x="477" y="171"/>
                  </a:lnTo>
                  <a:lnTo>
                    <a:pt x="621" y="22"/>
                  </a:lnTo>
                  <a:lnTo>
                    <a:pt x="732" y="46"/>
                  </a:lnTo>
                  <a:lnTo>
                    <a:pt x="779" y="132"/>
                  </a:lnTo>
                  <a:lnTo>
                    <a:pt x="779" y="198"/>
                  </a:lnTo>
                  <a:lnTo>
                    <a:pt x="837" y="282"/>
                  </a:lnTo>
                  <a:lnTo>
                    <a:pt x="933" y="333"/>
                  </a:lnTo>
                  <a:lnTo>
                    <a:pt x="1056" y="298"/>
                  </a:lnTo>
                  <a:lnTo>
                    <a:pt x="1188" y="201"/>
                  </a:lnTo>
                  <a:lnTo>
                    <a:pt x="1283" y="142"/>
                  </a:lnTo>
                  <a:lnTo>
                    <a:pt x="1422" y="97"/>
                  </a:lnTo>
                  <a:lnTo>
                    <a:pt x="1643" y="0"/>
                  </a:lnTo>
                  <a:lnTo>
                    <a:pt x="1874" y="96"/>
                  </a:lnTo>
                  <a:lnTo>
                    <a:pt x="1968" y="177"/>
                  </a:lnTo>
                  <a:lnTo>
                    <a:pt x="1980" y="288"/>
                  </a:lnTo>
                  <a:lnTo>
                    <a:pt x="2093" y="393"/>
                  </a:lnTo>
                  <a:lnTo>
                    <a:pt x="2184" y="417"/>
                  </a:lnTo>
                  <a:lnTo>
                    <a:pt x="2265" y="490"/>
                  </a:lnTo>
                  <a:lnTo>
                    <a:pt x="2352" y="526"/>
                  </a:lnTo>
                  <a:lnTo>
                    <a:pt x="2402" y="632"/>
                  </a:lnTo>
                  <a:lnTo>
                    <a:pt x="2466" y="751"/>
                  </a:lnTo>
                  <a:lnTo>
                    <a:pt x="2558" y="741"/>
                  </a:lnTo>
                  <a:lnTo>
                    <a:pt x="2658" y="824"/>
                  </a:lnTo>
                  <a:lnTo>
                    <a:pt x="2768" y="897"/>
                  </a:lnTo>
                  <a:lnTo>
                    <a:pt x="2850" y="1025"/>
                  </a:lnTo>
                  <a:lnTo>
                    <a:pt x="2914" y="1144"/>
                  </a:lnTo>
                  <a:lnTo>
                    <a:pt x="2969" y="1208"/>
                  </a:lnTo>
                  <a:lnTo>
                    <a:pt x="3015" y="1336"/>
                  </a:lnTo>
                  <a:lnTo>
                    <a:pt x="2978" y="1445"/>
                  </a:lnTo>
                  <a:lnTo>
                    <a:pt x="3024" y="1546"/>
                  </a:lnTo>
                  <a:lnTo>
                    <a:pt x="2091" y="1546"/>
                  </a:lnTo>
                  <a:lnTo>
                    <a:pt x="2018" y="1619"/>
                  </a:lnTo>
                  <a:lnTo>
                    <a:pt x="2009" y="1683"/>
                  </a:lnTo>
                  <a:lnTo>
                    <a:pt x="1927" y="1747"/>
                  </a:lnTo>
                  <a:lnTo>
                    <a:pt x="1918" y="1829"/>
                  </a:lnTo>
                  <a:lnTo>
                    <a:pt x="1863" y="1903"/>
                  </a:lnTo>
                  <a:lnTo>
                    <a:pt x="1826" y="1994"/>
                  </a:lnTo>
                  <a:lnTo>
                    <a:pt x="1771" y="2095"/>
                  </a:lnTo>
                  <a:lnTo>
                    <a:pt x="1726" y="2204"/>
                  </a:lnTo>
                  <a:lnTo>
                    <a:pt x="1653" y="2323"/>
                  </a:lnTo>
                  <a:lnTo>
                    <a:pt x="1707" y="2405"/>
                  </a:lnTo>
                  <a:lnTo>
                    <a:pt x="1781" y="2479"/>
                  </a:lnTo>
                  <a:lnTo>
                    <a:pt x="1817" y="2543"/>
                  </a:lnTo>
                  <a:lnTo>
                    <a:pt x="1762" y="2616"/>
                  </a:lnTo>
                  <a:lnTo>
                    <a:pt x="1835" y="2707"/>
                  </a:lnTo>
                  <a:lnTo>
                    <a:pt x="1762" y="2762"/>
                  </a:lnTo>
                  <a:lnTo>
                    <a:pt x="1717" y="2817"/>
                  </a:lnTo>
                  <a:lnTo>
                    <a:pt x="1835" y="2954"/>
                  </a:lnTo>
                  <a:lnTo>
                    <a:pt x="1799" y="3045"/>
                  </a:lnTo>
                  <a:lnTo>
                    <a:pt x="1689" y="3000"/>
                  </a:lnTo>
                  <a:lnTo>
                    <a:pt x="1634" y="2917"/>
                  </a:lnTo>
                  <a:lnTo>
                    <a:pt x="1552" y="2844"/>
                  </a:lnTo>
                  <a:lnTo>
                    <a:pt x="1451" y="2799"/>
                  </a:lnTo>
                  <a:lnTo>
                    <a:pt x="1406" y="2680"/>
                  </a:lnTo>
                  <a:lnTo>
                    <a:pt x="1342" y="2597"/>
                  </a:lnTo>
                  <a:lnTo>
                    <a:pt x="1241" y="2543"/>
                  </a:lnTo>
                  <a:lnTo>
                    <a:pt x="1159" y="2533"/>
                  </a:lnTo>
                  <a:lnTo>
                    <a:pt x="1049" y="2415"/>
                  </a:lnTo>
                  <a:lnTo>
                    <a:pt x="1077" y="2378"/>
                  </a:lnTo>
                  <a:lnTo>
                    <a:pt x="1013" y="2296"/>
                  </a:lnTo>
                  <a:lnTo>
                    <a:pt x="894" y="2259"/>
                  </a:lnTo>
                  <a:lnTo>
                    <a:pt x="811" y="2204"/>
                  </a:lnTo>
                  <a:lnTo>
                    <a:pt x="693" y="2168"/>
                  </a:lnTo>
                  <a:lnTo>
                    <a:pt x="610" y="2067"/>
                  </a:lnTo>
                  <a:lnTo>
                    <a:pt x="537" y="2049"/>
                  </a:lnTo>
                  <a:lnTo>
                    <a:pt x="464" y="1967"/>
                  </a:lnTo>
                  <a:lnTo>
                    <a:pt x="391" y="1948"/>
                  </a:lnTo>
                  <a:lnTo>
                    <a:pt x="299" y="1866"/>
                  </a:lnTo>
                  <a:lnTo>
                    <a:pt x="254" y="1793"/>
                  </a:lnTo>
                  <a:lnTo>
                    <a:pt x="135" y="1711"/>
                  </a:lnTo>
                  <a:lnTo>
                    <a:pt x="47" y="168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49">
              <a:extLst>
                <a:ext uri="{FF2B5EF4-FFF2-40B4-BE49-F238E27FC236}">
                  <a16:creationId xmlns:a16="http://schemas.microsoft.com/office/drawing/2014/main" id="{1A6DB649-1ED7-429D-94F2-B6A61AB57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631" y="3489551"/>
              <a:ext cx="296795" cy="346463"/>
            </a:xfrm>
            <a:custGeom>
              <a:avLst/>
              <a:gdLst>
                <a:gd name="T0" fmla="*/ 253661769 w 1204"/>
                <a:gd name="T1" fmla="*/ 185382694 h 1425"/>
                <a:gd name="T2" fmla="*/ 216616091 w 1204"/>
                <a:gd name="T3" fmla="*/ 236033403 h 1425"/>
                <a:gd name="T4" fmla="*/ 202723825 w 1204"/>
                <a:gd name="T5" fmla="*/ 290736680 h 1425"/>
                <a:gd name="T6" fmla="*/ 154358181 w 1204"/>
                <a:gd name="T7" fmla="*/ 301373086 h 1425"/>
                <a:gd name="T8" fmla="*/ 119370437 w 1204"/>
                <a:gd name="T9" fmla="*/ 331763727 h 1425"/>
                <a:gd name="T10" fmla="*/ 80266122 w 1204"/>
                <a:gd name="T11" fmla="*/ 333283331 h 1425"/>
                <a:gd name="T12" fmla="*/ 37560500 w 1204"/>
                <a:gd name="T13" fmla="*/ 389506007 h 1425"/>
                <a:gd name="T14" fmla="*/ 0 w 1204"/>
                <a:gd name="T15" fmla="*/ 404194827 h 1425"/>
                <a:gd name="T16" fmla="*/ 29328113 w 1204"/>
                <a:gd name="T17" fmla="*/ 431003485 h 1425"/>
                <a:gd name="T18" fmla="*/ 514483 w 1204"/>
                <a:gd name="T19" fmla="*/ 431003485 h 1425"/>
                <a:gd name="T20" fmla="*/ 4630672 w 1204"/>
                <a:gd name="T21" fmla="*/ 431003485 h 1425"/>
                <a:gd name="T22" fmla="*/ 39103938 w 1204"/>
                <a:gd name="T23" fmla="*/ 431003485 h 1425"/>
                <a:gd name="T24" fmla="*/ 69975827 w 1204"/>
                <a:gd name="T25" fmla="*/ 431003485 h 1425"/>
                <a:gd name="T26" fmla="*/ 136349630 w 1204"/>
                <a:gd name="T27" fmla="*/ 431003485 h 1425"/>
                <a:gd name="T28" fmla="*/ 186773573 w 1204"/>
                <a:gd name="T29" fmla="*/ 431003485 h 1425"/>
                <a:gd name="T30" fmla="*/ 219188495 w 1204"/>
                <a:gd name="T31" fmla="*/ 431003485 h 1425"/>
                <a:gd name="T32" fmla="*/ 245943878 w 1204"/>
                <a:gd name="T33" fmla="*/ 431003485 h 1425"/>
                <a:gd name="T34" fmla="*/ 287620988 w 1204"/>
                <a:gd name="T35" fmla="*/ 431003485 h 1425"/>
                <a:gd name="T36" fmla="*/ 330326623 w 1204"/>
                <a:gd name="T37" fmla="*/ 431003485 h 1425"/>
                <a:gd name="T38" fmla="*/ 338044514 w 1204"/>
                <a:gd name="T39" fmla="*/ 431003485 h 1425"/>
                <a:gd name="T40" fmla="*/ 352451355 w 1204"/>
                <a:gd name="T41" fmla="*/ 431003485 h 1425"/>
                <a:gd name="T42" fmla="*/ 404418709 w 1204"/>
                <a:gd name="T43" fmla="*/ 417870646 h 1425"/>
                <a:gd name="T44" fmla="*/ 418310662 w 1204"/>
                <a:gd name="T45" fmla="*/ 361647765 h 1425"/>
                <a:gd name="T46" fmla="*/ 436987670 w 1204"/>
                <a:gd name="T47" fmla="*/ 313529507 h 1425"/>
                <a:gd name="T48" fmla="*/ 436987670 w 1204"/>
                <a:gd name="T49" fmla="*/ 261865643 h 1425"/>
                <a:gd name="T50" fmla="*/ 436987670 w 1204"/>
                <a:gd name="T51" fmla="*/ 204123312 h 1425"/>
                <a:gd name="T52" fmla="*/ 436987670 w 1204"/>
                <a:gd name="T53" fmla="*/ 176265481 h 1425"/>
                <a:gd name="T54" fmla="*/ 436987670 w 1204"/>
                <a:gd name="T55" fmla="*/ 177785085 h 1425"/>
                <a:gd name="T56" fmla="*/ 436987670 w 1204"/>
                <a:gd name="T57" fmla="*/ 135238126 h 1425"/>
                <a:gd name="T58" fmla="*/ 436987670 w 1204"/>
                <a:gd name="T59" fmla="*/ 69898418 h 1425"/>
                <a:gd name="T60" fmla="*/ 436987670 w 1204"/>
                <a:gd name="T61" fmla="*/ 0 h 1425"/>
                <a:gd name="T62" fmla="*/ 401331469 w 1204"/>
                <a:gd name="T63" fmla="*/ 71924317 h 1425"/>
                <a:gd name="T64" fmla="*/ 324666614 w 1204"/>
                <a:gd name="T65" fmla="*/ 104847511 h 1425"/>
                <a:gd name="T66" fmla="*/ 333928333 w 1204"/>
                <a:gd name="T67" fmla="*/ 139796836 h 1425"/>
                <a:gd name="T68" fmla="*/ 292251640 w 1204"/>
                <a:gd name="T69" fmla="*/ 161576661 h 1425"/>
                <a:gd name="T70" fmla="*/ 253661769 w 1204"/>
                <a:gd name="T71" fmla="*/ 185382694 h 1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4"/>
                <a:gd name="T109" fmla="*/ 0 h 1425"/>
                <a:gd name="T110" fmla="*/ 1204 w 1204"/>
                <a:gd name="T111" fmla="*/ 1425 h 14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4" h="1425">
                  <a:moveTo>
                    <a:pt x="493" y="366"/>
                  </a:moveTo>
                  <a:lnTo>
                    <a:pt x="421" y="466"/>
                  </a:lnTo>
                  <a:lnTo>
                    <a:pt x="394" y="574"/>
                  </a:lnTo>
                  <a:lnTo>
                    <a:pt x="300" y="595"/>
                  </a:lnTo>
                  <a:lnTo>
                    <a:pt x="232" y="655"/>
                  </a:lnTo>
                  <a:lnTo>
                    <a:pt x="156" y="658"/>
                  </a:lnTo>
                  <a:lnTo>
                    <a:pt x="73" y="769"/>
                  </a:lnTo>
                  <a:lnTo>
                    <a:pt x="0" y="798"/>
                  </a:lnTo>
                  <a:lnTo>
                    <a:pt x="57" y="904"/>
                  </a:lnTo>
                  <a:lnTo>
                    <a:pt x="1" y="1002"/>
                  </a:lnTo>
                  <a:lnTo>
                    <a:pt x="9" y="1098"/>
                  </a:lnTo>
                  <a:lnTo>
                    <a:pt x="76" y="1170"/>
                  </a:lnTo>
                  <a:lnTo>
                    <a:pt x="136" y="1152"/>
                  </a:lnTo>
                  <a:lnTo>
                    <a:pt x="265" y="1261"/>
                  </a:lnTo>
                  <a:lnTo>
                    <a:pt x="363" y="1425"/>
                  </a:lnTo>
                  <a:lnTo>
                    <a:pt x="426" y="1312"/>
                  </a:lnTo>
                  <a:lnTo>
                    <a:pt x="478" y="1252"/>
                  </a:lnTo>
                  <a:lnTo>
                    <a:pt x="559" y="1180"/>
                  </a:lnTo>
                  <a:lnTo>
                    <a:pt x="642" y="1099"/>
                  </a:lnTo>
                  <a:lnTo>
                    <a:pt x="657" y="1000"/>
                  </a:lnTo>
                  <a:lnTo>
                    <a:pt x="685" y="906"/>
                  </a:lnTo>
                  <a:lnTo>
                    <a:pt x="786" y="825"/>
                  </a:lnTo>
                  <a:lnTo>
                    <a:pt x="813" y="714"/>
                  </a:lnTo>
                  <a:lnTo>
                    <a:pt x="910" y="619"/>
                  </a:lnTo>
                  <a:lnTo>
                    <a:pt x="984" y="517"/>
                  </a:lnTo>
                  <a:lnTo>
                    <a:pt x="1032" y="403"/>
                  </a:lnTo>
                  <a:lnTo>
                    <a:pt x="1107" y="348"/>
                  </a:lnTo>
                  <a:lnTo>
                    <a:pt x="1204" y="351"/>
                  </a:lnTo>
                  <a:lnTo>
                    <a:pt x="1147" y="267"/>
                  </a:lnTo>
                  <a:lnTo>
                    <a:pt x="1062" y="138"/>
                  </a:lnTo>
                  <a:lnTo>
                    <a:pt x="955" y="0"/>
                  </a:lnTo>
                  <a:lnTo>
                    <a:pt x="780" y="142"/>
                  </a:lnTo>
                  <a:lnTo>
                    <a:pt x="631" y="207"/>
                  </a:lnTo>
                  <a:lnTo>
                    <a:pt x="649" y="276"/>
                  </a:lnTo>
                  <a:lnTo>
                    <a:pt x="568" y="319"/>
                  </a:lnTo>
                  <a:lnTo>
                    <a:pt x="493" y="366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50">
              <a:extLst>
                <a:ext uri="{FF2B5EF4-FFF2-40B4-BE49-F238E27FC236}">
                  <a16:creationId xmlns:a16="http://schemas.microsoft.com/office/drawing/2014/main" id="{7EF453C4-DDA8-4E20-A650-64008B7EE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456" y="4039531"/>
              <a:ext cx="202306" cy="184134"/>
            </a:xfrm>
            <a:custGeom>
              <a:avLst/>
              <a:gdLst>
                <a:gd name="T0" fmla="*/ 102635817 w 820"/>
                <a:gd name="T1" fmla="*/ 40048860 h 754"/>
                <a:gd name="T2" fmla="*/ 76332135 w 820"/>
                <a:gd name="T3" fmla="*/ 84718699 h 754"/>
                <a:gd name="T4" fmla="*/ 55701799 w 820"/>
                <a:gd name="T5" fmla="*/ 134523127 h 754"/>
                <a:gd name="T6" fmla="*/ 46418061 w 820"/>
                <a:gd name="T7" fmla="*/ 201784407 h 754"/>
                <a:gd name="T8" fmla="*/ 26303662 w 820"/>
                <a:gd name="T9" fmla="*/ 246454181 h 754"/>
                <a:gd name="T10" fmla="*/ 0 w 820"/>
                <a:gd name="T11" fmla="*/ 292664489 h 754"/>
                <a:gd name="T12" fmla="*/ 65501180 w 820"/>
                <a:gd name="T13" fmla="*/ 344009321 h 754"/>
                <a:gd name="T14" fmla="*/ 119655774 w 820"/>
                <a:gd name="T15" fmla="*/ 362493443 h 754"/>
                <a:gd name="T16" fmla="*/ 175357547 w 820"/>
                <a:gd name="T17" fmla="*/ 363520431 h 754"/>
                <a:gd name="T18" fmla="*/ 266131016 w 820"/>
                <a:gd name="T19" fmla="*/ 387138872 h 754"/>
                <a:gd name="T20" fmla="*/ 315643866 w 820"/>
                <a:gd name="T21" fmla="*/ 366600981 h 754"/>
                <a:gd name="T22" fmla="*/ 357936008 w 820"/>
                <a:gd name="T23" fmla="*/ 320390673 h 754"/>
                <a:gd name="T24" fmla="*/ 405385709 w 820"/>
                <a:gd name="T25" fmla="*/ 292664489 h 754"/>
                <a:gd name="T26" fmla="*/ 419827122 w 820"/>
                <a:gd name="T27" fmla="*/ 240292876 h 754"/>
                <a:gd name="T28" fmla="*/ 422921532 w 820"/>
                <a:gd name="T29" fmla="*/ 194596217 h 754"/>
                <a:gd name="T30" fmla="*/ 402291091 w 820"/>
                <a:gd name="T31" fmla="*/ 141711110 h 754"/>
                <a:gd name="T32" fmla="*/ 378050714 w 820"/>
                <a:gd name="T33" fmla="*/ 67775057 h 754"/>
                <a:gd name="T34" fmla="*/ 339368716 w 820"/>
                <a:gd name="T35" fmla="*/ 44669787 h 754"/>
                <a:gd name="T36" fmla="*/ 284698309 w 820"/>
                <a:gd name="T37" fmla="*/ 0 h 754"/>
                <a:gd name="T38" fmla="*/ 262004928 w 820"/>
                <a:gd name="T39" fmla="*/ 48264089 h 754"/>
                <a:gd name="T40" fmla="*/ 243437845 w 820"/>
                <a:gd name="T41" fmla="*/ 62127194 h 754"/>
                <a:gd name="T42" fmla="*/ 198566766 w 820"/>
                <a:gd name="T43" fmla="*/ 75989976 h 754"/>
                <a:gd name="T44" fmla="*/ 144412198 w 820"/>
                <a:gd name="T45" fmla="*/ 75989976 h 754"/>
                <a:gd name="T46" fmla="*/ 102635817 w 820"/>
                <a:gd name="T47" fmla="*/ 40048860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754"/>
                <a:gd name="T74" fmla="*/ 820 w 820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754">
                  <a:moveTo>
                    <a:pt x="199" y="78"/>
                  </a:moveTo>
                  <a:lnTo>
                    <a:pt x="148" y="165"/>
                  </a:lnTo>
                  <a:lnTo>
                    <a:pt x="108" y="262"/>
                  </a:lnTo>
                  <a:lnTo>
                    <a:pt x="90" y="393"/>
                  </a:lnTo>
                  <a:lnTo>
                    <a:pt x="51" y="480"/>
                  </a:lnTo>
                  <a:lnTo>
                    <a:pt x="0" y="570"/>
                  </a:lnTo>
                  <a:lnTo>
                    <a:pt x="127" y="670"/>
                  </a:lnTo>
                  <a:lnTo>
                    <a:pt x="232" y="706"/>
                  </a:lnTo>
                  <a:lnTo>
                    <a:pt x="340" y="708"/>
                  </a:lnTo>
                  <a:lnTo>
                    <a:pt x="516" y="754"/>
                  </a:lnTo>
                  <a:lnTo>
                    <a:pt x="612" y="714"/>
                  </a:lnTo>
                  <a:lnTo>
                    <a:pt x="694" y="624"/>
                  </a:lnTo>
                  <a:lnTo>
                    <a:pt x="786" y="570"/>
                  </a:lnTo>
                  <a:lnTo>
                    <a:pt x="814" y="468"/>
                  </a:lnTo>
                  <a:lnTo>
                    <a:pt x="820" y="379"/>
                  </a:lnTo>
                  <a:lnTo>
                    <a:pt x="780" y="276"/>
                  </a:lnTo>
                  <a:lnTo>
                    <a:pt x="733" y="132"/>
                  </a:lnTo>
                  <a:lnTo>
                    <a:pt x="658" y="87"/>
                  </a:lnTo>
                  <a:lnTo>
                    <a:pt x="552" y="0"/>
                  </a:lnTo>
                  <a:lnTo>
                    <a:pt x="508" y="94"/>
                  </a:lnTo>
                  <a:lnTo>
                    <a:pt x="472" y="121"/>
                  </a:lnTo>
                  <a:lnTo>
                    <a:pt x="385" y="148"/>
                  </a:lnTo>
                  <a:lnTo>
                    <a:pt x="280" y="148"/>
                  </a:lnTo>
                  <a:lnTo>
                    <a:pt x="199" y="7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51">
              <a:extLst>
                <a:ext uri="{FF2B5EF4-FFF2-40B4-BE49-F238E27FC236}">
                  <a16:creationId xmlns:a16="http://schemas.microsoft.com/office/drawing/2014/main" id="{98C1CB8A-AA98-4EC0-A450-B80404486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124" y="4014092"/>
              <a:ext cx="87221" cy="61781"/>
            </a:xfrm>
            <a:custGeom>
              <a:avLst/>
              <a:gdLst>
                <a:gd name="T0" fmla="*/ 0 w 354"/>
                <a:gd name="T1" fmla="*/ 91349614 h 257"/>
                <a:gd name="T2" fmla="*/ 42268922 w 354"/>
                <a:gd name="T3" fmla="*/ 125544760 h 257"/>
                <a:gd name="T4" fmla="*/ 94331585 w 354"/>
                <a:gd name="T5" fmla="*/ 125544760 h 257"/>
                <a:gd name="T6" fmla="*/ 141239525 w 354"/>
                <a:gd name="T7" fmla="*/ 111866752 h 257"/>
                <a:gd name="T8" fmla="*/ 160312161 w 354"/>
                <a:gd name="T9" fmla="*/ 98677277 h 257"/>
                <a:gd name="T10" fmla="*/ 182477518 w 354"/>
                <a:gd name="T11" fmla="*/ 52758217 h 257"/>
                <a:gd name="T12" fmla="*/ 136085023 w 354"/>
                <a:gd name="T13" fmla="*/ 9281392 h 257"/>
                <a:gd name="T14" fmla="*/ 94331585 w 354"/>
                <a:gd name="T15" fmla="*/ 0 h 257"/>
                <a:gd name="T16" fmla="*/ 52578160 w 354"/>
                <a:gd name="T17" fmla="*/ 17586074 h 257"/>
                <a:gd name="T18" fmla="*/ 25773609 w 354"/>
                <a:gd name="T19" fmla="*/ 53246724 h 257"/>
                <a:gd name="T20" fmla="*/ 0 w 354"/>
                <a:gd name="T21" fmla="*/ 91349614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4"/>
                <a:gd name="T34" fmla="*/ 0 h 257"/>
                <a:gd name="T35" fmla="*/ 354 w 354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4" h="257">
                  <a:moveTo>
                    <a:pt x="0" y="187"/>
                  </a:moveTo>
                  <a:lnTo>
                    <a:pt x="82" y="257"/>
                  </a:lnTo>
                  <a:lnTo>
                    <a:pt x="183" y="257"/>
                  </a:lnTo>
                  <a:lnTo>
                    <a:pt x="274" y="229"/>
                  </a:lnTo>
                  <a:lnTo>
                    <a:pt x="311" y="202"/>
                  </a:lnTo>
                  <a:lnTo>
                    <a:pt x="354" y="108"/>
                  </a:lnTo>
                  <a:lnTo>
                    <a:pt x="264" y="19"/>
                  </a:lnTo>
                  <a:lnTo>
                    <a:pt x="183" y="0"/>
                  </a:lnTo>
                  <a:lnTo>
                    <a:pt x="102" y="36"/>
                  </a:lnTo>
                  <a:lnTo>
                    <a:pt x="50" y="109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E2A917CB-295E-4DF9-86A6-971E4EA2E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896" y="1724530"/>
              <a:ext cx="61782" cy="140523"/>
            </a:xfrm>
            <a:custGeom>
              <a:avLst/>
              <a:gdLst>
                <a:gd name="T0" fmla="*/ 3109370 w 250"/>
                <a:gd name="T1" fmla="*/ 0 h 578"/>
                <a:gd name="T2" fmla="*/ 5182498 w 250"/>
                <a:gd name="T3" fmla="*/ 57857982 h 578"/>
                <a:gd name="T4" fmla="*/ 0 w 250"/>
                <a:gd name="T5" fmla="*/ 106580620 h 578"/>
                <a:gd name="T6" fmla="*/ 3109370 w 250"/>
                <a:gd name="T7" fmla="*/ 136017025 h 578"/>
                <a:gd name="T8" fmla="*/ 21765907 w 250"/>
                <a:gd name="T9" fmla="*/ 145152394 h 578"/>
                <a:gd name="T10" fmla="*/ 27984654 w 250"/>
                <a:gd name="T11" fmla="*/ 162408434 h 578"/>
                <a:gd name="T12" fmla="*/ 25911839 w 250"/>
                <a:gd name="T13" fmla="*/ 181694385 h 578"/>
                <a:gd name="T14" fmla="*/ 43531814 w 250"/>
                <a:gd name="T15" fmla="*/ 200980234 h 578"/>
                <a:gd name="T16" fmla="*/ 67370536 w 250"/>
                <a:gd name="T17" fmla="*/ 222296661 h 578"/>
                <a:gd name="T18" fmla="*/ 78771764 w 250"/>
                <a:gd name="T19" fmla="*/ 231431928 h 578"/>
                <a:gd name="T20" fmla="*/ 78771764 w 250"/>
                <a:gd name="T21" fmla="*/ 254777906 h 578"/>
                <a:gd name="T22" fmla="*/ 87063314 w 250"/>
                <a:gd name="T23" fmla="*/ 266958604 h 578"/>
                <a:gd name="T24" fmla="*/ 97428000 w 250"/>
                <a:gd name="T25" fmla="*/ 280154515 h 578"/>
                <a:gd name="T26" fmla="*/ 105719864 w 250"/>
                <a:gd name="T27" fmla="*/ 290304994 h 578"/>
                <a:gd name="T28" fmla="*/ 120230429 w 250"/>
                <a:gd name="T29" fmla="*/ 293350014 h 578"/>
                <a:gd name="T30" fmla="*/ 129558573 w 250"/>
                <a:gd name="T31" fmla="*/ 267973816 h 578"/>
                <a:gd name="T32" fmla="*/ 126449157 w 250"/>
                <a:gd name="T33" fmla="*/ 234476948 h 578"/>
                <a:gd name="T34" fmla="*/ 125412615 w 250"/>
                <a:gd name="T35" fmla="*/ 194889885 h 578"/>
                <a:gd name="T36" fmla="*/ 118157346 w 250"/>
                <a:gd name="T37" fmla="*/ 180679173 h 578"/>
                <a:gd name="T38" fmla="*/ 94318636 w 250"/>
                <a:gd name="T39" fmla="*/ 166468667 h 578"/>
                <a:gd name="T40" fmla="*/ 94318636 w 250"/>
                <a:gd name="T41" fmla="*/ 146167606 h 578"/>
                <a:gd name="T42" fmla="*/ 93282042 w 250"/>
                <a:gd name="T43" fmla="*/ 125866443 h 578"/>
                <a:gd name="T44" fmla="*/ 69443306 w 250"/>
                <a:gd name="T45" fmla="*/ 121806313 h 578"/>
                <a:gd name="T46" fmla="*/ 70479900 w 250"/>
                <a:gd name="T47" fmla="*/ 104550504 h 578"/>
                <a:gd name="T48" fmla="*/ 69443306 w 250"/>
                <a:gd name="T49" fmla="*/ 84249392 h 578"/>
                <a:gd name="T50" fmla="*/ 70479900 w 250"/>
                <a:gd name="T51" fmla="*/ 56842770 h 578"/>
                <a:gd name="T52" fmla="*/ 69443306 w 250"/>
                <a:gd name="T53" fmla="*/ 30451655 h 578"/>
                <a:gd name="T54" fmla="*/ 57005851 w 250"/>
                <a:gd name="T55" fmla="*/ 24361326 h 578"/>
                <a:gd name="T56" fmla="*/ 32130586 w 250"/>
                <a:gd name="T57" fmla="*/ 23346100 h 578"/>
                <a:gd name="T58" fmla="*/ 22802148 w 250"/>
                <a:gd name="T59" fmla="*/ 1014896 h 578"/>
                <a:gd name="T60" fmla="*/ 3109370 w 250"/>
                <a:gd name="T61" fmla="*/ 0 h 5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578"/>
                <a:gd name="T95" fmla="*/ 250 w 250"/>
                <a:gd name="T96" fmla="*/ 578 h 5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578">
                  <a:moveTo>
                    <a:pt x="6" y="0"/>
                  </a:moveTo>
                  <a:lnTo>
                    <a:pt x="10" y="114"/>
                  </a:lnTo>
                  <a:lnTo>
                    <a:pt x="0" y="210"/>
                  </a:lnTo>
                  <a:lnTo>
                    <a:pt x="6" y="268"/>
                  </a:lnTo>
                  <a:lnTo>
                    <a:pt x="42" y="286"/>
                  </a:lnTo>
                  <a:lnTo>
                    <a:pt x="54" y="320"/>
                  </a:lnTo>
                  <a:lnTo>
                    <a:pt x="50" y="358"/>
                  </a:lnTo>
                  <a:lnTo>
                    <a:pt x="84" y="396"/>
                  </a:lnTo>
                  <a:lnTo>
                    <a:pt x="130" y="438"/>
                  </a:lnTo>
                  <a:lnTo>
                    <a:pt x="152" y="456"/>
                  </a:lnTo>
                  <a:lnTo>
                    <a:pt x="152" y="502"/>
                  </a:lnTo>
                  <a:lnTo>
                    <a:pt x="168" y="526"/>
                  </a:lnTo>
                  <a:lnTo>
                    <a:pt x="188" y="552"/>
                  </a:lnTo>
                  <a:lnTo>
                    <a:pt x="204" y="572"/>
                  </a:lnTo>
                  <a:lnTo>
                    <a:pt x="232" y="578"/>
                  </a:lnTo>
                  <a:lnTo>
                    <a:pt x="250" y="528"/>
                  </a:lnTo>
                  <a:lnTo>
                    <a:pt x="244" y="462"/>
                  </a:lnTo>
                  <a:lnTo>
                    <a:pt x="242" y="384"/>
                  </a:lnTo>
                  <a:lnTo>
                    <a:pt x="228" y="356"/>
                  </a:lnTo>
                  <a:lnTo>
                    <a:pt x="182" y="328"/>
                  </a:lnTo>
                  <a:lnTo>
                    <a:pt x="182" y="288"/>
                  </a:lnTo>
                  <a:lnTo>
                    <a:pt x="180" y="248"/>
                  </a:lnTo>
                  <a:lnTo>
                    <a:pt x="134" y="240"/>
                  </a:lnTo>
                  <a:lnTo>
                    <a:pt x="136" y="206"/>
                  </a:lnTo>
                  <a:lnTo>
                    <a:pt x="134" y="166"/>
                  </a:lnTo>
                  <a:lnTo>
                    <a:pt x="136" y="112"/>
                  </a:lnTo>
                  <a:lnTo>
                    <a:pt x="134" y="60"/>
                  </a:lnTo>
                  <a:lnTo>
                    <a:pt x="110" y="48"/>
                  </a:lnTo>
                  <a:lnTo>
                    <a:pt x="62" y="46"/>
                  </a:lnTo>
                  <a:lnTo>
                    <a:pt x="4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0EE8C53A-B42B-445C-B0E9-D70BE264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399" y="1980137"/>
              <a:ext cx="60570" cy="81164"/>
            </a:xfrm>
            <a:custGeom>
              <a:avLst/>
              <a:gdLst>
                <a:gd name="T0" fmla="*/ 80989270 w 248"/>
                <a:gd name="T1" fmla="*/ 164877600 h 338"/>
                <a:gd name="T2" fmla="*/ 67991028 w 248"/>
                <a:gd name="T3" fmla="*/ 142438530 h 338"/>
                <a:gd name="T4" fmla="*/ 50993213 w 248"/>
                <a:gd name="T5" fmla="*/ 141463099 h 338"/>
                <a:gd name="T6" fmla="*/ 37994971 w 248"/>
                <a:gd name="T7" fmla="*/ 139511831 h 338"/>
                <a:gd name="T8" fmla="*/ 20997137 w 248"/>
                <a:gd name="T9" fmla="*/ 133658028 h 338"/>
                <a:gd name="T10" fmla="*/ 8998949 w 248"/>
                <a:gd name="T11" fmla="*/ 118048597 h 338"/>
                <a:gd name="T12" fmla="*/ 0 w 248"/>
                <a:gd name="T13" fmla="*/ 98536301 h 338"/>
                <a:gd name="T14" fmla="*/ 31995876 w 248"/>
                <a:gd name="T15" fmla="*/ 98536301 h 338"/>
                <a:gd name="T16" fmla="*/ 54992838 w 248"/>
                <a:gd name="T17" fmla="*/ 87804532 h 338"/>
                <a:gd name="T18" fmla="*/ 80989270 w 248"/>
                <a:gd name="T19" fmla="*/ 69267997 h 338"/>
                <a:gd name="T20" fmla="*/ 79989529 w 248"/>
                <a:gd name="T21" fmla="*/ 37073007 h 338"/>
                <a:gd name="T22" fmla="*/ 97987150 w 248"/>
                <a:gd name="T23" fmla="*/ 23414495 h 338"/>
                <a:gd name="T24" fmla="*/ 117984539 w 248"/>
                <a:gd name="T25" fmla="*/ 0 h 338"/>
                <a:gd name="T26" fmla="*/ 123983608 w 248"/>
                <a:gd name="T27" fmla="*/ 19512290 h 338"/>
                <a:gd name="T28" fmla="*/ 115984746 w 248"/>
                <a:gd name="T29" fmla="*/ 49756044 h 338"/>
                <a:gd name="T30" fmla="*/ 115984746 w 248"/>
                <a:gd name="T31" fmla="*/ 77073068 h 338"/>
                <a:gd name="T32" fmla="*/ 123983608 w 248"/>
                <a:gd name="T33" fmla="*/ 103414318 h 338"/>
                <a:gd name="T34" fmla="*/ 103986220 w 248"/>
                <a:gd name="T35" fmla="*/ 123902096 h 338"/>
                <a:gd name="T36" fmla="*/ 96987099 w 248"/>
                <a:gd name="T37" fmla="*/ 140487262 h 338"/>
                <a:gd name="T38" fmla="*/ 97987150 w 248"/>
                <a:gd name="T39" fmla="*/ 160975065 h 338"/>
                <a:gd name="T40" fmla="*/ 80989270 w 248"/>
                <a:gd name="T41" fmla="*/ 164877600 h 3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38"/>
                <a:gd name="T65" fmla="*/ 248 w 248"/>
                <a:gd name="T66" fmla="*/ 338 h 3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38">
                  <a:moveTo>
                    <a:pt x="162" y="338"/>
                  </a:moveTo>
                  <a:lnTo>
                    <a:pt x="136" y="292"/>
                  </a:lnTo>
                  <a:lnTo>
                    <a:pt x="102" y="290"/>
                  </a:lnTo>
                  <a:lnTo>
                    <a:pt x="76" y="286"/>
                  </a:lnTo>
                  <a:lnTo>
                    <a:pt x="42" y="274"/>
                  </a:lnTo>
                  <a:lnTo>
                    <a:pt x="18" y="242"/>
                  </a:lnTo>
                  <a:lnTo>
                    <a:pt x="0" y="202"/>
                  </a:lnTo>
                  <a:lnTo>
                    <a:pt x="64" y="202"/>
                  </a:lnTo>
                  <a:lnTo>
                    <a:pt x="110" y="180"/>
                  </a:lnTo>
                  <a:lnTo>
                    <a:pt x="162" y="142"/>
                  </a:lnTo>
                  <a:lnTo>
                    <a:pt x="160" y="76"/>
                  </a:lnTo>
                  <a:lnTo>
                    <a:pt x="196" y="48"/>
                  </a:lnTo>
                  <a:lnTo>
                    <a:pt x="236" y="0"/>
                  </a:lnTo>
                  <a:lnTo>
                    <a:pt x="248" y="40"/>
                  </a:lnTo>
                  <a:lnTo>
                    <a:pt x="232" y="102"/>
                  </a:lnTo>
                  <a:lnTo>
                    <a:pt x="232" y="158"/>
                  </a:lnTo>
                  <a:lnTo>
                    <a:pt x="248" y="212"/>
                  </a:lnTo>
                  <a:lnTo>
                    <a:pt x="208" y="254"/>
                  </a:lnTo>
                  <a:lnTo>
                    <a:pt x="194" y="288"/>
                  </a:lnTo>
                  <a:lnTo>
                    <a:pt x="196" y="330"/>
                  </a:lnTo>
                  <a:lnTo>
                    <a:pt x="162" y="33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48E65C04-6325-4B46-882B-DFF30067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241" y="1845671"/>
              <a:ext cx="55725" cy="60570"/>
            </a:xfrm>
            <a:custGeom>
              <a:avLst/>
              <a:gdLst>
                <a:gd name="T0" fmla="*/ 94185022 w 226"/>
                <a:gd name="T1" fmla="*/ 62488733 h 248"/>
                <a:gd name="T2" fmla="*/ 93150037 w 226"/>
                <a:gd name="T3" fmla="*/ 40976158 h 248"/>
                <a:gd name="T4" fmla="*/ 78659881 w 226"/>
                <a:gd name="T5" fmla="*/ 18439460 h 248"/>
                <a:gd name="T6" fmla="*/ 60030150 w 226"/>
                <a:gd name="T7" fmla="*/ 2048937 h 248"/>
                <a:gd name="T8" fmla="*/ 11384845 w 226"/>
                <a:gd name="T9" fmla="*/ 0 h 248"/>
                <a:gd name="T10" fmla="*/ 0 w 226"/>
                <a:gd name="T11" fmla="*/ 14341590 h 248"/>
                <a:gd name="T12" fmla="*/ 18630063 w 226"/>
                <a:gd name="T13" fmla="*/ 32781063 h 248"/>
                <a:gd name="T14" fmla="*/ 31049904 w 226"/>
                <a:gd name="T15" fmla="*/ 49171588 h 248"/>
                <a:gd name="T16" fmla="*/ 19665048 w 226"/>
                <a:gd name="T17" fmla="*/ 80928161 h 248"/>
                <a:gd name="T18" fmla="*/ 34154859 w 226"/>
                <a:gd name="T19" fmla="*/ 97318712 h 248"/>
                <a:gd name="T20" fmla="*/ 44505048 w 226"/>
                <a:gd name="T21" fmla="*/ 100391795 h 248"/>
                <a:gd name="T22" fmla="*/ 56924882 w 226"/>
                <a:gd name="T23" fmla="*/ 123953260 h 248"/>
                <a:gd name="T24" fmla="*/ 80729851 w 226"/>
                <a:gd name="T25" fmla="*/ 127026395 h 248"/>
                <a:gd name="T26" fmla="*/ 98324962 w 226"/>
                <a:gd name="T27" fmla="*/ 105513806 h 248"/>
                <a:gd name="T28" fmla="*/ 116954980 w 226"/>
                <a:gd name="T29" fmla="*/ 96294247 h 248"/>
                <a:gd name="T30" fmla="*/ 114885010 w 226"/>
                <a:gd name="T31" fmla="*/ 78879232 h 248"/>
                <a:gd name="T32" fmla="*/ 94185022 w 226"/>
                <a:gd name="T33" fmla="*/ 62488733 h 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6"/>
                <a:gd name="T52" fmla="*/ 0 h 248"/>
                <a:gd name="T53" fmla="*/ 226 w 226"/>
                <a:gd name="T54" fmla="*/ 248 h 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6" h="248">
                  <a:moveTo>
                    <a:pt x="182" y="122"/>
                  </a:moveTo>
                  <a:lnTo>
                    <a:pt x="180" y="80"/>
                  </a:lnTo>
                  <a:lnTo>
                    <a:pt x="152" y="36"/>
                  </a:lnTo>
                  <a:lnTo>
                    <a:pt x="116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36" y="64"/>
                  </a:lnTo>
                  <a:lnTo>
                    <a:pt x="60" y="96"/>
                  </a:lnTo>
                  <a:lnTo>
                    <a:pt x="38" y="158"/>
                  </a:lnTo>
                  <a:lnTo>
                    <a:pt x="66" y="190"/>
                  </a:lnTo>
                  <a:lnTo>
                    <a:pt x="86" y="196"/>
                  </a:lnTo>
                  <a:lnTo>
                    <a:pt x="110" y="242"/>
                  </a:lnTo>
                  <a:lnTo>
                    <a:pt x="156" y="248"/>
                  </a:lnTo>
                  <a:lnTo>
                    <a:pt x="190" y="206"/>
                  </a:lnTo>
                  <a:lnTo>
                    <a:pt x="226" y="188"/>
                  </a:lnTo>
                  <a:lnTo>
                    <a:pt x="222" y="154"/>
                  </a:lnTo>
                  <a:lnTo>
                    <a:pt x="182" y="122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C46CBF82-18F5-4047-B3C8-68B044BDD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35" y="2074627"/>
              <a:ext cx="999412" cy="1115707"/>
            </a:xfrm>
            <a:custGeom>
              <a:avLst/>
              <a:gdLst>
                <a:gd name="T0" fmla="*/ 2147483647 w 4126"/>
                <a:gd name="T1" fmla="*/ 2147483647 h 4607"/>
                <a:gd name="T2" fmla="*/ 2147483647 w 4126"/>
                <a:gd name="T3" fmla="*/ 2147483647 h 4607"/>
                <a:gd name="T4" fmla="*/ 2147483647 w 4126"/>
                <a:gd name="T5" fmla="*/ 2147483647 h 4607"/>
                <a:gd name="T6" fmla="*/ 2147483647 w 4126"/>
                <a:gd name="T7" fmla="*/ 2147483647 h 4607"/>
                <a:gd name="T8" fmla="*/ 2147483647 w 4126"/>
                <a:gd name="T9" fmla="*/ 2147483647 h 4607"/>
                <a:gd name="T10" fmla="*/ 2147483647 w 4126"/>
                <a:gd name="T11" fmla="*/ 2147483647 h 4607"/>
                <a:gd name="T12" fmla="*/ 2147483647 w 4126"/>
                <a:gd name="T13" fmla="*/ 2147483647 h 4607"/>
                <a:gd name="T14" fmla="*/ 2147483647 w 4126"/>
                <a:gd name="T15" fmla="*/ 2147483647 h 4607"/>
                <a:gd name="T16" fmla="*/ 2147483647 w 4126"/>
                <a:gd name="T17" fmla="*/ 2147483647 h 4607"/>
                <a:gd name="T18" fmla="*/ 2147483647 w 4126"/>
                <a:gd name="T19" fmla="*/ 2147483647 h 4607"/>
                <a:gd name="T20" fmla="*/ 2147483647 w 4126"/>
                <a:gd name="T21" fmla="*/ 2147483647 h 4607"/>
                <a:gd name="T22" fmla="*/ 2147483647 w 4126"/>
                <a:gd name="T23" fmla="*/ 2147483647 h 4607"/>
                <a:gd name="T24" fmla="*/ 2147483647 w 4126"/>
                <a:gd name="T25" fmla="*/ 2147483647 h 4607"/>
                <a:gd name="T26" fmla="*/ 2147483647 w 4126"/>
                <a:gd name="T27" fmla="*/ 2147483647 h 4607"/>
                <a:gd name="T28" fmla="*/ 2147483647 w 4126"/>
                <a:gd name="T29" fmla="*/ 2147483647 h 4607"/>
                <a:gd name="T30" fmla="*/ 2147483647 w 4126"/>
                <a:gd name="T31" fmla="*/ 2147483647 h 4607"/>
                <a:gd name="T32" fmla="*/ 2147483647 w 4126"/>
                <a:gd name="T33" fmla="*/ 2147483647 h 4607"/>
                <a:gd name="T34" fmla="*/ 2147483647 w 4126"/>
                <a:gd name="T35" fmla="*/ 2147483647 h 4607"/>
                <a:gd name="T36" fmla="*/ 2147483647 w 4126"/>
                <a:gd name="T37" fmla="*/ 2147483647 h 4607"/>
                <a:gd name="T38" fmla="*/ 2147483647 w 4126"/>
                <a:gd name="T39" fmla="*/ 2147483647 h 4607"/>
                <a:gd name="T40" fmla="*/ 2147483647 w 4126"/>
                <a:gd name="T41" fmla="*/ 2147483647 h 4607"/>
                <a:gd name="T42" fmla="*/ 2147483647 w 4126"/>
                <a:gd name="T43" fmla="*/ 2147483647 h 4607"/>
                <a:gd name="T44" fmla="*/ 2147483647 w 4126"/>
                <a:gd name="T45" fmla="*/ 2147483647 h 4607"/>
                <a:gd name="T46" fmla="*/ 2147483647 w 4126"/>
                <a:gd name="T47" fmla="*/ 2147483647 h 4607"/>
                <a:gd name="T48" fmla="*/ 2147483647 w 4126"/>
                <a:gd name="T49" fmla="*/ 2147483647 h 4607"/>
                <a:gd name="T50" fmla="*/ 2147483647 w 4126"/>
                <a:gd name="T51" fmla="*/ 2147483647 h 4607"/>
                <a:gd name="T52" fmla="*/ 2147483647 w 4126"/>
                <a:gd name="T53" fmla="*/ 2147483647 h 4607"/>
                <a:gd name="T54" fmla="*/ 2147483647 w 4126"/>
                <a:gd name="T55" fmla="*/ 2147483647 h 4607"/>
                <a:gd name="T56" fmla="*/ 2147483647 w 4126"/>
                <a:gd name="T57" fmla="*/ 2147483647 h 4607"/>
                <a:gd name="T58" fmla="*/ 2147483647 w 4126"/>
                <a:gd name="T59" fmla="*/ 2147483647 h 4607"/>
                <a:gd name="T60" fmla="*/ 2147483647 w 4126"/>
                <a:gd name="T61" fmla="*/ 2147483647 h 4607"/>
                <a:gd name="T62" fmla="*/ 2147483647 w 4126"/>
                <a:gd name="T63" fmla="*/ 2147483647 h 4607"/>
                <a:gd name="T64" fmla="*/ 2147483647 w 4126"/>
                <a:gd name="T65" fmla="*/ 2147483647 h 4607"/>
                <a:gd name="T66" fmla="*/ 2147483647 w 4126"/>
                <a:gd name="T67" fmla="*/ 2147483647 h 4607"/>
                <a:gd name="T68" fmla="*/ 2147483647 w 4126"/>
                <a:gd name="T69" fmla="*/ 2147483647 h 4607"/>
                <a:gd name="T70" fmla="*/ 2147483647 w 4126"/>
                <a:gd name="T71" fmla="*/ 2147483647 h 4607"/>
                <a:gd name="T72" fmla="*/ 2147483647 w 4126"/>
                <a:gd name="T73" fmla="*/ 2147483647 h 4607"/>
                <a:gd name="T74" fmla="*/ 2147483647 w 4126"/>
                <a:gd name="T75" fmla="*/ 2147483647 h 4607"/>
                <a:gd name="T76" fmla="*/ 2147483647 w 4126"/>
                <a:gd name="T77" fmla="*/ 2147483647 h 4607"/>
                <a:gd name="T78" fmla="*/ 2147483647 w 4126"/>
                <a:gd name="T79" fmla="*/ 2147483647 h 4607"/>
                <a:gd name="T80" fmla="*/ 2147483647 w 4126"/>
                <a:gd name="T81" fmla="*/ 2147483647 h 4607"/>
                <a:gd name="T82" fmla="*/ 2147483647 w 4126"/>
                <a:gd name="T83" fmla="*/ 2147483647 h 4607"/>
                <a:gd name="T84" fmla="*/ 2147483647 w 4126"/>
                <a:gd name="T85" fmla="*/ 2147483647 h 4607"/>
                <a:gd name="T86" fmla="*/ 2147483647 w 4126"/>
                <a:gd name="T87" fmla="*/ 2147483647 h 4607"/>
                <a:gd name="T88" fmla="*/ 2147483647 w 4126"/>
                <a:gd name="T89" fmla="*/ 2147483647 h 4607"/>
                <a:gd name="T90" fmla="*/ 2147483647 w 4126"/>
                <a:gd name="T91" fmla="*/ 2147483647 h 4607"/>
                <a:gd name="T92" fmla="*/ 2147483647 w 4126"/>
                <a:gd name="T93" fmla="*/ 2147483647 h 4607"/>
                <a:gd name="T94" fmla="*/ 2147483647 w 4126"/>
                <a:gd name="T95" fmla="*/ 2147483647 h 4607"/>
                <a:gd name="T96" fmla="*/ 2147483647 w 4126"/>
                <a:gd name="T97" fmla="*/ 2147483647 h 4607"/>
                <a:gd name="T98" fmla="*/ 2147483647 w 4126"/>
                <a:gd name="T99" fmla="*/ 2147483647 h 4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26"/>
                <a:gd name="T151" fmla="*/ 0 h 4607"/>
                <a:gd name="T152" fmla="*/ 4061 w 4126"/>
                <a:gd name="T153" fmla="*/ 4598 h 4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26" h="4607">
                  <a:moveTo>
                    <a:pt x="683" y="0"/>
                  </a:moveTo>
                  <a:lnTo>
                    <a:pt x="764" y="96"/>
                  </a:lnTo>
                  <a:lnTo>
                    <a:pt x="1729" y="103"/>
                  </a:lnTo>
                  <a:lnTo>
                    <a:pt x="1781" y="233"/>
                  </a:lnTo>
                  <a:lnTo>
                    <a:pt x="1875" y="371"/>
                  </a:lnTo>
                  <a:lnTo>
                    <a:pt x="1938" y="391"/>
                  </a:lnTo>
                  <a:lnTo>
                    <a:pt x="1959" y="421"/>
                  </a:lnTo>
                  <a:lnTo>
                    <a:pt x="2064" y="481"/>
                  </a:lnTo>
                  <a:lnTo>
                    <a:pt x="2136" y="580"/>
                  </a:lnTo>
                  <a:lnTo>
                    <a:pt x="2188" y="759"/>
                  </a:lnTo>
                  <a:lnTo>
                    <a:pt x="2272" y="898"/>
                  </a:lnTo>
                  <a:lnTo>
                    <a:pt x="2312" y="1016"/>
                  </a:lnTo>
                  <a:lnTo>
                    <a:pt x="2329" y="1146"/>
                  </a:lnTo>
                  <a:lnTo>
                    <a:pt x="2375" y="1274"/>
                  </a:lnTo>
                  <a:lnTo>
                    <a:pt x="2459" y="1334"/>
                  </a:lnTo>
                  <a:lnTo>
                    <a:pt x="2511" y="1274"/>
                  </a:lnTo>
                  <a:lnTo>
                    <a:pt x="2470" y="1224"/>
                  </a:lnTo>
                  <a:lnTo>
                    <a:pt x="2459" y="1165"/>
                  </a:lnTo>
                  <a:lnTo>
                    <a:pt x="2500" y="1106"/>
                  </a:lnTo>
                  <a:lnTo>
                    <a:pt x="2604" y="1214"/>
                  </a:lnTo>
                  <a:lnTo>
                    <a:pt x="2657" y="1334"/>
                  </a:lnTo>
                  <a:lnTo>
                    <a:pt x="2667" y="1453"/>
                  </a:lnTo>
                  <a:lnTo>
                    <a:pt x="2710" y="1502"/>
                  </a:lnTo>
                  <a:lnTo>
                    <a:pt x="2740" y="1710"/>
                  </a:lnTo>
                  <a:lnTo>
                    <a:pt x="2750" y="1879"/>
                  </a:lnTo>
                  <a:lnTo>
                    <a:pt x="2782" y="2038"/>
                  </a:lnTo>
                  <a:lnTo>
                    <a:pt x="2855" y="2177"/>
                  </a:lnTo>
                  <a:lnTo>
                    <a:pt x="2959" y="2306"/>
                  </a:lnTo>
                  <a:lnTo>
                    <a:pt x="3022" y="2425"/>
                  </a:lnTo>
                  <a:lnTo>
                    <a:pt x="3074" y="2564"/>
                  </a:lnTo>
                  <a:lnTo>
                    <a:pt x="3136" y="2703"/>
                  </a:lnTo>
                  <a:lnTo>
                    <a:pt x="3220" y="2852"/>
                  </a:lnTo>
                  <a:lnTo>
                    <a:pt x="3178" y="2980"/>
                  </a:lnTo>
                  <a:lnTo>
                    <a:pt x="3157" y="3099"/>
                  </a:lnTo>
                  <a:lnTo>
                    <a:pt x="3178" y="3238"/>
                  </a:lnTo>
                  <a:lnTo>
                    <a:pt x="3229" y="3377"/>
                  </a:lnTo>
                  <a:lnTo>
                    <a:pt x="3366" y="3407"/>
                  </a:lnTo>
                  <a:lnTo>
                    <a:pt x="3407" y="3496"/>
                  </a:lnTo>
                  <a:lnTo>
                    <a:pt x="3533" y="3457"/>
                  </a:lnTo>
                  <a:lnTo>
                    <a:pt x="3511" y="3388"/>
                  </a:lnTo>
                  <a:lnTo>
                    <a:pt x="3564" y="3327"/>
                  </a:lnTo>
                  <a:lnTo>
                    <a:pt x="3710" y="3467"/>
                  </a:lnTo>
                  <a:lnTo>
                    <a:pt x="3814" y="3615"/>
                  </a:lnTo>
                  <a:lnTo>
                    <a:pt x="3897" y="3764"/>
                  </a:lnTo>
                  <a:lnTo>
                    <a:pt x="3980" y="3913"/>
                  </a:lnTo>
                  <a:lnTo>
                    <a:pt x="4096" y="3972"/>
                  </a:lnTo>
                  <a:lnTo>
                    <a:pt x="4126" y="4112"/>
                  </a:lnTo>
                  <a:lnTo>
                    <a:pt x="4126" y="4290"/>
                  </a:lnTo>
                  <a:lnTo>
                    <a:pt x="4043" y="4389"/>
                  </a:lnTo>
                  <a:lnTo>
                    <a:pt x="3939" y="4439"/>
                  </a:lnTo>
                  <a:lnTo>
                    <a:pt x="3866" y="4509"/>
                  </a:lnTo>
                  <a:lnTo>
                    <a:pt x="3771" y="4607"/>
                  </a:lnTo>
                  <a:lnTo>
                    <a:pt x="3615" y="4557"/>
                  </a:lnTo>
                  <a:lnTo>
                    <a:pt x="3584" y="4379"/>
                  </a:lnTo>
                  <a:lnTo>
                    <a:pt x="3564" y="4270"/>
                  </a:lnTo>
                  <a:lnTo>
                    <a:pt x="3501" y="4092"/>
                  </a:lnTo>
                  <a:lnTo>
                    <a:pt x="3407" y="3943"/>
                  </a:lnTo>
                  <a:lnTo>
                    <a:pt x="3188" y="3804"/>
                  </a:lnTo>
                  <a:lnTo>
                    <a:pt x="3095" y="3684"/>
                  </a:lnTo>
                  <a:lnTo>
                    <a:pt x="2897" y="3467"/>
                  </a:lnTo>
                  <a:lnTo>
                    <a:pt x="2710" y="3337"/>
                  </a:lnTo>
                  <a:lnTo>
                    <a:pt x="2511" y="3228"/>
                  </a:lnTo>
                  <a:lnTo>
                    <a:pt x="2397" y="3089"/>
                  </a:lnTo>
                  <a:lnTo>
                    <a:pt x="2375" y="3009"/>
                  </a:lnTo>
                  <a:lnTo>
                    <a:pt x="2262" y="2940"/>
                  </a:lnTo>
                  <a:lnTo>
                    <a:pt x="2167" y="2861"/>
                  </a:lnTo>
                  <a:lnTo>
                    <a:pt x="2021" y="2782"/>
                  </a:lnTo>
                  <a:lnTo>
                    <a:pt x="2064" y="2603"/>
                  </a:lnTo>
                  <a:lnTo>
                    <a:pt x="2125" y="2395"/>
                  </a:lnTo>
                  <a:lnTo>
                    <a:pt x="2105" y="2186"/>
                  </a:lnTo>
                  <a:lnTo>
                    <a:pt x="2094" y="1959"/>
                  </a:lnTo>
                  <a:lnTo>
                    <a:pt x="2042" y="1790"/>
                  </a:lnTo>
                  <a:lnTo>
                    <a:pt x="1938" y="1612"/>
                  </a:lnTo>
                  <a:lnTo>
                    <a:pt x="1792" y="1561"/>
                  </a:lnTo>
                  <a:lnTo>
                    <a:pt x="1626" y="1453"/>
                  </a:lnTo>
                  <a:lnTo>
                    <a:pt x="1510" y="1284"/>
                  </a:lnTo>
                  <a:lnTo>
                    <a:pt x="1344" y="1175"/>
                  </a:lnTo>
                  <a:lnTo>
                    <a:pt x="1198" y="1085"/>
                  </a:lnTo>
                  <a:lnTo>
                    <a:pt x="1115" y="1096"/>
                  </a:lnTo>
                  <a:lnTo>
                    <a:pt x="1000" y="1056"/>
                  </a:lnTo>
                  <a:lnTo>
                    <a:pt x="853" y="927"/>
                  </a:lnTo>
                  <a:lnTo>
                    <a:pt x="740" y="798"/>
                  </a:lnTo>
                  <a:lnTo>
                    <a:pt x="542" y="699"/>
                  </a:lnTo>
                  <a:lnTo>
                    <a:pt x="438" y="680"/>
                  </a:lnTo>
                  <a:lnTo>
                    <a:pt x="385" y="570"/>
                  </a:lnTo>
                  <a:lnTo>
                    <a:pt x="343" y="450"/>
                  </a:lnTo>
                  <a:lnTo>
                    <a:pt x="229" y="362"/>
                  </a:lnTo>
                  <a:lnTo>
                    <a:pt x="124" y="233"/>
                  </a:lnTo>
                  <a:lnTo>
                    <a:pt x="10" y="194"/>
                  </a:lnTo>
                  <a:lnTo>
                    <a:pt x="0" y="124"/>
                  </a:lnTo>
                  <a:lnTo>
                    <a:pt x="73" y="84"/>
                  </a:lnTo>
                  <a:lnTo>
                    <a:pt x="197" y="113"/>
                  </a:lnTo>
                  <a:lnTo>
                    <a:pt x="355" y="153"/>
                  </a:lnTo>
                  <a:lnTo>
                    <a:pt x="479" y="172"/>
                  </a:lnTo>
                  <a:lnTo>
                    <a:pt x="593" y="213"/>
                  </a:lnTo>
                  <a:lnTo>
                    <a:pt x="708" y="252"/>
                  </a:lnTo>
                  <a:lnTo>
                    <a:pt x="803" y="273"/>
                  </a:lnTo>
                  <a:lnTo>
                    <a:pt x="876" y="371"/>
                  </a:lnTo>
                  <a:lnTo>
                    <a:pt x="853" y="194"/>
                  </a:lnTo>
                  <a:lnTo>
                    <a:pt x="666" y="183"/>
                  </a:lnTo>
                  <a:lnTo>
                    <a:pt x="625" y="9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B6170F7A-8922-430D-B437-48E1062D3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27" y="1143054"/>
              <a:ext cx="680811" cy="955801"/>
            </a:xfrm>
            <a:custGeom>
              <a:avLst/>
              <a:gdLst>
                <a:gd name="T0" fmla="*/ 2147483647 w 2768"/>
                <a:gd name="T1" fmla="*/ 2147483647 h 3935"/>
                <a:gd name="T2" fmla="*/ 2147483647 w 2768"/>
                <a:gd name="T3" fmla="*/ 2147483647 h 3935"/>
                <a:gd name="T4" fmla="*/ 2147483647 w 2768"/>
                <a:gd name="T5" fmla="*/ 2147483647 h 3935"/>
                <a:gd name="T6" fmla="*/ 2147483647 w 2768"/>
                <a:gd name="T7" fmla="*/ 2147483647 h 3935"/>
                <a:gd name="T8" fmla="*/ 2147483647 w 2768"/>
                <a:gd name="T9" fmla="*/ 2147483647 h 3935"/>
                <a:gd name="T10" fmla="*/ 2147483647 w 2768"/>
                <a:gd name="T11" fmla="*/ 2147483647 h 3935"/>
                <a:gd name="T12" fmla="*/ 2147483647 w 2768"/>
                <a:gd name="T13" fmla="*/ 2147483647 h 3935"/>
                <a:gd name="T14" fmla="*/ 2147483647 w 2768"/>
                <a:gd name="T15" fmla="*/ 2147483647 h 3935"/>
                <a:gd name="T16" fmla="*/ 2147483647 w 2768"/>
                <a:gd name="T17" fmla="*/ 2147483647 h 3935"/>
                <a:gd name="T18" fmla="*/ 2147483647 w 2768"/>
                <a:gd name="T19" fmla="*/ 2147483647 h 3935"/>
                <a:gd name="T20" fmla="*/ 2147483647 w 2768"/>
                <a:gd name="T21" fmla="*/ 2147483647 h 3935"/>
                <a:gd name="T22" fmla="*/ 2147483647 w 2768"/>
                <a:gd name="T23" fmla="*/ 2147483647 h 3935"/>
                <a:gd name="T24" fmla="*/ 2147483647 w 2768"/>
                <a:gd name="T25" fmla="*/ 2147483647 h 3935"/>
                <a:gd name="T26" fmla="*/ 2147483647 w 2768"/>
                <a:gd name="T27" fmla="*/ 2147483647 h 3935"/>
                <a:gd name="T28" fmla="*/ 2147483647 w 2768"/>
                <a:gd name="T29" fmla="*/ 2147483647 h 3935"/>
                <a:gd name="T30" fmla="*/ 2147483647 w 2768"/>
                <a:gd name="T31" fmla="*/ 2147483647 h 3935"/>
                <a:gd name="T32" fmla="*/ 2147483647 w 2768"/>
                <a:gd name="T33" fmla="*/ 2147483647 h 3935"/>
                <a:gd name="T34" fmla="*/ 2147483647 w 2768"/>
                <a:gd name="T35" fmla="*/ 2147483647 h 3935"/>
                <a:gd name="T36" fmla="*/ 2147483647 w 2768"/>
                <a:gd name="T37" fmla="*/ 2147483647 h 3935"/>
                <a:gd name="T38" fmla="*/ 2147483647 w 2768"/>
                <a:gd name="T39" fmla="*/ 2147483647 h 3935"/>
                <a:gd name="T40" fmla="*/ 2147483647 w 2768"/>
                <a:gd name="T41" fmla="*/ 2147483647 h 3935"/>
                <a:gd name="T42" fmla="*/ 2147483647 w 2768"/>
                <a:gd name="T43" fmla="*/ 2147483647 h 3935"/>
                <a:gd name="T44" fmla="*/ 2147483647 w 2768"/>
                <a:gd name="T45" fmla="*/ 2147483647 h 3935"/>
                <a:gd name="T46" fmla="*/ 2147483647 w 2768"/>
                <a:gd name="T47" fmla="*/ 2147483647 h 3935"/>
                <a:gd name="T48" fmla="*/ 2147483647 w 2768"/>
                <a:gd name="T49" fmla="*/ 2147483647 h 3935"/>
                <a:gd name="T50" fmla="*/ 2147483647 w 2768"/>
                <a:gd name="T51" fmla="*/ 2147483647 h 3935"/>
                <a:gd name="T52" fmla="*/ 2147483647 w 2768"/>
                <a:gd name="T53" fmla="*/ 2147483647 h 3935"/>
                <a:gd name="T54" fmla="*/ 2147483647 w 2768"/>
                <a:gd name="T55" fmla="*/ 2147483647 h 3935"/>
                <a:gd name="T56" fmla="*/ 2147483647 w 2768"/>
                <a:gd name="T57" fmla="*/ 2147483647 h 3935"/>
                <a:gd name="T58" fmla="*/ 2147483647 w 2768"/>
                <a:gd name="T59" fmla="*/ 2147483647 h 3935"/>
                <a:gd name="T60" fmla="*/ 2147483647 w 2768"/>
                <a:gd name="T61" fmla="*/ 2147483647 h 3935"/>
                <a:gd name="T62" fmla="*/ 2147483647 w 2768"/>
                <a:gd name="T63" fmla="*/ 2147483647 h 3935"/>
                <a:gd name="T64" fmla="*/ 2147483647 w 2768"/>
                <a:gd name="T65" fmla="*/ 2147483647 h 3935"/>
                <a:gd name="T66" fmla="*/ 2147483647 w 2768"/>
                <a:gd name="T67" fmla="*/ 2147483647 h 3935"/>
                <a:gd name="T68" fmla="*/ 2147483647 w 2768"/>
                <a:gd name="T69" fmla="*/ 2147483647 h 3935"/>
                <a:gd name="T70" fmla="*/ 0 w 2768"/>
                <a:gd name="T71" fmla="*/ 2147483647 h 3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8"/>
                <a:gd name="T109" fmla="*/ 0 h 3935"/>
                <a:gd name="T110" fmla="*/ 2768 w 2768"/>
                <a:gd name="T111" fmla="*/ 3935 h 3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8" h="3935">
                  <a:moveTo>
                    <a:pt x="117" y="0"/>
                  </a:moveTo>
                  <a:lnTo>
                    <a:pt x="1523" y="18"/>
                  </a:lnTo>
                  <a:lnTo>
                    <a:pt x="1476" y="110"/>
                  </a:lnTo>
                  <a:lnTo>
                    <a:pt x="1417" y="206"/>
                  </a:lnTo>
                  <a:lnTo>
                    <a:pt x="1315" y="265"/>
                  </a:lnTo>
                  <a:lnTo>
                    <a:pt x="1325" y="374"/>
                  </a:lnTo>
                  <a:lnTo>
                    <a:pt x="1387" y="453"/>
                  </a:lnTo>
                  <a:lnTo>
                    <a:pt x="1479" y="552"/>
                  </a:lnTo>
                  <a:lnTo>
                    <a:pt x="1456" y="699"/>
                  </a:lnTo>
                  <a:lnTo>
                    <a:pt x="1472" y="835"/>
                  </a:lnTo>
                  <a:lnTo>
                    <a:pt x="1392" y="931"/>
                  </a:lnTo>
                  <a:lnTo>
                    <a:pt x="1424" y="1003"/>
                  </a:lnTo>
                  <a:lnTo>
                    <a:pt x="1448" y="1117"/>
                  </a:lnTo>
                  <a:lnTo>
                    <a:pt x="1459" y="1225"/>
                  </a:lnTo>
                  <a:lnTo>
                    <a:pt x="1531" y="1344"/>
                  </a:lnTo>
                  <a:lnTo>
                    <a:pt x="1499" y="1521"/>
                  </a:lnTo>
                  <a:lnTo>
                    <a:pt x="1509" y="1660"/>
                  </a:lnTo>
                  <a:lnTo>
                    <a:pt x="1520" y="1848"/>
                  </a:lnTo>
                  <a:lnTo>
                    <a:pt x="1531" y="1937"/>
                  </a:lnTo>
                  <a:lnTo>
                    <a:pt x="1596" y="2038"/>
                  </a:lnTo>
                  <a:lnTo>
                    <a:pt x="1613" y="2144"/>
                  </a:lnTo>
                  <a:lnTo>
                    <a:pt x="1725" y="2234"/>
                  </a:lnTo>
                  <a:lnTo>
                    <a:pt x="1797" y="2323"/>
                  </a:lnTo>
                  <a:lnTo>
                    <a:pt x="1910" y="2402"/>
                  </a:lnTo>
                  <a:lnTo>
                    <a:pt x="1960" y="2513"/>
                  </a:lnTo>
                  <a:lnTo>
                    <a:pt x="2081" y="2656"/>
                  </a:lnTo>
                  <a:lnTo>
                    <a:pt x="2176" y="2773"/>
                  </a:lnTo>
                  <a:lnTo>
                    <a:pt x="2200" y="2931"/>
                  </a:lnTo>
                  <a:lnTo>
                    <a:pt x="2232" y="3083"/>
                  </a:lnTo>
                  <a:lnTo>
                    <a:pt x="2288" y="3203"/>
                  </a:lnTo>
                  <a:lnTo>
                    <a:pt x="2400" y="3291"/>
                  </a:lnTo>
                  <a:lnTo>
                    <a:pt x="2488" y="3307"/>
                  </a:lnTo>
                  <a:lnTo>
                    <a:pt x="2553" y="3487"/>
                  </a:lnTo>
                  <a:lnTo>
                    <a:pt x="2647" y="3591"/>
                  </a:lnTo>
                  <a:lnTo>
                    <a:pt x="2714" y="3695"/>
                  </a:lnTo>
                  <a:lnTo>
                    <a:pt x="2768" y="3825"/>
                  </a:lnTo>
                  <a:lnTo>
                    <a:pt x="2740" y="3935"/>
                  </a:lnTo>
                  <a:lnTo>
                    <a:pt x="1792" y="3931"/>
                  </a:lnTo>
                  <a:lnTo>
                    <a:pt x="1712" y="3835"/>
                  </a:lnTo>
                  <a:lnTo>
                    <a:pt x="1744" y="3715"/>
                  </a:lnTo>
                  <a:lnTo>
                    <a:pt x="1744" y="3627"/>
                  </a:lnTo>
                  <a:lnTo>
                    <a:pt x="1720" y="3467"/>
                  </a:lnTo>
                  <a:lnTo>
                    <a:pt x="1664" y="3387"/>
                  </a:lnTo>
                  <a:lnTo>
                    <a:pt x="1592" y="3283"/>
                  </a:lnTo>
                  <a:lnTo>
                    <a:pt x="1536" y="3195"/>
                  </a:lnTo>
                  <a:lnTo>
                    <a:pt x="1408" y="3043"/>
                  </a:lnTo>
                  <a:lnTo>
                    <a:pt x="1248" y="2891"/>
                  </a:lnTo>
                  <a:lnTo>
                    <a:pt x="1200" y="2747"/>
                  </a:lnTo>
                  <a:lnTo>
                    <a:pt x="1144" y="2699"/>
                  </a:lnTo>
                  <a:lnTo>
                    <a:pt x="1088" y="2635"/>
                  </a:lnTo>
                  <a:lnTo>
                    <a:pt x="1008" y="2619"/>
                  </a:lnTo>
                  <a:lnTo>
                    <a:pt x="952" y="2563"/>
                  </a:lnTo>
                  <a:lnTo>
                    <a:pt x="987" y="2452"/>
                  </a:lnTo>
                  <a:lnTo>
                    <a:pt x="853" y="2363"/>
                  </a:lnTo>
                  <a:lnTo>
                    <a:pt x="771" y="2283"/>
                  </a:lnTo>
                  <a:lnTo>
                    <a:pt x="700" y="2144"/>
                  </a:lnTo>
                  <a:lnTo>
                    <a:pt x="600" y="2107"/>
                  </a:lnTo>
                  <a:lnTo>
                    <a:pt x="576" y="1915"/>
                  </a:lnTo>
                  <a:lnTo>
                    <a:pt x="584" y="1795"/>
                  </a:lnTo>
                  <a:lnTo>
                    <a:pt x="488" y="1683"/>
                  </a:lnTo>
                  <a:lnTo>
                    <a:pt x="472" y="1539"/>
                  </a:lnTo>
                  <a:lnTo>
                    <a:pt x="440" y="1435"/>
                  </a:lnTo>
                  <a:lnTo>
                    <a:pt x="400" y="1315"/>
                  </a:lnTo>
                  <a:lnTo>
                    <a:pt x="344" y="1203"/>
                  </a:lnTo>
                  <a:lnTo>
                    <a:pt x="328" y="1083"/>
                  </a:lnTo>
                  <a:lnTo>
                    <a:pt x="336" y="915"/>
                  </a:lnTo>
                  <a:lnTo>
                    <a:pt x="224" y="795"/>
                  </a:lnTo>
                  <a:lnTo>
                    <a:pt x="136" y="659"/>
                  </a:lnTo>
                  <a:lnTo>
                    <a:pt x="120" y="547"/>
                  </a:lnTo>
                  <a:lnTo>
                    <a:pt x="155" y="424"/>
                  </a:lnTo>
                  <a:lnTo>
                    <a:pt x="105" y="196"/>
                  </a:lnTo>
                  <a:lnTo>
                    <a:pt x="0" y="9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E5B0F5CC-6336-460B-AE5A-71E8382A3E7C}"/>
              </a:ext>
            </a:extLst>
          </p:cNvPr>
          <p:cNvSpPr txBox="1"/>
          <p:nvPr/>
        </p:nvSpPr>
        <p:spPr>
          <a:xfrm>
            <a:off x="454092" y="1498521"/>
            <a:ext cx="5251763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O México é um país de serviços (2018)</a:t>
            </a:r>
            <a:endParaRPr lang="pt-PT" dirty="0">
              <a:latin typeface="Arial Nova Light" panose="020B03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9D979B9-26F7-40E0-9A62-4B6530B06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862089"/>
              </p:ext>
            </p:extLst>
          </p:nvPr>
        </p:nvGraphicFramePr>
        <p:xfrm>
          <a:off x="1960583" y="2124656"/>
          <a:ext cx="5795685" cy="323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CaixaDeTexto 40">
            <a:extLst>
              <a:ext uri="{FF2B5EF4-FFF2-40B4-BE49-F238E27FC236}">
                <a16:creationId xmlns:a16="http://schemas.microsoft.com/office/drawing/2014/main" id="{A2ECCEAA-4433-4C09-AB2D-177310E423B8}"/>
              </a:ext>
            </a:extLst>
          </p:cNvPr>
          <p:cNvSpPr txBox="1"/>
          <p:nvPr/>
        </p:nvSpPr>
        <p:spPr>
          <a:xfrm>
            <a:off x="4368897" y="5614058"/>
            <a:ext cx="826506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05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Fonte: INEGI</a:t>
            </a:r>
          </a:p>
        </p:txBody>
      </p:sp>
    </p:spTree>
    <p:extLst>
      <p:ext uri="{BB962C8B-B14F-4D97-AF65-F5344CB8AC3E}">
        <p14:creationId xmlns:p14="http://schemas.microsoft.com/office/powerpoint/2010/main" val="5136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Graphic spid="4" grpId="0">
        <p:bldAsOne/>
      </p:bldGraphic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BD317D8-BBE3-44D2-B1B7-3C6489CB5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758" y="2034599"/>
            <a:ext cx="4641526" cy="33275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A2F31DD-B910-4BAE-B686-D68EAB9C0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577" y="1976849"/>
            <a:ext cx="4603199" cy="3327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1D8E167-6847-447B-B1E0-CC7B4FB7B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118" y="1976849"/>
            <a:ext cx="4586400" cy="3388000"/>
          </a:xfrm>
          <a:prstGeom prst="rect">
            <a:avLst/>
          </a:prstGeom>
        </p:spPr>
      </p:pic>
      <p:sp>
        <p:nvSpPr>
          <p:cNvPr id="66" name="CENSO"/>
          <p:cNvSpPr txBox="1"/>
          <p:nvPr/>
        </p:nvSpPr>
        <p:spPr>
          <a:xfrm>
            <a:off x="0" y="-123308"/>
            <a:ext cx="7864278" cy="812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indent="261938"/>
            <a:r>
              <a:rPr lang="pt-PT" sz="2000" dirty="0">
                <a:latin typeface="Arial Nova Light" panose="020B0304020202020204" pitchFamily="34" charset="0"/>
              </a:rPr>
              <a:t>Enquadramento Económico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E5B0F5CC-6336-460B-AE5A-71E8382A3E7C}"/>
              </a:ext>
            </a:extLst>
          </p:cNvPr>
          <p:cNvSpPr txBox="1"/>
          <p:nvPr/>
        </p:nvSpPr>
        <p:spPr>
          <a:xfrm>
            <a:off x="454093" y="1498521"/>
            <a:ext cx="4436272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PT" sz="2200" dirty="0">
                <a:latin typeface="Arial Nova Light" panose="020B0304020202020204" pitchFamily="34" charset="0"/>
              </a:rPr>
              <a:t>Infraestruturas disponíveis</a:t>
            </a:r>
            <a:endParaRPr lang="pt-PT" dirty="0">
              <a:latin typeface="Arial Nova Light" panose="020B03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8AB784-5AAD-403E-9478-5ACC6E39F25B}"/>
              </a:ext>
            </a:extLst>
          </p:cNvPr>
          <p:cNvSpPr txBox="1"/>
          <p:nvPr/>
        </p:nvSpPr>
        <p:spPr>
          <a:xfrm>
            <a:off x="295929" y="2551811"/>
            <a:ext cx="189926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63 aeroportos internacionais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E3CFBA83-EE88-4969-8EC9-D36E9650C98D}"/>
              </a:ext>
            </a:extLst>
          </p:cNvPr>
          <p:cNvSpPr txBox="1"/>
          <p:nvPr/>
        </p:nvSpPr>
        <p:spPr>
          <a:xfrm>
            <a:off x="286366" y="3345109"/>
            <a:ext cx="206219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3.º </a:t>
            </a:r>
            <a:r>
              <a:rPr lang="pt-PT" dirty="0">
                <a:latin typeface="Arial Nova Light" panose="020B0304020202020204" pitchFamily="34" charset="0"/>
              </a:rPr>
              <a:t>País com mais </a:t>
            </a:r>
            <a:r>
              <a: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aeroportos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31BC47F-DD10-4829-8C91-BB0F9A88EC9C}"/>
              </a:ext>
            </a:extLst>
          </p:cNvPr>
          <p:cNvSpPr txBox="1"/>
          <p:nvPr/>
        </p:nvSpPr>
        <p:spPr>
          <a:xfrm>
            <a:off x="299470" y="4139602"/>
            <a:ext cx="189926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67 postos de fronteira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88A6B44-D800-46B6-9795-708AA91C0231}"/>
              </a:ext>
            </a:extLst>
          </p:cNvPr>
          <p:cNvSpPr txBox="1"/>
          <p:nvPr/>
        </p:nvSpPr>
        <p:spPr>
          <a:xfrm>
            <a:off x="6971715" y="2544717"/>
            <a:ext cx="189926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117 portos e terminais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F7F85AB3-F0EC-480C-BAD7-C397DA8BC4BD}"/>
              </a:ext>
            </a:extLst>
          </p:cNvPr>
          <p:cNvSpPr txBox="1"/>
          <p:nvPr/>
        </p:nvSpPr>
        <p:spPr>
          <a:xfrm>
            <a:off x="6962152" y="3338015"/>
            <a:ext cx="235197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27.000 km de caminhos-de-ferro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EF48DE16-94A2-46B0-862F-28412C0A19AE}"/>
              </a:ext>
            </a:extLst>
          </p:cNvPr>
          <p:cNvSpPr txBox="1"/>
          <p:nvPr/>
        </p:nvSpPr>
        <p:spPr>
          <a:xfrm>
            <a:off x="6975256" y="4132508"/>
            <a:ext cx="189926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 Nova Light" panose="020B0304020202020204" pitchFamily="34" charset="0"/>
                <a:sym typeface="Gotham Rounded"/>
              </a:rPr>
              <a:t>389.000 km de estradas</a:t>
            </a:r>
          </a:p>
        </p:txBody>
      </p:sp>
    </p:spTree>
    <p:extLst>
      <p:ext uri="{BB962C8B-B14F-4D97-AF65-F5344CB8AC3E}">
        <p14:creationId xmlns:p14="http://schemas.microsoft.com/office/powerpoint/2010/main" val="6958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2" grpId="0"/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otham Rounded"/>
            <a:ea typeface="Gotham Rounded"/>
            <a:cs typeface="Gotham Rounded"/>
            <a:sym typeface="Gotham Round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otham Rounded"/>
            <a:ea typeface="Gotham Rounded"/>
            <a:cs typeface="Gotham Rounded"/>
            <a:sym typeface="Gotham Round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otham Rounded"/>
            <a:ea typeface="Gotham Rounded"/>
            <a:cs typeface="Gotham Rounded"/>
            <a:sym typeface="Gotham Round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otham Rounded"/>
            <a:ea typeface="Gotham Rounded"/>
            <a:cs typeface="Gotham Rounded"/>
            <a:sym typeface="Gotham Round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7034</TotalTime>
  <Words>2340</Words>
  <Application>Microsoft Office PowerPoint</Application>
  <PresentationFormat>Apresentação no Ecrã (4:3)</PresentationFormat>
  <Paragraphs>283</Paragraphs>
  <Slides>35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35</vt:i4>
      </vt:variant>
    </vt:vector>
  </HeadingPairs>
  <TitlesOfParts>
    <vt:vector size="45" baseType="lpstr">
      <vt:lpstr>Arial</vt:lpstr>
      <vt:lpstr>Arial Nova Light</vt:lpstr>
      <vt:lpstr>Avenir Roman</vt:lpstr>
      <vt:lpstr>Calibri</vt:lpstr>
      <vt:lpstr>Courier New</vt:lpstr>
      <vt:lpstr>Gotham Rounded</vt:lpstr>
      <vt:lpstr>Gotham Rounded Light</vt:lpstr>
      <vt:lpstr>Wingdings</vt:lpstr>
      <vt:lpstr>Wingdings 3</vt:lpstr>
      <vt:lpstr>Default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Estudo Oportunidades Consultoria México 2019</dc:title>
  <dc:creator>Helena Valente</dc:creator>
  <cp:lastModifiedBy>APPC</cp:lastModifiedBy>
  <cp:revision>256</cp:revision>
  <cp:lastPrinted>2019-10-16T17:59:54Z</cp:lastPrinted>
  <dcterms:modified xsi:type="dcterms:W3CDTF">2019-11-04T15:50:22Z</dcterms:modified>
</cp:coreProperties>
</file>