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omments/comment2.xml" ContentType="application/vnd.openxmlformats-officedocument.presentationml.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60" r:id="rId6"/>
    <p:sldId id="261" r:id="rId7"/>
    <p:sldId id="297" r:id="rId8"/>
    <p:sldId id="266" r:id="rId9"/>
    <p:sldId id="301" r:id="rId10"/>
    <p:sldId id="302" r:id="rId11"/>
    <p:sldId id="259" r:id="rId12"/>
    <p:sldId id="267" r:id="rId13"/>
    <p:sldId id="340" r:id="rId14"/>
    <p:sldId id="268" r:id="rId15"/>
    <p:sldId id="269" r:id="rId16"/>
    <p:sldId id="293" r:id="rId17"/>
    <p:sldId id="281" r:id="rId18"/>
    <p:sldId id="283" r:id="rId19"/>
    <p:sldId id="265" r:id="rId20"/>
    <p:sldId id="263" r:id="rId21"/>
    <p:sldId id="295" r:id="rId22"/>
    <p:sldId id="300" r:id="rId23"/>
    <p:sldId id="272" r:id="rId24"/>
    <p:sldId id="286" r:id="rId25"/>
    <p:sldId id="270" r:id="rId26"/>
    <p:sldId id="271" r:id="rId27"/>
    <p:sldId id="298" r:id="rId28"/>
    <p:sldId id="278" r:id="rId29"/>
    <p:sldId id="273" r:id="rId30"/>
    <p:sldId id="274" r:id="rId31"/>
    <p:sldId id="339" r:id="rId32"/>
    <p:sldId id="276" r:id="rId33"/>
    <p:sldId id="277" r:id="rId34"/>
    <p:sldId id="288" r:id="rId35"/>
    <p:sldId id="284" r:id="rId36"/>
    <p:sldId id="285" r:id="rId37"/>
    <p:sldId id="296" r:id="rId38"/>
    <p:sldId id="299" r:id="rId39"/>
    <p:sldId id="279" r:id="rId40"/>
    <p:sldId id="287" r:id="rId41"/>
    <p:sldId id="341" r:id="rId42"/>
    <p:sldId id="303" r:id="rId43"/>
    <p:sldId id="305" r:id="rId44"/>
    <p:sldId id="308" r:id="rId45"/>
    <p:sldId id="309" r:id="rId46"/>
    <p:sldId id="310" r:id="rId47"/>
    <p:sldId id="311" r:id="rId48"/>
    <p:sldId id="337" r:id="rId49"/>
    <p:sldId id="312" r:id="rId50"/>
    <p:sldId id="313" r:id="rId51"/>
    <p:sldId id="315" r:id="rId52"/>
    <p:sldId id="316" r:id="rId53"/>
    <p:sldId id="334" r:id="rId54"/>
    <p:sldId id="318" r:id="rId55"/>
    <p:sldId id="320" r:id="rId56"/>
    <p:sldId id="342" r:id="rId57"/>
    <p:sldId id="304" r:id="rId58"/>
    <p:sldId id="306" r:id="rId59"/>
    <p:sldId id="321" r:id="rId60"/>
    <p:sldId id="322" r:id="rId61"/>
    <p:sldId id="323" r:id="rId62"/>
    <p:sldId id="324" r:id="rId63"/>
    <p:sldId id="336" r:id="rId64"/>
    <p:sldId id="325" r:id="rId65"/>
    <p:sldId id="326" r:id="rId66"/>
    <p:sldId id="327" r:id="rId67"/>
    <p:sldId id="328" r:id="rId68"/>
    <p:sldId id="329" r:id="rId69"/>
    <p:sldId id="333" r:id="rId70"/>
    <p:sldId id="289" r:id="rId71"/>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João Condessa" initials="MJC" lastIdx="4" clrIdx="0">
    <p:extLst>
      <p:ext uri="{19B8F6BF-5375-455C-9EA6-DF929625EA0E}">
        <p15:presenceInfo xmlns:p15="http://schemas.microsoft.com/office/powerpoint/2012/main" userId="Maria João Condes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99BA"/>
    <a:srgbClr val="85B5E0"/>
    <a:srgbClr val="ACA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em Estilo, Sem Grelh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no Coelho" userId="35033f86-16ed-430b-b185-bac97684a354" providerId="ADAL" clId="{327CD321-7684-4D43-BE7A-1A5900B02EBF}"/>
    <pc:docChg chg="undo modSld">
      <pc:chgData name="Bruno Coelho" userId="35033f86-16ed-430b-b185-bac97684a354" providerId="ADAL" clId="{327CD321-7684-4D43-BE7A-1A5900B02EBF}" dt="2019-10-14T09:08:50.597" v="36" actId="20577"/>
      <pc:docMkLst>
        <pc:docMk/>
      </pc:docMkLst>
      <pc:sldChg chg="addSp delSp modSp">
        <pc:chgData name="Bruno Coelho" userId="35033f86-16ed-430b-b185-bac97684a354" providerId="ADAL" clId="{327CD321-7684-4D43-BE7A-1A5900B02EBF}" dt="2019-10-14T09:08:50.597" v="36" actId="20577"/>
        <pc:sldMkLst>
          <pc:docMk/>
          <pc:sldMk cId="49985957" sldId="297"/>
        </pc:sldMkLst>
        <pc:spChg chg="mod">
          <ac:chgData name="Bruno Coelho" userId="35033f86-16ed-430b-b185-bac97684a354" providerId="ADAL" clId="{327CD321-7684-4D43-BE7A-1A5900B02EBF}" dt="2019-10-14T09:08:50.597" v="36" actId="20577"/>
          <ac:spMkLst>
            <pc:docMk/>
            <pc:sldMk cId="49985957" sldId="297"/>
            <ac:spMk id="8" creationId="{A9910FFE-07C7-4AA8-8B0D-28C0C8B4428D}"/>
          </ac:spMkLst>
        </pc:spChg>
        <pc:spChg chg="mod">
          <ac:chgData name="Bruno Coelho" userId="35033f86-16ed-430b-b185-bac97684a354" providerId="ADAL" clId="{327CD321-7684-4D43-BE7A-1A5900B02EBF}" dt="2019-10-14T09:01:47.105" v="7" actId="108"/>
          <ac:spMkLst>
            <pc:docMk/>
            <pc:sldMk cId="49985957" sldId="297"/>
            <ac:spMk id="18" creationId="{837499E3-AA70-469E-A8CE-9C60B371F116}"/>
          </ac:spMkLst>
        </pc:spChg>
        <pc:grpChg chg="mod">
          <ac:chgData name="Bruno Coelho" userId="35033f86-16ed-430b-b185-bac97684a354" providerId="ADAL" clId="{327CD321-7684-4D43-BE7A-1A5900B02EBF}" dt="2019-10-14T09:03:59.035" v="8" actId="1076"/>
          <ac:grpSpMkLst>
            <pc:docMk/>
            <pc:sldMk cId="49985957" sldId="297"/>
            <ac:grpSpMk id="2" creationId="{BF820C69-D02F-4A39-9104-01F8275C2D72}"/>
          </ac:grpSpMkLst>
        </pc:grpChg>
        <pc:picChg chg="add mod">
          <ac:chgData name="Bruno Coelho" userId="35033f86-16ed-430b-b185-bac97684a354" providerId="ADAL" clId="{327CD321-7684-4D43-BE7A-1A5900B02EBF}" dt="2019-10-14T09:04:31.130" v="14" actId="14100"/>
          <ac:picMkLst>
            <pc:docMk/>
            <pc:sldMk cId="49985957" sldId="297"/>
            <ac:picMk id="12" creationId="{5676945E-2207-4CC9-B760-9D5741163CD3}"/>
          </ac:picMkLst>
        </pc:picChg>
        <pc:picChg chg="del">
          <ac:chgData name="Bruno Coelho" userId="35033f86-16ed-430b-b185-bac97684a354" providerId="ADAL" clId="{327CD321-7684-4D43-BE7A-1A5900B02EBF}" dt="2019-10-14T09:01:15.638" v="1" actId="478"/>
          <ac:picMkLst>
            <pc:docMk/>
            <pc:sldMk cId="49985957" sldId="297"/>
            <ac:picMk id="1026" creationId="{5DDD2089-9D8E-4DE2-BAC8-034E53C613E8}"/>
          </ac:picMkLst>
        </pc:picChg>
        <pc:picChg chg="mod">
          <ac:chgData name="Bruno Coelho" userId="35033f86-16ed-430b-b185-bac97684a354" providerId="ADAL" clId="{327CD321-7684-4D43-BE7A-1A5900B02EBF}" dt="2019-10-14T09:01:18.428" v="2" actId="1076"/>
          <ac:picMkLst>
            <pc:docMk/>
            <pc:sldMk cId="49985957" sldId="297"/>
            <ac:picMk id="1028" creationId="{83BC7EDB-A0AC-4639-A336-F0439DFF44CA}"/>
          </ac:picMkLst>
        </pc:picChg>
      </pc:sldChg>
    </pc:docChg>
  </pc:docChgLst>
  <pc:docChgLst>
    <pc:chgData name="Maria João Condessa" userId="8c127f2b-939a-4ead-8c77-71baf73d2d9e" providerId="ADAL" clId="{4FB34E2E-1909-4F9C-9565-E627E70B5D55}"/>
    <pc:docChg chg="custSel modSld sldOrd">
      <pc:chgData name="Maria João Condessa" userId="8c127f2b-939a-4ead-8c77-71baf73d2d9e" providerId="ADAL" clId="{4FB34E2E-1909-4F9C-9565-E627E70B5D55}" dt="2019-10-17T08:19:35.868" v="161" actId="20577"/>
      <pc:docMkLst>
        <pc:docMk/>
      </pc:docMkLst>
      <pc:sldChg chg="modSp addCm delCm modCm">
        <pc:chgData name="Maria João Condessa" userId="8c127f2b-939a-4ead-8c77-71baf73d2d9e" providerId="ADAL" clId="{4FB34E2E-1909-4F9C-9565-E627E70B5D55}" dt="2019-10-14T11:08:19.240" v="128" actId="255"/>
        <pc:sldMkLst>
          <pc:docMk/>
          <pc:sldMk cId="3861148704" sldId="259"/>
        </pc:sldMkLst>
        <pc:spChg chg="mod">
          <ac:chgData name="Maria João Condessa" userId="8c127f2b-939a-4ead-8c77-71baf73d2d9e" providerId="ADAL" clId="{4FB34E2E-1909-4F9C-9565-E627E70B5D55}" dt="2019-10-14T11:08:19.240" v="128" actId="255"/>
          <ac:spMkLst>
            <pc:docMk/>
            <pc:sldMk cId="3861148704" sldId="259"/>
            <ac:spMk id="5" creationId="{AAF5C3D5-9F19-4BF4-9C7D-4321251F51ED}"/>
          </ac:spMkLst>
        </pc:spChg>
      </pc:sldChg>
      <pc:sldChg chg="modSp ord">
        <pc:chgData name="Maria João Condessa" userId="8c127f2b-939a-4ead-8c77-71baf73d2d9e" providerId="ADAL" clId="{4FB34E2E-1909-4F9C-9565-E627E70B5D55}" dt="2019-10-16T11:22:44.108" v="144" actId="20577"/>
        <pc:sldMkLst>
          <pc:docMk/>
          <pc:sldMk cId="3046818299" sldId="266"/>
        </pc:sldMkLst>
        <pc:graphicFrameChg chg="modGraphic">
          <ac:chgData name="Maria João Condessa" userId="8c127f2b-939a-4ead-8c77-71baf73d2d9e" providerId="ADAL" clId="{4FB34E2E-1909-4F9C-9565-E627E70B5D55}" dt="2019-10-16T11:22:44.108" v="144" actId="20577"/>
          <ac:graphicFrameMkLst>
            <pc:docMk/>
            <pc:sldMk cId="3046818299" sldId="266"/>
            <ac:graphicFrameMk id="4" creationId="{8C8AB282-D2DF-485A-BA22-57CC7BDB9905}"/>
          </ac:graphicFrameMkLst>
        </pc:graphicFrameChg>
      </pc:sldChg>
      <pc:sldChg chg="modSp">
        <pc:chgData name="Maria João Condessa" userId="8c127f2b-939a-4ead-8c77-71baf73d2d9e" providerId="ADAL" clId="{4FB34E2E-1909-4F9C-9565-E627E70B5D55}" dt="2019-10-16T15:22:03.281" v="147" actId="20577"/>
        <pc:sldMkLst>
          <pc:docMk/>
          <pc:sldMk cId="3143570491" sldId="279"/>
        </pc:sldMkLst>
        <pc:spChg chg="mod">
          <ac:chgData name="Maria João Condessa" userId="8c127f2b-939a-4ead-8c77-71baf73d2d9e" providerId="ADAL" clId="{4FB34E2E-1909-4F9C-9565-E627E70B5D55}" dt="2019-10-16T15:22:03.281" v="147" actId="20577"/>
          <ac:spMkLst>
            <pc:docMk/>
            <pc:sldMk cId="3143570491" sldId="279"/>
            <ac:spMk id="2" creationId="{587FBA6F-F034-469E-B0F2-3891F5453396}"/>
          </ac:spMkLst>
        </pc:spChg>
      </pc:sldChg>
      <pc:sldChg chg="modSp">
        <pc:chgData name="Maria João Condessa" userId="8c127f2b-939a-4ead-8c77-71baf73d2d9e" providerId="ADAL" clId="{4FB34E2E-1909-4F9C-9565-E627E70B5D55}" dt="2019-10-14T16:23:03.506" v="135" actId="20577"/>
        <pc:sldMkLst>
          <pc:docMk/>
          <pc:sldMk cId="1416892246" sldId="281"/>
        </pc:sldMkLst>
        <pc:spChg chg="mod">
          <ac:chgData name="Maria João Condessa" userId="8c127f2b-939a-4ead-8c77-71baf73d2d9e" providerId="ADAL" clId="{4FB34E2E-1909-4F9C-9565-E627E70B5D55}" dt="2019-10-14T16:23:03.506" v="135" actId="20577"/>
          <ac:spMkLst>
            <pc:docMk/>
            <pc:sldMk cId="1416892246" sldId="281"/>
            <ac:spMk id="2" creationId="{E3994EB5-3463-4F41-8521-8987740DE82B}"/>
          </ac:spMkLst>
        </pc:spChg>
      </pc:sldChg>
      <pc:sldChg chg="modSp">
        <pc:chgData name="Maria João Condessa" userId="8c127f2b-939a-4ead-8c77-71baf73d2d9e" providerId="ADAL" clId="{4FB34E2E-1909-4F9C-9565-E627E70B5D55}" dt="2019-10-16T14:38:24.552" v="145" actId="113"/>
        <pc:sldMkLst>
          <pc:docMk/>
          <pc:sldMk cId="1057276055" sldId="283"/>
        </pc:sldMkLst>
        <pc:spChg chg="mod">
          <ac:chgData name="Maria João Condessa" userId="8c127f2b-939a-4ead-8c77-71baf73d2d9e" providerId="ADAL" clId="{4FB34E2E-1909-4F9C-9565-E627E70B5D55}" dt="2019-10-16T14:38:24.552" v="145" actId="113"/>
          <ac:spMkLst>
            <pc:docMk/>
            <pc:sldMk cId="1057276055" sldId="283"/>
            <ac:spMk id="2" creationId="{B4BE8308-5782-430F-8B51-9A309740A824}"/>
          </ac:spMkLst>
        </pc:spChg>
      </pc:sldChg>
      <pc:sldChg chg="ord addCm modCm">
        <pc:chgData name="Maria João Condessa" userId="8c127f2b-939a-4ead-8c77-71baf73d2d9e" providerId="ADAL" clId="{4FB34E2E-1909-4F9C-9565-E627E70B5D55}" dt="2019-10-17T07:26:54.531" v="148"/>
        <pc:sldMkLst>
          <pc:docMk/>
          <pc:sldMk cId="49985957" sldId="297"/>
        </pc:sldMkLst>
      </pc:sldChg>
      <pc:sldChg chg="modSp">
        <pc:chgData name="Maria João Condessa" userId="8c127f2b-939a-4ead-8c77-71baf73d2d9e" providerId="ADAL" clId="{4FB34E2E-1909-4F9C-9565-E627E70B5D55}" dt="2019-10-16T11:09:16.380" v="139" actId="113"/>
        <pc:sldMkLst>
          <pc:docMk/>
          <pc:sldMk cId="2628648344" sldId="301"/>
        </pc:sldMkLst>
        <pc:spChg chg="mod">
          <ac:chgData name="Maria João Condessa" userId="8c127f2b-939a-4ead-8c77-71baf73d2d9e" providerId="ADAL" clId="{4FB34E2E-1909-4F9C-9565-E627E70B5D55}" dt="2019-10-16T11:09:16.380" v="139" actId="113"/>
          <ac:spMkLst>
            <pc:docMk/>
            <pc:sldMk cId="2628648344" sldId="301"/>
            <ac:spMk id="2" creationId="{2356B67F-F865-42E5-B189-97340F816992}"/>
          </ac:spMkLst>
        </pc:spChg>
      </pc:sldChg>
      <pc:sldChg chg="modSp addCm delCm modCm">
        <pc:chgData name="Maria João Condessa" userId="8c127f2b-939a-4ead-8c77-71baf73d2d9e" providerId="ADAL" clId="{4FB34E2E-1909-4F9C-9565-E627E70B5D55}" dt="2019-10-16T11:16:29.491" v="140" actId="1592"/>
        <pc:sldMkLst>
          <pc:docMk/>
          <pc:sldMk cId="4216637264" sldId="302"/>
        </pc:sldMkLst>
        <pc:spChg chg="mod">
          <ac:chgData name="Maria João Condessa" userId="8c127f2b-939a-4ead-8c77-71baf73d2d9e" providerId="ADAL" clId="{4FB34E2E-1909-4F9C-9565-E627E70B5D55}" dt="2019-10-14T10:26:14.002" v="50" actId="113"/>
          <ac:spMkLst>
            <pc:docMk/>
            <pc:sldMk cId="4216637264" sldId="302"/>
            <ac:spMk id="2" creationId="{2356B67F-F865-42E5-B189-97340F816992}"/>
          </ac:spMkLst>
        </pc:spChg>
      </pc:sldChg>
      <pc:sldChg chg="modSp">
        <pc:chgData name="Maria João Condessa" userId="8c127f2b-939a-4ead-8c77-71baf73d2d9e" providerId="ADAL" clId="{4FB34E2E-1909-4F9C-9565-E627E70B5D55}" dt="2019-10-17T08:19:35.868" v="161" actId="20577"/>
        <pc:sldMkLst>
          <pc:docMk/>
          <pc:sldMk cId="2199816055" sldId="328"/>
        </pc:sldMkLst>
        <pc:spChg chg="mod">
          <ac:chgData name="Maria João Condessa" userId="8c127f2b-939a-4ead-8c77-71baf73d2d9e" providerId="ADAL" clId="{4FB34E2E-1909-4F9C-9565-E627E70B5D55}" dt="2019-10-17T08:19:35.868" v="161" actId="20577"/>
          <ac:spMkLst>
            <pc:docMk/>
            <pc:sldMk cId="2199816055" sldId="328"/>
            <ac:spMk id="2" creationId="{B3748789-B791-4E3E-A061-736204ACBA7C}"/>
          </ac:spMkLst>
        </pc:spChg>
      </pc:sldChg>
      <pc:sldChg chg="modSp">
        <pc:chgData name="Maria João Condessa" userId="8c127f2b-939a-4ead-8c77-71baf73d2d9e" providerId="ADAL" clId="{4FB34E2E-1909-4F9C-9565-E627E70B5D55}" dt="2019-10-14T16:21:02.560" v="131" actId="20577"/>
        <pc:sldMkLst>
          <pc:docMk/>
          <pc:sldMk cId="3801864345" sldId="340"/>
        </pc:sldMkLst>
        <pc:spChg chg="mod">
          <ac:chgData name="Maria João Condessa" userId="8c127f2b-939a-4ead-8c77-71baf73d2d9e" providerId="ADAL" clId="{4FB34E2E-1909-4F9C-9565-E627E70B5D55}" dt="2019-10-14T16:21:02.560" v="131" actId="20577"/>
          <ac:spMkLst>
            <pc:docMk/>
            <pc:sldMk cId="3801864345" sldId="340"/>
            <ac:spMk id="2" creationId="{CBF642F4-C52E-4380-A0D8-3378904B35E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Bruno\Downloads\API_NY.GDP.MKTP.CD_DS2_en_excel_v2_247744.xls"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Bruno\Downloads\API_NY.GDP.MKTP.CD_DS2_en_excel_v2_247744.xls"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Bruno\Downloads\API_NY.GDP.MKTP.CD_DS2_en_excel_v2_247744.xls"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Bruno\Desktop\PIB%20Afric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pt-PT" sz="1600" b="1" i="0" u="none" strike="noStrike" kern="1200" cap="all" spc="150" baseline="0">
                <a:solidFill>
                  <a:sysClr val="windowText" lastClr="000000">
                    <a:lumMod val="50000"/>
                    <a:lumOff val="50000"/>
                  </a:sysClr>
                </a:solidFill>
                <a:latin typeface="+mn-lt"/>
                <a:ea typeface="+mn-ea"/>
                <a:cs typeface="+mn-cs"/>
              </a:defRPr>
            </a:pPr>
            <a:r>
              <a:rPr lang="en-US" sz="1600" dirty="0"/>
              <a:t>PIB a </a:t>
            </a:r>
            <a:r>
              <a:rPr lang="en-US" sz="1600" dirty="0" err="1"/>
              <a:t>preços</a:t>
            </a:r>
            <a:r>
              <a:rPr lang="en-US" sz="1600" dirty="0"/>
              <a:t> </a:t>
            </a:r>
            <a:r>
              <a:rPr lang="en-US" sz="1600" dirty="0" err="1"/>
              <a:t>correntes</a:t>
            </a:r>
            <a:r>
              <a:rPr lang="en-US" sz="1600" dirty="0"/>
              <a:t> 2018 </a:t>
            </a:r>
          </a:p>
          <a:p>
            <a:pPr algn="ctr" rtl="0">
              <a:defRPr lang="pt-PT" sz="1600">
                <a:solidFill>
                  <a:sysClr val="windowText" lastClr="000000">
                    <a:lumMod val="50000"/>
                    <a:lumOff val="50000"/>
                  </a:sysClr>
                </a:solidFill>
              </a:defRPr>
            </a:pPr>
            <a:r>
              <a:rPr lang="en-US" sz="1400" dirty="0"/>
              <a:t>(mil </a:t>
            </a:r>
            <a:r>
              <a:rPr lang="en-US" sz="1400" dirty="0" err="1"/>
              <a:t>milhões</a:t>
            </a:r>
            <a:r>
              <a:rPr lang="en-US" sz="1400" dirty="0"/>
              <a:t> de </a:t>
            </a:r>
            <a:r>
              <a:rPr lang="en-US" sz="1400" dirty="0" err="1"/>
              <a:t>dólares</a:t>
            </a:r>
            <a:r>
              <a:rPr lang="en-US" sz="1400" dirty="0"/>
              <a:t>)</a:t>
            </a:r>
          </a:p>
        </c:rich>
      </c:tx>
      <c:layout>
        <c:manualLayout>
          <c:xMode val="edge"/>
          <c:yMode val="edge"/>
          <c:x val="0.36211174205175906"/>
          <c:y val="7.2849405250572125E-2"/>
        </c:manualLayout>
      </c:layout>
      <c:overlay val="0"/>
      <c:spPr>
        <a:noFill/>
        <a:ln>
          <a:noFill/>
        </a:ln>
        <a:effectLst/>
      </c:spPr>
      <c:txPr>
        <a:bodyPr rot="0" spcFirstLastPara="1" vertOverflow="ellipsis" vert="horz" wrap="square" anchor="ctr" anchorCtr="1"/>
        <a:lstStyle/>
        <a:p>
          <a:pPr algn="ctr" rtl="0">
            <a:defRPr lang="pt-PT" sz="1600" b="1" i="0" u="none" strike="noStrike" kern="1200" cap="all" spc="150" baseline="0">
              <a:solidFill>
                <a:sysClr val="windowText" lastClr="000000">
                  <a:lumMod val="50000"/>
                  <a:lumOff val="50000"/>
                </a:sysClr>
              </a:solidFill>
              <a:latin typeface="+mn-lt"/>
              <a:ea typeface="+mn-ea"/>
              <a:cs typeface="+mn-cs"/>
            </a:defRPr>
          </a:pPr>
          <a:endParaRPr lang="pt-PT"/>
        </a:p>
      </c:txPr>
    </c:title>
    <c:autoTitleDeleted val="0"/>
    <c:plotArea>
      <c:layout>
        <c:manualLayout>
          <c:layoutTarget val="inner"/>
          <c:xMode val="edge"/>
          <c:yMode val="edge"/>
          <c:x val="2.4647319187760468E-2"/>
          <c:y val="7.534096963361453E-2"/>
          <c:w val="0.95933229030690692"/>
          <c:h val="0.61157660797566771"/>
        </c:manualLayout>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Pt>
            <c:idx val="3"/>
            <c:invertIfNegative val="0"/>
            <c:bubble3D val="0"/>
            <c:spPr>
              <a:solidFill>
                <a:srgbClr val="ED7D31"/>
              </a:solidFill>
              <a:ln>
                <a:solidFill>
                  <a:srgbClr val="ED7D31"/>
                </a:solidFill>
              </a:ln>
              <a:effectLst>
                <a:innerShdw blurRad="114300">
                  <a:schemeClr val="accent1"/>
                </a:innerShdw>
              </a:effectLst>
            </c:spPr>
            <c:extLst xmlns:c16r2="http://schemas.microsoft.com/office/drawing/2015/06/chart">
              <c:ext xmlns:c16="http://schemas.microsoft.com/office/drawing/2014/chart" uri="{C3380CC4-5D6E-409C-BE32-E72D297353CC}">
                <c16:uniqueId val="{00000001-5B5A-4346-8D9E-91A61C540D0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Data!$A$5:$A$25</c:f>
              <c:strCache>
                <c:ptCount val="21"/>
                <c:pt idx="0">
                  <c:v>Brazil</c:v>
                </c:pt>
                <c:pt idx="1">
                  <c:v>Mexico</c:v>
                </c:pt>
                <c:pt idx="2">
                  <c:v>Argentina</c:v>
                </c:pt>
                <c:pt idx="3">
                  <c:v>Colombia</c:v>
                </c:pt>
                <c:pt idx="4">
                  <c:v>Chile</c:v>
                </c:pt>
                <c:pt idx="5">
                  <c:v>Peru</c:v>
                </c:pt>
                <c:pt idx="6">
                  <c:v>Ecuador</c:v>
                </c:pt>
                <c:pt idx="7">
                  <c:v>Dominican Republic</c:v>
                </c:pt>
                <c:pt idx="8">
                  <c:v>Guatemala</c:v>
                </c:pt>
                <c:pt idx="9">
                  <c:v>Panama</c:v>
                </c:pt>
                <c:pt idx="10">
                  <c:v>Costa Rica</c:v>
                </c:pt>
                <c:pt idx="11">
                  <c:v>Uruguay</c:v>
                </c:pt>
                <c:pt idx="12">
                  <c:v>Paraguay</c:v>
                </c:pt>
                <c:pt idx="13">
                  <c:v>Bolivia</c:v>
                </c:pt>
                <c:pt idx="14">
                  <c:v>El Salvador</c:v>
                </c:pt>
                <c:pt idx="15">
                  <c:v>Honduras</c:v>
                </c:pt>
                <c:pt idx="16">
                  <c:v>Nicaragua</c:v>
                </c:pt>
                <c:pt idx="17">
                  <c:v>Haiti</c:v>
                </c:pt>
                <c:pt idx="18">
                  <c:v>Guyana</c:v>
                </c:pt>
                <c:pt idx="19">
                  <c:v>Cuba*</c:v>
                </c:pt>
                <c:pt idx="20">
                  <c:v>Venezuela, RB*</c:v>
                </c:pt>
              </c:strCache>
            </c:strRef>
          </c:cat>
          <c:val>
            <c:numRef>
              <c:f>Data!$F$5:$F$25</c:f>
              <c:numCache>
                <c:formatCode>#,##0</c:formatCode>
                <c:ptCount val="21"/>
                <c:pt idx="0">
                  <c:v>1868.6260879084787</c:v>
                </c:pt>
                <c:pt idx="1">
                  <c:v>1223.8088855856072</c:v>
                </c:pt>
                <c:pt idx="2">
                  <c:v>518.4751340843568</c:v>
                </c:pt>
                <c:pt idx="3">
                  <c:v>330.22786623332371</c:v>
                </c:pt>
                <c:pt idx="4">
                  <c:v>298.23113960944795</c:v>
                </c:pt>
                <c:pt idx="5">
                  <c:v>222.23757074180006</c:v>
                </c:pt>
                <c:pt idx="6">
                  <c:v>108.39805800000001</c:v>
                </c:pt>
                <c:pt idx="7">
                  <c:v>81.29858540330045</c:v>
                </c:pt>
                <c:pt idx="8">
                  <c:v>78.460447919991495</c:v>
                </c:pt>
                <c:pt idx="9">
                  <c:v>65.055099999999996</c:v>
                </c:pt>
                <c:pt idx="10">
                  <c:v>60.126014828595082</c:v>
                </c:pt>
                <c:pt idx="11">
                  <c:v>59.596885024348659</c:v>
                </c:pt>
                <c:pt idx="12">
                  <c:v>40.842341774248858</c:v>
                </c:pt>
                <c:pt idx="13">
                  <c:v>40.287647756874094</c:v>
                </c:pt>
                <c:pt idx="14">
                  <c:v>26.056950000000001</c:v>
                </c:pt>
                <c:pt idx="15">
                  <c:v>23.803230472637242</c:v>
                </c:pt>
                <c:pt idx="16">
                  <c:v>13.117859221662592</c:v>
                </c:pt>
                <c:pt idx="17">
                  <c:v>9.6580846442279604</c:v>
                </c:pt>
                <c:pt idx="18">
                  <c:v>3.6104352988701915</c:v>
                </c:pt>
              </c:numCache>
            </c:numRef>
          </c:val>
          <c:extLst xmlns:c16r2="http://schemas.microsoft.com/office/drawing/2015/06/chart">
            <c:ext xmlns:c16="http://schemas.microsoft.com/office/drawing/2014/chart" uri="{C3380CC4-5D6E-409C-BE32-E72D297353CC}">
              <c16:uniqueId val="{00000002-5B5A-4346-8D9E-91A61C540D09}"/>
            </c:ext>
          </c:extLst>
        </c:ser>
        <c:dLbls>
          <c:showLegendKey val="0"/>
          <c:showVal val="1"/>
          <c:showCatName val="0"/>
          <c:showSerName val="0"/>
          <c:showPercent val="0"/>
          <c:showBubbleSize val="0"/>
        </c:dLbls>
        <c:gapWidth val="60"/>
        <c:overlap val="-22"/>
        <c:axId val="235286080"/>
        <c:axId val="235286472"/>
      </c:barChart>
      <c:catAx>
        <c:axId val="23528608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PT"/>
          </a:p>
        </c:txPr>
        <c:crossAx val="235286472"/>
        <c:crosses val="autoZero"/>
        <c:auto val="1"/>
        <c:lblAlgn val="ctr"/>
        <c:lblOffset val="100"/>
        <c:noMultiLvlLbl val="0"/>
      </c:catAx>
      <c:valAx>
        <c:axId val="235286472"/>
        <c:scaling>
          <c:orientation val="minMax"/>
        </c:scaling>
        <c:delete val="1"/>
        <c:axPos val="l"/>
        <c:numFmt formatCode="#,##0" sourceLinked="1"/>
        <c:majorTickMark val="none"/>
        <c:minorTickMark val="none"/>
        <c:tickLblPos val="nextTo"/>
        <c:crossAx val="235286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P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pt-PT" sz="1600" b="1" i="0" u="none" strike="noStrike" kern="1200" cap="all" spc="150" baseline="0">
                <a:solidFill>
                  <a:sysClr val="windowText" lastClr="000000">
                    <a:lumMod val="50000"/>
                    <a:lumOff val="50000"/>
                  </a:sysClr>
                </a:solidFill>
                <a:latin typeface="+mn-lt"/>
                <a:ea typeface="+mn-ea"/>
                <a:cs typeface="+mn-cs"/>
              </a:defRPr>
            </a:pPr>
            <a:r>
              <a:rPr lang="en-US" sz="1600" dirty="0"/>
              <a:t>PIB a </a:t>
            </a:r>
            <a:r>
              <a:rPr lang="en-US" sz="1600" dirty="0" err="1"/>
              <a:t>preços</a:t>
            </a:r>
            <a:r>
              <a:rPr lang="en-US" sz="1600" dirty="0"/>
              <a:t> </a:t>
            </a:r>
            <a:r>
              <a:rPr lang="en-US" sz="1600" dirty="0" err="1"/>
              <a:t>correntes</a:t>
            </a:r>
            <a:r>
              <a:rPr lang="en-US" sz="1600" dirty="0"/>
              <a:t> 2018 </a:t>
            </a:r>
          </a:p>
          <a:p>
            <a:pPr algn="ctr" rtl="0">
              <a:defRPr lang="pt-PT" sz="1600">
                <a:solidFill>
                  <a:sysClr val="windowText" lastClr="000000">
                    <a:lumMod val="50000"/>
                    <a:lumOff val="50000"/>
                  </a:sysClr>
                </a:solidFill>
              </a:defRPr>
            </a:pPr>
            <a:r>
              <a:rPr lang="en-US" sz="1400" dirty="0"/>
              <a:t>(mil </a:t>
            </a:r>
            <a:r>
              <a:rPr lang="en-US" sz="1400" dirty="0" err="1"/>
              <a:t>milhões</a:t>
            </a:r>
            <a:r>
              <a:rPr lang="en-US" sz="1400" dirty="0"/>
              <a:t> de </a:t>
            </a:r>
            <a:r>
              <a:rPr lang="en-US" sz="1400" dirty="0" err="1"/>
              <a:t>dólares</a:t>
            </a:r>
            <a:r>
              <a:rPr lang="en-US" sz="1400" dirty="0"/>
              <a:t>)</a:t>
            </a:r>
          </a:p>
        </c:rich>
      </c:tx>
      <c:layout>
        <c:manualLayout>
          <c:xMode val="edge"/>
          <c:yMode val="edge"/>
          <c:x val="0.36485710060703197"/>
          <c:y val="6.5330363771343727E-2"/>
        </c:manualLayout>
      </c:layout>
      <c:overlay val="0"/>
      <c:spPr>
        <a:noFill/>
        <a:ln>
          <a:noFill/>
        </a:ln>
        <a:effectLst/>
      </c:spPr>
      <c:txPr>
        <a:bodyPr rot="0" spcFirstLastPara="1" vertOverflow="ellipsis" vert="horz" wrap="square" anchor="ctr" anchorCtr="1"/>
        <a:lstStyle/>
        <a:p>
          <a:pPr algn="ctr" rtl="0">
            <a:defRPr lang="pt-PT" sz="1600" b="1" i="0" u="none" strike="noStrike" kern="1200" cap="all" spc="150" baseline="0">
              <a:solidFill>
                <a:sysClr val="windowText" lastClr="000000">
                  <a:lumMod val="50000"/>
                  <a:lumOff val="50000"/>
                </a:sysClr>
              </a:solidFill>
              <a:latin typeface="+mn-lt"/>
              <a:ea typeface="+mn-ea"/>
              <a:cs typeface="+mn-cs"/>
            </a:defRPr>
          </a:pPr>
          <a:endParaRPr lang="pt-PT"/>
        </a:p>
      </c:txPr>
    </c:title>
    <c:autoTitleDeleted val="0"/>
    <c:plotArea>
      <c:layout>
        <c:manualLayout>
          <c:layoutTarget val="inner"/>
          <c:xMode val="edge"/>
          <c:yMode val="edge"/>
          <c:x val="2.5236664460529922E-2"/>
          <c:y val="5.826280623608017E-2"/>
          <c:w val="0.95854811440308607"/>
          <c:h val="0.62268254330124106"/>
        </c:manualLayout>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Pt>
            <c:idx val="5"/>
            <c:invertIfNegative val="0"/>
            <c:bubble3D val="0"/>
            <c:spPr>
              <a:solidFill>
                <a:srgbClr val="ED7D31"/>
              </a:solidFill>
              <a:ln>
                <a:solidFill>
                  <a:srgbClr val="ED7D31"/>
                </a:solidFill>
              </a:ln>
              <a:effectLst>
                <a:innerShdw blurRad="114300">
                  <a:schemeClr val="accent1"/>
                </a:innerShdw>
              </a:effectLst>
            </c:spPr>
            <c:extLst xmlns:c16r2="http://schemas.microsoft.com/office/drawing/2015/06/chart">
              <c:ext xmlns:c16="http://schemas.microsoft.com/office/drawing/2014/chart" uri="{C3380CC4-5D6E-409C-BE32-E72D297353CC}">
                <c16:uniqueId val="{00000001-5387-47D6-9B64-FF31E053AFD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Data!$A$5:$A$25</c:f>
              <c:strCache>
                <c:ptCount val="21"/>
                <c:pt idx="0">
                  <c:v>Brazil</c:v>
                </c:pt>
                <c:pt idx="1">
                  <c:v>Mexico</c:v>
                </c:pt>
                <c:pt idx="2">
                  <c:v>Argentina</c:v>
                </c:pt>
                <c:pt idx="3">
                  <c:v>Colombia</c:v>
                </c:pt>
                <c:pt idx="4">
                  <c:v>Chile</c:v>
                </c:pt>
                <c:pt idx="5">
                  <c:v>Peru</c:v>
                </c:pt>
                <c:pt idx="6">
                  <c:v>Ecuador</c:v>
                </c:pt>
                <c:pt idx="7">
                  <c:v>Dominican Republic</c:v>
                </c:pt>
                <c:pt idx="8">
                  <c:v>Guatemala</c:v>
                </c:pt>
                <c:pt idx="9">
                  <c:v>Panama</c:v>
                </c:pt>
                <c:pt idx="10">
                  <c:v>Costa Rica</c:v>
                </c:pt>
                <c:pt idx="11">
                  <c:v>Uruguay</c:v>
                </c:pt>
                <c:pt idx="12">
                  <c:v>Paraguay</c:v>
                </c:pt>
                <c:pt idx="13">
                  <c:v>Bolivia</c:v>
                </c:pt>
                <c:pt idx="14">
                  <c:v>El Salvador</c:v>
                </c:pt>
                <c:pt idx="15">
                  <c:v>Honduras</c:v>
                </c:pt>
                <c:pt idx="16">
                  <c:v>Nicaragua</c:v>
                </c:pt>
                <c:pt idx="17">
                  <c:v>Haiti</c:v>
                </c:pt>
                <c:pt idx="18">
                  <c:v>Guyana</c:v>
                </c:pt>
                <c:pt idx="19">
                  <c:v>Cuba*</c:v>
                </c:pt>
                <c:pt idx="20">
                  <c:v>Venezuela, RB*</c:v>
                </c:pt>
              </c:strCache>
            </c:strRef>
          </c:cat>
          <c:val>
            <c:numRef>
              <c:f>Data!$F$5:$F$25</c:f>
              <c:numCache>
                <c:formatCode>#,##0</c:formatCode>
                <c:ptCount val="21"/>
                <c:pt idx="0">
                  <c:v>1868.6260879084787</c:v>
                </c:pt>
                <c:pt idx="1">
                  <c:v>1223.8088855856072</c:v>
                </c:pt>
                <c:pt idx="2">
                  <c:v>518.4751340843568</c:v>
                </c:pt>
                <c:pt idx="3">
                  <c:v>330.22786623332371</c:v>
                </c:pt>
                <c:pt idx="4">
                  <c:v>298.23113960944795</c:v>
                </c:pt>
                <c:pt idx="5">
                  <c:v>222.23757074180006</c:v>
                </c:pt>
                <c:pt idx="6">
                  <c:v>108.39805800000001</c:v>
                </c:pt>
                <c:pt idx="7">
                  <c:v>81.29858540330045</c:v>
                </c:pt>
                <c:pt idx="8">
                  <c:v>78.460447919991495</c:v>
                </c:pt>
                <c:pt idx="9">
                  <c:v>65.055099999999996</c:v>
                </c:pt>
                <c:pt idx="10">
                  <c:v>60.126014828595082</c:v>
                </c:pt>
                <c:pt idx="11">
                  <c:v>59.596885024348659</c:v>
                </c:pt>
                <c:pt idx="12">
                  <c:v>40.842341774248858</c:v>
                </c:pt>
                <c:pt idx="13">
                  <c:v>40.287647756874094</c:v>
                </c:pt>
                <c:pt idx="14">
                  <c:v>26.056950000000001</c:v>
                </c:pt>
                <c:pt idx="15">
                  <c:v>23.803230472637242</c:v>
                </c:pt>
                <c:pt idx="16">
                  <c:v>13.117859221662592</c:v>
                </c:pt>
                <c:pt idx="17">
                  <c:v>9.6580846442279604</c:v>
                </c:pt>
                <c:pt idx="18">
                  <c:v>3.6104352988701915</c:v>
                </c:pt>
              </c:numCache>
            </c:numRef>
          </c:val>
          <c:extLst xmlns:c16r2="http://schemas.microsoft.com/office/drawing/2015/06/chart">
            <c:ext xmlns:c16="http://schemas.microsoft.com/office/drawing/2014/chart" uri="{C3380CC4-5D6E-409C-BE32-E72D297353CC}">
              <c16:uniqueId val="{00000002-5387-47D6-9B64-FF31E053AFDF}"/>
            </c:ext>
          </c:extLst>
        </c:ser>
        <c:dLbls>
          <c:showLegendKey val="0"/>
          <c:showVal val="1"/>
          <c:showCatName val="0"/>
          <c:showSerName val="0"/>
          <c:showPercent val="0"/>
          <c:showBubbleSize val="0"/>
        </c:dLbls>
        <c:gapWidth val="60"/>
        <c:overlap val="-22"/>
        <c:axId val="237043768"/>
        <c:axId val="237044160"/>
      </c:barChart>
      <c:catAx>
        <c:axId val="23704376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PT"/>
          </a:p>
        </c:txPr>
        <c:crossAx val="237044160"/>
        <c:crosses val="autoZero"/>
        <c:auto val="1"/>
        <c:lblAlgn val="ctr"/>
        <c:lblOffset val="100"/>
        <c:noMultiLvlLbl val="0"/>
      </c:catAx>
      <c:valAx>
        <c:axId val="237044160"/>
        <c:scaling>
          <c:orientation val="minMax"/>
        </c:scaling>
        <c:delete val="1"/>
        <c:axPos val="l"/>
        <c:numFmt formatCode="#,##0" sourceLinked="1"/>
        <c:majorTickMark val="none"/>
        <c:minorTickMark val="none"/>
        <c:tickLblPos val="nextTo"/>
        <c:crossAx val="237043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P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pt-PT" sz="1600" b="1" i="0" u="none" strike="noStrike" kern="1200" cap="all" spc="150" baseline="0">
                <a:solidFill>
                  <a:sysClr val="windowText" lastClr="000000">
                    <a:lumMod val="50000"/>
                    <a:lumOff val="50000"/>
                  </a:sysClr>
                </a:solidFill>
                <a:latin typeface="+mn-lt"/>
                <a:ea typeface="+mn-ea"/>
                <a:cs typeface="+mn-cs"/>
              </a:defRPr>
            </a:pPr>
            <a:r>
              <a:rPr lang="en-US" sz="1600" dirty="0"/>
              <a:t>PIB a </a:t>
            </a:r>
            <a:r>
              <a:rPr lang="en-US" sz="1600" dirty="0" err="1"/>
              <a:t>preços</a:t>
            </a:r>
            <a:r>
              <a:rPr lang="en-US" sz="1600" dirty="0"/>
              <a:t> </a:t>
            </a:r>
            <a:r>
              <a:rPr lang="en-US" sz="1600" dirty="0" err="1"/>
              <a:t>correntes</a:t>
            </a:r>
            <a:r>
              <a:rPr lang="en-US" sz="1600" dirty="0"/>
              <a:t> 2018 </a:t>
            </a:r>
          </a:p>
          <a:p>
            <a:pPr algn="ctr" rtl="0">
              <a:defRPr lang="pt-PT" sz="1600">
                <a:solidFill>
                  <a:sysClr val="windowText" lastClr="000000">
                    <a:lumMod val="50000"/>
                    <a:lumOff val="50000"/>
                  </a:sysClr>
                </a:solidFill>
              </a:defRPr>
            </a:pPr>
            <a:r>
              <a:rPr lang="en-US" sz="1400" dirty="0"/>
              <a:t>(mil </a:t>
            </a:r>
            <a:r>
              <a:rPr lang="en-US" sz="1400" dirty="0" err="1"/>
              <a:t>milhoes</a:t>
            </a:r>
            <a:r>
              <a:rPr lang="en-US" sz="1400" dirty="0"/>
              <a:t> de </a:t>
            </a:r>
            <a:r>
              <a:rPr lang="en-US" sz="1400" dirty="0" err="1"/>
              <a:t>dólares</a:t>
            </a:r>
            <a:r>
              <a:rPr lang="en-US" sz="1400" dirty="0"/>
              <a:t>)</a:t>
            </a:r>
          </a:p>
        </c:rich>
      </c:tx>
      <c:overlay val="0"/>
      <c:spPr>
        <a:noFill/>
        <a:ln>
          <a:noFill/>
        </a:ln>
        <a:effectLst/>
      </c:spPr>
      <c:txPr>
        <a:bodyPr rot="0" spcFirstLastPara="1" vertOverflow="ellipsis" vert="horz" wrap="square" anchor="ctr" anchorCtr="1"/>
        <a:lstStyle/>
        <a:p>
          <a:pPr algn="ctr" rtl="0">
            <a:defRPr lang="pt-PT" sz="1600" b="1" i="0" u="none" strike="noStrike" kern="1200" cap="all" spc="150" baseline="0">
              <a:solidFill>
                <a:sysClr val="windowText" lastClr="000000">
                  <a:lumMod val="50000"/>
                  <a:lumOff val="50000"/>
                </a:sysClr>
              </a:solidFill>
              <a:latin typeface="+mn-lt"/>
              <a:ea typeface="+mn-ea"/>
              <a:cs typeface="+mn-cs"/>
            </a:defRPr>
          </a:pPr>
          <a:endParaRPr lang="pt-PT"/>
        </a:p>
      </c:txPr>
    </c:title>
    <c:autoTitleDeleted val="0"/>
    <c:plotArea>
      <c:layout>
        <c:manualLayout>
          <c:layoutTarget val="inner"/>
          <c:xMode val="edge"/>
          <c:yMode val="edge"/>
          <c:x val="2.4753458964379967E-2"/>
          <c:y val="5.5374564963520535E-2"/>
          <c:w val="0.95919107578168106"/>
          <c:h val="0.62908460231017382"/>
        </c:manualLayout>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Pt>
            <c:idx val="2"/>
            <c:invertIfNegative val="0"/>
            <c:bubble3D val="0"/>
            <c:spPr>
              <a:solidFill>
                <a:srgbClr val="ED7D31"/>
              </a:solidFill>
              <a:ln>
                <a:solidFill>
                  <a:srgbClr val="ED7D31"/>
                </a:solidFill>
              </a:ln>
              <a:effectLst>
                <a:innerShdw blurRad="114300">
                  <a:schemeClr val="accent1"/>
                </a:innerShdw>
              </a:effectLst>
            </c:spPr>
            <c:extLst xmlns:c16r2="http://schemas.microsoft.com/office/drawing/2015/06/chart">
              <c:ext xmlns:c16="http://schemas.microsoft.com/office/drawing/2014/chart" uri="{C3380CC4-5D6E-409C-BE32-E72D297353CC}">
                <c16:uniqueId val="{00000001-0B3E-4DC9-832E-CBF56CA6D4D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Data!$A$5:$A$25</c:f>
              <c:strCache>
                <c:ptCount val="21"/>
                <c:pt idx="0">
                  <c:v>Brazil</c:v>
                </c:pt>
                <c:pt idx="1">
                  <c:v>Mexico</c:v>
                </c:pt>
                <c:pt idx="2">
                  <c:v>Argentina</c:v>
                </c:pt>
                <c:pt idx="3">
                  <c:v>Colombia</c:v>
                </c:pt>
                <c:pt idx="4">
                  <c:v>Chile</c:v>
                </c:pt>
                <c:pt idx="5">
                  <c:v>Peru</c:v>
                </c:pt>
                <c:pt idx="6">
                  <c:v>Ecuador</c:v>
                </c:pt>
                <c:pt idx="7">
                  <c:v>Dominican Republic</c:v>
                </c:pt>
                <c:pt idx="8">
                  <c:v>Guatemala</c:v>
                </c:pt>
                <c:pt idx="9">
                  <c:v>Panama</c:v>
                </c:pt>
                <c:pt idx="10">
                  <c:v>Costa Rica</c:v>
                </c:pt>
                <c:pt idx="11">
                  <c:v>Uruguay</c:v>
                </c:pt>
                <c:pt idx="12">
                  <c:v>Paraguay</c:v>
                </c:pt>
                <c:pt idx="13">
                  <c:v>Bolivia</c:v>
                </c:pt>
                <c:pt idx="14">
                  <c:v>El Salvador</c:v>
                </c:pt>
                <c:pt idx="15">
                  <c:v>Honduras</c:v>
                </c:pt>
                <c:pt idx="16">
                  <c:v>Nicaragua</c:v>
                </c:pt>
                <c:pt idx="17">
                  <c:v>Haiti</c:v>
                </c:pt>
                <c:pt idx="18">
                  <c:v>Guyana</c:v>
                </c:pt>
                <c:pt idx="19">
                  <c:v>Cuba*</c:v>
                </c:pt>
                <c:pt idx="20">
                  <c:v>Venezuela, RB*</c:v>
                </c:pt>
              </c:strCache>
            </c:strRef>
          </c:cat>
          <c:val>
            <c:numRef>
              <c:f>Data!$F$5:$F$25</c:f>
              <c:numCache>
                <c:formatCode>#,##0</c:formatCode>
                <c:ptCount val="21"/>
                <c:pt idx="0">
                  <c:v>1868.6260879084787</c:v>
                </c:pt>
                <c:pt idx="1">
                  <c:v>1223.8088855856072</c:v>
                </c:pt>
                <c:pt idx="2">
                  <c:v>518.4751340843568</c:v>
                </c:pt>
                <c:pt idx="3">
                  <c:v>330.22786623332371</c:v>
                </c:pt>
                <c:pt idx="4">
                  <c:v>298.23113960944795</c:v>
                </c:pt>
                <c:pt idx="5">
                  <c:v>222.23757074180006</c:v>
                </c:pt>
                <c:pt idx="6">
                  <c:v>108.39805800000001</c:v>
                </c:pt>
                <c:pt idx="7">
                  <c:v>81.29858540330045</c:v>
                </c:pt>
                <c:pt idx="8">
                  <c:v>78.460447919991495</c:v>
                </c:pt>
                <c:pt idx="9">
                  <c:v>65.055099999999996</c:v>
                </c:pt>
                <c:pt idx="10">
                  <c:v>60.126014828595082</c:v>
                </c:pt>
                <c:pt idx="11">
                  <c:v>59.596885024348659</c:v>
                </c:pt>
                <c:pt idx="12">
                  <c:v>40.842341774248858</c:v>
                </c:pt>
                <c:pt idx="13">
                  <c:v>40.287647756874094</c:v>
                </c:pt>
                <c:pt idx="14">
                  <c:v>26.056950000000001</c:v>
                </c:pt>
                <c:pt idx="15">
                  <c:v>23.803230472637242</c:v>
                </c:pt>
                <c:pt idx="16">
                  <c:v>13.117859221662592</c:v>
                </c:pt>
                <c:pt idx="17">
                  <c:v>9.6580846442279604</c:v>
                </c:pt>
                <c:pt idx="18">
                  <c:v>3.6104352988701915</c:v>
                </c:pt>
              </c:numCache>
            </c:numRef>
          </c:val>
          <c:extLst xmlns:c16r2="http://schemas.microsoft.com/office/drawing/2015/06/chart">
            <c:ext xmlns:c16="http://schemas.microsoft.com/office/drawing/2014/chart" uri="{C3380CC4-5D6E-409C-BE32-E72D297353CC}">
              <c16:uniqueId val="{00000002-0B3E-4DC9-832E-CBF56CA6D4D3}"/>
            </c:ext>
          </c:extLst>
        </c:ser>
        <c:dLbls>
          <c:showLegendKey val="0"/>
          <c:showVal val="1"/>
          <c:showCatName val="0"/>
          <c:showSerName val="0"/>
          <c:showPercent val="0"/>
          <c:showBubbleSize val="0"/>
        </c:dLbls>
        <c:gapWidth val="60"/>
        <c:overlap val="-22"/>
        <c:axId val="5833048"/>
        <c:axId val="5833440"/>
      </c:barChart>
      <c:catAx>
        <c:axId val="583304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PT"/>
          </a:p>
        </c:txPr>
        <c:crossAx val="5833440"/>
        <c:crosses val="autoZero"/>
        <c:auto val="1"/>
        <c:lblAlgn val="ctr"/>
        <c:lblOffset val="100"/>
        <c:noMultiLvlLbl val="0"/>
      </c:catAx>
      <c:valAx>
        <c:axId val="5833440"/>
        <c:scaling>
          <c:orientation val="minMax"/>
        </c:scaling>
        <c:delete val="1"/>
        <c:axPos val="l"/>
        <c:numFmt formatCode="#,##0" sourceLinked="1"/>
        <c:majorTickMark val="none"/>
        <c:minorTickMark val="none"/>
        <c:tickLblPos val="nextTo"/>
        <c:crossAx val="5833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PT"/>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pt-PT" sz="1200" b="1" i="0" u="none" strike="noStrike" kern="1200" cap="all" spc="150" baseline="0">
                <a:solidFill>
                  <a:sysClr val="windowText" lastClr="000000">
                    <a:lumMod val="50000"/>
                    <a:lumOff val="50000"/>
                  </a:sysClr>
                </a:solidFill>
                <a:latin typeface="+mn-lt"/>
                <a:ea typeface="+mn-ea"/>
                <a:cs typeface="+mn-cs"/>
              </a:defRPr>
            </a:pPr>
            <a:r>
              <a:rPr lang="en-US" sz="1600" dirty="0"/>
              <a:t>PIB a </a:t>
            </a:r>
            <a:r>
              <a:rPr lang="en-US" sz="1600" dirty="0" err="1"/>
              <a:t>preços</a:t>
            </a:r>
            <a:r>
              <a:rPr lang="en-US" sz="1600" dirty="0"/>
              <a:t> </a:t>
            </a:r>
            <a:r>
              <a:rPr lang="en-US" sz="1600" dirty="0" err="1"/>
              <a:t>correntes</a:t>
            </a:r>
            <a:r>
              <a:rPr lang="en-US" sz="1600" dirty="0"/>
              <a:t> 2018</a:t>
            </a:r>
          </a:p>
          <a:p>
            <a:pPr algn="ctr" rtl="0">
              <a:defRPr lang="pt-PT" sz="1200">
                <a:solidFill>
                  <a:sysClr val="windowText" lastClr="000000">
                    <a:lumMod val="50000"/>
                    <a:lumOff val="50000"/>
                  </a:sysClr>
                </a:solidFill>
              </a:defRPr>
            </a:pPr>
            <a:r>
              <a:rPr lang="en-US" dirty="0"/>
              <a:t>(mil </a:t>
            </a:r>
            <a:r>
              <a:rPr lang="en-US" dirty="0" err="1"/>
              <a:t>milhões</a:t>
            </a:r>
            <a:r>
              <a:rPr lang="en-US" dirty="0"/>
              <a:t> de </a:t>
            </a:r>
            <a:r>
              <a:rPr lang="en-US" dirty="0" err="1"/>
              <a:t>dólares</a:t>
            </a:r>
            <a:r>
              <a:rPr lang="en-US" dirty="0"/>
              <a:t>)</a:t>
            </a:r>
          </a:p>
        </c:rich>
      </c:tx>
      <c:layout>
        <c:manualLayout>
          <c:xMode val="edge"/>
          <c:yMode val="edge"/>
          <c:x val="0.37401388965726512"/>
          <c:y val="7.0025712853617375E-2"/>
        </c:manualLayout>
      </c:layout>
      <c:overlay val="0"/>
      <c:spPr>
        <a:noFill/>
        <a:ln>
          <a:noFill/>
        </a:ln>
        <a:effectLst/>
      </c:spPr>
      <c:txPr>
        <a:bodyPr rot="0" spcFirstLastPara="1" vertOverflow="ellipsis" vert="horz" wrap="square" anchor="ctr" anchorCtr="1"/>
        <a:lstStyle/>
        <a:p>
          <a:pPr algn="ctr" rtl="0">
            <a:defRPr lang="pt-PT" sz="1200" b="1" i="0" u="none" strike="noStrike" kern="1200" cap="all" spc="150" baseline="0">
              <a:solidFill>
                <a:sysClr val="windowText" lastClr="000000">
                  <a:lumMod val="50000"/>
                  <a:lumOff val="50000"/>
                </a:sysClr>
              </a:solidFill>
              <a:latin typeface="+mn-lt"/>
              <a:ea typeface="+mn-ea"/>
              <a:cs typeface="+mn-cs"/>
            </a:defRPr>
          </a:pPr>
          <a:endParaRPr lang="pt-PT"/>
        </a:p>
      </c:txPr>
    </c:title>
    <c:autoTitleDeleted val="0"/>
    <c:plotArea>
      <c:layout>
        <c:manualLayout>
          <c:layoutTarget val="inner"/>
          <c:xMode val="edge"/>
          <c:yMode val="edge"/>
          <c:x val="1.6585055215056047E-2"/>
          <c:y val="3.0611240190295597E-2"/>
          <c:w val="0.96682988956988791"/>
          <c:h val="0.758741070540075"/>
        </c:manualLayout>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Pt>
            <c:idx val="4"/>
            <c:invertIfNegative val="0"/>
            <c:bubble3D val="0"/>
            <c:spPr>
              <a:solidFill>
                <a:srgbClr val="ED7D31"/>
              </a:solidFill>
              <a:ln>
                <a:noFill/>
              </a:ln>
              <a:effectLst>
                <a:innerShdw blurRad="114300">
                  <a:schemeClr val="accent1"/>
                </a:innerShdw>
              </a:effectLst>
            </c:spPr>
            <c:extLst xmlns:c16r2="http://schemas.microsoft.com/office/drawing/2015/06/chart">
              <c:ext xmlns:c16="http://schemas.microsoft.com/office/drawing/2014/chart" uri="{C3380CC4-5D6E-409C-BE32-E72D297353CC}">
                <c16:uniqueId val="{00000001-ACE3-4BED-AC00-120FDCA6502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pt-P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Data!$A$5:$A$21</c:f>
              <c:strCache>
                <c:ptCount val="17"/>
                <c:pt idx="0">
                  <c:v>Nigéria</c:v>
                </c:pt>
                <c:pt idx="1">
                  <c:v>África do Sul</c:v>
                </c:pt>
                <c:pt idx="2">
                  <c:v>Egipto</c:v>
                </c:pt>
                <c:pt idx="3">
                  <c:v>Argélia</c:v>
                </c:pt>
                <c:pt idx="4">
                  <c:v>Marrocos</c:v>
                </c:pt>
                <c:pt idx="5">
                  <c:v>Angola</c:v>
                </c:pt>
                <c:pt idx="6">
                  <c:v>Quénia</c:v>
                </c:pt>
                <c:pt idx="7">
                  <c:v>Etiópia</c:v>
                </c:pt>
                <c:pt idx="8">
                  <c:v>Gana</c:v>
                </c:pt>
                <c:pt idx="9">
                  <c:v>Tanzânia</c:v>
                </c:pt>
                <c:pt idx="10">
                  <c:v>Líbia</c:v>
                </c:pt>
                <c:pt idx="11">
                  <c:v>Congo</c:v>
                </c:pt>
                <c:pt idx="12">
                  <c:v>Costa do Marfim</c:v>
                </c:pt>
                <c:pt idx="13">
                  <c:v>Sudão</c:v>
                </c:pt>
                <c:pt idx="14">
                  <c:v>Tunísia</c:v>
                </c:pt>
                <c:pt idx="15">
                  <c:v>Camarões</c:v>
                </c:pt>
                <c:pt idx="16">
                  <c:v>Zimbabwe</c:v>
                </c:pt>
              </c:strCache>
            </c:strRef>
          </c:cat>
          <c:val>
            <c:numRef>
              <c:f>Data!$BK$5:$BK$21</c:f>
              <c:numCache>
                <c:formatCode>#,##0.0</c:formatCode>
                <c:ptCount val="17"/>
                <c:pt idx="0">
                  <c:v>397.26961608090772</c:v>
                </c:pt>
                <c:pt idx="1">
                  <c:v>368.28820308663006</c:v>
                </c:pt>
                <c:pt idx="2">
                  <c:v>250.89546964449784</c:v>
                </c:pt>
                <c:pt idx="3">
                  <c:v>180.68911594068484</c:v>
                </c:pt>
                <c:pt idx="4">
                  <c:v>118.49532819808013</c:v>
                </c:pt>
                <c:pt idx="5">
                  <c:v>105.75098761862991</c:v>
                </c:pt>
                <c:pt idx="6">
                  <c:v>87.908262520213313</c:v>
                </c:pt>
                <c:pt idx="7">
                  <c:v>84.355462494083667</c:v>
                </c:pt>
                <c:pt idx="8">
                  <c:v>65.556464056430102</c:v>
                </c:pt>
                <c:pt idx="9">
                  <c:v>57.437073927179597</c:v>
                </c:pt>
                <c:pt idx="10">
                  <c:v>48.319620013078051</c:v>
                </c:pt>
                <c:pt idx="11">
                  <c:v>47.227535290940502</c:v>
                </c:pt>
                <c:pt idx="12">
                  <c:v>43.007045466340593</c:v>
                </c:pt>
                <c:pt idx="13">
                  <c:v>40.851536133764171</c:v>
                </c:pt>
                <c:pt idx="14">
                  <c:v>39.860715814423834</c:v>
                </c:pt>
                <c:pt idx="15">
                  <c:v>38.50205985843894</c:v>
                </c:pt>
                <c:pt idx="16">
                  <c:v>31.000519447174998</c:v>
                </c:pt>
              </c:numCache>
            </c:numRef>
          </c:val>
          <c:extLst xmlns:c16r2="http://schemas.microsoft.com/office/drawing/2015/06/chart">
            <c:ext xmlns:c16="http://schemas.microsoft.com/office/drawing/2014/chart" uri="{C3380CC4-5D6E-409C-BE32-E72D297353CC}">
              <c16:uniqueId val="{00000002-ACE3-4BED-AC00-120FDCA6502D}"/>
            </c:ext>
          </c:extLst>
        </c:ser>
        <c:dLbls>
          <c:showLegendKey val="0"/>
          <c:showVal val="1"/>
          <c:showCatName val="0"/>
          <c:showSerName val="0"/>
          <c:showPercent val="0"/>
          <c:showBubbleSize val="0"/>
        </c:dLbls>
        <c:gapWidth val="60"/>
        <c:overlap val="-22"/>
        <c:axId val="290547480"/>
        <c:axId val="290547872"/>
      </c:barChart>
      <c:catAx>
        <c:axId val="29054748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PT"/>
          </a:p>
        </c:txPr>
        <c:crossAx val="290547872"/>
        <c:crosses val="autoZero"/>
        <c:auto val="1"/>
        <c:lblAlgn val="ctr"/>
        <c:lblOffset val="100"/>
        <c:noMultiLvlLbl val="0"/>
      </c:catAx>
      <c:valAx>
        <c:axId val="290547872"/>
        <c:scaling>
          <c:orientation val="minMax"/>
        </c:scaling>
        <c:delete val="1"/>
        <c:axPos val="l"/>
        <c:numFmt formatCode="#,##0.0" sourceLinked="1"/>
        <c:majorTickMark val="none"/>
        <c:minorTickMark val="none"/>
        <c:tickLblPos val="nextTo"/>
        <c:crossAx val="290547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P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10-14T09:44:20.155" idx="1">
    <p:pos x="10" y="10"/>
    <p:text>e Bogotá?</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10-14T11:57:49.521" idx="4">
    <p:pos x="10" y="10"/>
    <p:text>em quantos?</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 1">
    <p:spTree>
      <p:nvGrpSpPr>
        <p:cNvPr id="1" name=""/>
        <p:cNvGrpSpPr/>
        <p:nvPr/>
      </p:nvGrpSpPr>
      <p:grpSpPr>
        <a:xfrm>
          <a:off x="0" y="0"/>
          <a:ext cx="0" cy="0"/>
          <a:chOff x="0" y="0"/>
          <a:chExt cx="0" cy="0"/>
        </a:xfrm>
      </p:grpSpPr>
      <p:sp>
        <p:nvSpPr>
          <p:cNvPr id="31" name="TextBox 6">
            <a:extLst>
              <a:ext uri="{FF2B5EF4-FFF2-40B4-BE49-F238E27FC236}">
                <a16:creationId xmlns:a16="http://schemas.microsoft.com/office/drawing/2014/main" xmlns="" id="{A5A99CF4-2117-4AD5-9130-7E830426A0AF}"/>
              </a:ext>
            </a:extLst>
          </p:cNvPr>
          <p:cNvSpPr txBox="1"/>
          <p:nvPr userDrawn="1"/>
        </p:nvSpPr>
        <p:spPr>
          <a:xfrm>
            <a:off x="2892525" y="4392163"/>
            <a:ext cx="6717140" cy="1154162"/>
          </a:xfrm>
          <a:prstGeom prst="rect">
            <a:avLst/>
          </a:prstGeom>
          <a:noFill/>
        </p:spPr>
        <p:txBody>
          <a:bodyPr wrap="square" rtlCol="0">
            <a:spAutoFit/>
          </a:bodyPr>
          <a:lstStyle/>
          <a:p>
            <a:pPr algn="ctr">
              <a:spcBef>
                <a:spcPts val="600"/>
              </a:spcBef>
            </a:pPr>
            <a:r>
              <a:rPr lang="pt-PT" sz="3600" b="0" kern="0" cap="all" spc="1500" baseline="0" dirty="0">
                <a:solidFill>
                  <a:srgbClr val="ACA39A"/>
                </a:solidFill>
                <a:latin typeface="+mj-lt"/>
              </a:rPr>
              <a:t>Modelo MJC</a:t>
            </a:r>
          </a:p>
          <a:p>
            <a:pPr algn="l">
              <a:spcBef>
                <a:spcPts val="600"/>
              </a:spcBef>
            </a:pPr>
            <a:endParaRPr lang="pt-PT" sz="2800" b="1" kern="0" baseline="0" dirty="0">
              <a:solidFill>
                <a:srgbClr val="7D99BA"/>
              </a:solidFill>
              <a:latin typeface="Trajan Pro" pitchFamily="18" charset="0"/>
            </a:endParaRPr>
          </a:p>
        </p:txBody>
      </p:sp>
      <p:sp>
        <p:nvSpPr>
          <p:cNvPr id="32" name="TextBox 6">
            <a:extLst>
              <a:ext uri="{FF2B5EF4-FFF2-40B4-BE49-F238E27FC236}">
                <a16:creationId xmlns:a16="http://schemas.microsoft.com/office/drawing/2014/main" xmlns="" id="{11017DCE-B9EE-4C62-8A96-6414E02683F1}"/>
              </a:ext>
            </a:extLst>
          </p:cNvPr>
          <p:cNvSpPr txBox="1"/>
          <p:nvPr userDrawn="1"/>
        </p:nvSpPr>
        <p:spPr>
          <a:xfrm>
            <a:off x="2067474" y="3368873"/>
            <a:ext cx="8057053" cy="923330"/>
          </a:xfrm>
          <a:prstGeom prst="rect">
            <a:avLst/>
          </a:prstGeom>
          <a:noFill/>
        </p:spPr>
        <p:txBody>
          <a:bodyPr wrap="square" rtlCol="0">
            <a:spAutoFit/>
          </a:bodyPr>
          <a:lstStyle/>
          <a:p>
            <a:pPr algn="ctr">
              <a:spcBef>
                <a:spcPts val="600"/>
              </a:spcBef>
            </a:pPr>
            <a:r>
              <a:rPr lang="pt-PT" sz="5400" b="1" kern="0" cap="all" spc="1000" baseline="0" dirty="0">
                <a:solidFill>
                  <a:srgbClr val="7D99BA"/>
                </a:solidFill>
                <a:latin typeface="Trajan Pro" panose="02020502050506020301" pitchFamily="18" charset="0"/>
              </a:rPr>
              <a:t>Powerpoint</a:t>
            </a:r>
          </a:p>
        </p:txBody>
      </p:sp>
      <p:grpSp>
        <p:nvGrpSpPr>
          <p:cNvPr id="33" name="Group 248">
            <a:extLst>
              <a:ext uri="{FF2B5EF4-FFF2-40B4-BE49-F238E27FC236}">
                <a16:creationId xmlns:a16="http://schemas.microsoft.com/office/drawing/2014/main" xmlns="" id="{648B95EB-7DB8-4F9B-8C6A-A7D080D64622}"/>
              </a:ext>
            </a:extLst>
          </p:cNvPr>
          <p:cNvGrpSpPr/>
          <p:nvPr userDrawn="1"/>
        </p:nvGrpSpPr>
        <p:grpSpPr>
          <a:xfrm>
            <a:off x="693823" y="643291"/>
            <a:ext cx="3539030" cy="1771482"/>
            <a:chOff x="0" y="973286"/>
            <a:chExt cx="4569508" cy="2287774"/>
          </a:xfrm>
        </p:grpSpPr>
        <p:sp>
          <p:nvSpPr>
            <p:cNvPr id="34" name="Shape 6">
              <a:extLst>
                <a:ext uri="{FF2B5EF4-FFF2-40B4-BE49-F238E27FC236}">
                  <a16:creationId xmlns:a16="http://schemas.microsoft.com/office/drawing/2014/main" xmlns="" id="{517D0381-30B9-4C8F-BE49-EBA56A3719CA}"/>
                </a:ext>
              </a:extLst>
            </p:cNvPr>
            <p:cNvSpPr/>
            <p:nvPr userDrawn="1"/>
          </p:nvSpPr>
          <p:spPr>
            <a:xfrm>
              <a:off x="1298091" y="1102457"/>
              <a:ext cx="894048" cy="1032309"/>
            </a:xfrm>
            <a:custGeom>
              <a:avLst/>
              <a:gdLst/>
              <a:ahLst/>
              <a:cxnLst/>
              <a:rect l="0" t="0" r="0" b="0"/>
              <a:pathLst>
                <a:path w="894048" h="1032309">
                  <a:moveTo>
                    <a:pt x="549077" y="0"/>
                  </a:moveTo>
                  <a:cubicBezTo>
                    <a:pt x="601737" y="0"/>
                    <a:pt x="675469" y="3932"/>
                    <a:pt x="740011" y="15788"/>
                  </a:cubicBezTo>
                  <a:cubicBezTo>
                    <a:pt x="790042" y="25016"/>
                    <a:pt x="832172" y="32903"/>
                    <a:pt x="874303" y="35545"/>
                  </a:cubicBezTo>
                  <a:cubicBezTo>
                    <a:pt x="888789" y="36872"/>
                    <a:pt x="891418" y="42131"/>
                    <a:pt x="891418" y="50031"/>
                  </a:cubicBezTo>
                  <a:cubicBezTo>
                    <a:pt x="891418" y="60573"/>
                    <a:pt x="887475" y="76374"/>
                    <a:pt x="884833" y="123763"/>
                  </a:cubicBezTo>
                  <a:cubicBezTo>
                    <a:pt x="882191" y="167221"/>
                    <a:pt x="882191" y="239626"/>
                    <a:pt x="880889" y="259383"/>
                  </a:cubicBezTo>
                  <a:cubicBezTo>
                    <a:pt x="879562" y="279152"/>
                    <a:pt x="876933" y="287052"/>
                    <a:pt x="869032" y="287052"/>
                  </a:cubicBezTo>
                  <a:cubicBezTo>
                    <a:pt x="859817" y="287052"/>
                    <a:pt x="858515" y="277825"/>
                    <a:pt x="858515" y="259383"/>
                  </a:cubicBezTo>
                  <a:cubicBezTo>
                    <a:pt x="858515" y="208049"/>
                    <a:pt x="837431" y="154062"/>
                    <a:pt x="803201" y="125090"/>
                  </a:cubicBezTo>
                  <a:cubicBezTo>
                    <a:pt x="757126" y="85589"/>
                    <a:pt x="655724" y="50031"/>
                    <a:pt x="539862" y="50031"/>
                  </a:cubicBezTo>
                  <a:cubicBezTo>
                    <a:pt x="364741" y="50031"/>
                    <a:pt x="283108" y="101377"/>
                    <a:pt x="237021" y="146149"/>
                  </a:cubicBezTo>
                  <a:cubicBezTo>
                    <a:pt x="140903" y="238323"/>
                    <a:pt x="118517" y="355526"/>
                    <a:pt x="118517" y="489818"/>
                  </a:cubicBezTo>
                  <a:cubicBezTo>
                    <a:pt x="118517" y="741313"/>
                    <a:pt x="312055" y="971724"/>
                    <a:pt x="593837" y="971724"/>
                  </a:cubicBezTo>
                  <a:cubicBezTo>
                    <a:pt x="692597" y="971724"/>
                    <a:pt x="770285" y="959892"/>
                    <a:pt x="822945" y="905904"/>
                  </a:cubicBezTo>
                  <a:cubicBezTo>
                    <a:pt x="850615" y="876933"/>
                    <a:pt x="867730" y="818989"/>
                    <a:pt x="871674" y="795300"/>
                  </a:cubicBezTo>
                  <a:cubicBezTo>
                    <a:pt x="874303" y="780814"/>
                    <a:pt x="876933" y="775556"/>
                    <a:pt x="884833" y="775556"/>
                  </a:cubicBezTo>
                  <a:cubicBezTo>
                    <a:pt x="891418" y="775556"/>
                    <a:pt x="894048" y="784758"/>
                    <a:pt x="894048" y="795300"/>
                  </a:cubicBezTo>
                  <a:cubicBezTo>
                    <a:pt x="894048" y="804503"/>
                    <a:pt x="878260" y="919063"/>
                    <a:pt x="865076" y="963836"/>
                  </a:cubicBezTo>
                  <a:cubicBezTo>
                    <a:pt x="857188" y="988851"/>
                    <a:pt x="854546" y="991481"/>
                    <a:pt x="830858" y="1002023"/>
                  </a:cubicBezTo>
                  <a:cubicBezTo>
                    <a:pt x="778185" y="1023082"/>
                    <a:pt x="678111" y="1032309"/>
                    <a:pt x="593837" y="1032309"/>
                  </a:cubicBezTo>
                  <a:cubicBezTo>
                    <a:pt x="396342" y="1032309"/>
                    <a:pt x="263351" y="983580"/>
                    <a:pt x="159321" y="890091"/>
                  </a:cubicBezTo>
                  <a:cubicBezTo>
                    <a:pt x="31601" y="775556"/>
                    <a:pt x="0" y="625425"/>
                    <a:pt x="0" y="500360"/>
                  </a:cubicBezTo>
                  <a:cubicBezTo>
                    <a:pt x="0" y="412142"/>
                    <a:pt x="30299" y="258080"/>
                    <a:pt x="147464" y="140878"/>
                  </a:cubicBezTo>
                  <a:cubicBezTo>
                    <a:pt x="226467" y="61888"/>
                    <a:pt x="346298" y="0"/>
                    <a:pt x="549077"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5" name="Shape 7">
              <a:extLst>
                <a:ext uri="{FF2B5EF4-FFF2-40B4-BE49-F238E27FC236}">
                  <a16:creationId xmlns:a16="http://schemas.microsoft.com/office/drawing/2014/main" xmlns="" id="{EA574A3E-1008-4D53-B6A5-42B733F0E986}"/>
                </a:ext>
              </a:extLst>
            </p:cNvPr>
            <p:cNvSpPr/>
            <p:nvPr userDrawn="1"/>
          </p:nvSpPr>
          <p:spPr>
            <a:xfrm>
              <a:off x="805445" y="973286"/>
              <a:ext cx="492311" cy="1731702"/>
            </a:xfrm>
            <a:custGeom>
              <a:avLst/>
              <a:gdLst/>
              <a:ahLst/>
              <a:cxnLst/>
              <a:rect l="0" t="0" r="0" b="0"/>
              <a:pathLst>
                <a:path w="492311" h="1731702">
                  <a:moveTo>
                    <a:pt x="121022" y="0"/>
                  </a:moveTo>
                  <a:cubicBezTo>
                    <a:pt x="194618" y="0"/>
                    <a:pt x="297669" y="4911"/>
                    <a:pt x="305854" y="4911"/>
                  </a:cubicBezTo>
                  <a:cubicBezTo>
                    <a:pt x="314040" y="4911"/>
                    <a:pt x="417066" y="0"/>
                    <a:pt x="466130" y="0"/>
                  </a:cubicBezTo>
                  <a:cubicBezTo>
                    <a:pt x="484126" y="0"/>
                    <a:pt x="492311" y="3262"/>
                    <a:pt x="492311" y="13097"/>
                  </a:cubicBezTo>
                  <a:cubicBezTo>
                    <a:pt x="492311" y="19633"/>
                    <a:pt x="485775" y="22907"/>
                    <a:pt x="479227" y="22907"/>
                  </a:cubicBezTo>
                  <a:cubicBezTo>
                    <a:pt x="467779" y="22907"/>
                    <a:pt x="457969" y="24532"/>
                    <a:pt x="438324" y="27818"/>
                  </a:cubicBezTo>
                  <a:cubicBezTo>
                    <a:pt x="394171" y="35979"/>
                    <a:pt x="381099" y="63785"/>
                    <a:pt x="377825" y="121034"/>
                  </a:cubicBezTo>
                  <a:cubicBezTo>
                    <a:pt x="374538" y="173372"/>
                    <a:pt x="374538" y="219174"/>
                    <a:pt x="374538" y="474340"/>
                  </a:cubicBezTo>
                  <a:lnTo>
                    <a:pt x="374538" y="866862"/>
                  </a:lnTo>
                  <a:cubicBezTo>
                    <a:pt x="374538" y="1131838"/>
                    <a:pt x="374538" y="1321185"/>
                    <a:pt x="325475" y="1437308"/>
                  </a:cubicBezTo>
                  <a:cubicBezTo>
                    <a:pt x="291133" y="1519064"/>
                    <a:pt x="219174" y="1595958"/>
                    <a:pt x="86680" y="1687562"/>
                  </a:cubicBezTo>
                  <a:cubicBezTo>
                    <a:pt x="65410" y="1702259"/>
                    <a:pt x="39253" y="1720255"/>
                    <a:pt x="22882" y="1728440"/>
                  </a:cubicBezTo>
                  <a:cubicBezTo>
                    <a:pt x="19621" y="1730077"/>
                    <a:pt x="16346" y="1731702"/>
                    <a:pt x="11435" y="1731702"/>
                  </a:cubicBezTo>
                  <a:cubicBezTo>
                    <a:pt x="6536" y="1731702"/>
                    <a:pt x="0" y="1728440"/>
                    <a:pt x="0" y="1721904"/>
                  </a:cubicBezTo>
                  <a:cubicBezTo>
                    <a:pt x="0" y="1712094"/>
                    <a:pt x="8161" y="1707170"/>
                    <a:pt x="22882" y="1697360"/>
                  </a:cubicBezTo>
                  <a:cubicBezTo>
                    <a:pt x="42528" y="1685913"/>
                    <a:pt x="65410" y="1666292"/>
                    <a:pt x="80144" y="1651571"/>
                  </a:cubicBezTo>
                  <a:cubicBezTo>
                    <a:pt x="186457" y="1543608"/>
                    <a:pt x="237145" y="1456928"/>
                    <a:pt x="237145" y="1034951"/>
                  </a:cubicBezTo>
                  <a:lnTo>
                    <a:pt x="237145" y="474340"/>
                  </a:lnTo>
                  <a:cubicBezTo>
                    <a:pt x="237145" y="219174"/>
                    <a:pt x="237145" y="173372"/>
                    <a:pt x="233871" y="121034"/>
                  </a:cubicBezTo>
                  <a:cubicBezTo>
                    <a:pt x="230609" y="65435"/>
                    <a:pt x="217525" y="39253"/>
                    <a:pt x="163550" y="27818"/>
                  </a:cubicBezTo>
                  <a:cubicBezTo>
                    <a:pt x="150465" y="24532"/>
                    <a:pt x="122672" y="22907"/>
                    <a:pt x="107938" y="22907"/>
                  </a:cubicBezTo>
                  <a:cubicBezTo>
                    <a:pt x="101402" y="22907"/>
                    <a:pt x="94866" y="19633"/>
                    <a:pt x="94866" y="13097"/>
                  </a:cubicBezTo>
                  <a:cubicBezTo>
                    <a:pt x="94866" y="3262"/>
                    <a:pt x="103026" y="0"/>
                    <a:pt x="121022"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36" name="Shape 8">
              <a:extLst>
                <a:ext uri="{FF2B5EF4-FFF2-40B4-BE49-F238E27FC236}">
                  <a16:creationId xmlns:a16="http://schemas.microsoft.com/office/drawing/2014/main" xmlns="" id="{C2977D32-4FC2-4350-ADD9-E8A7F7DA2FD3}"/>
                </a:ext>
              </a:extLst>
            </p:cNvPr>
            <p:cNvSpPr/>
            <p:nvPr userDrawn="1"/>
          </p:nvSpPr>
          <p:spPr>
            <a:xfrm>
              <a:off x="0" y="1102457"/>
              <a:ext cx="978371" cy="1013879"/>
            </a:xfrm>
            <a:custGeom>
              <a:avLst/>
              <a:gdLst/>
              <a:ahLst/>
              <a:cxnLst/>
              <a:rect l="0" t="0" r="0" b="0"/>
              <a:pathLst>
                <a:path w="978371" h="1013879">
                  <a:moveTo>
                    <a:pt x="214623" y="0"/>
                  </a:moveTo>
                  <a:cubicBezTo>
                    <a:pt x="222510" y="0"/>
                    <a:pt x="227794" y="5259"/>
                    <a:pt x="234367" y="19745"/>
                  </a:cubicBezTo>
                  <a:lnTo>
                    <a:pt x="637282" y="847961"/>
                  </a:lnTo>
                  <a:lnTo>
                    <a:pt x="978371" y="119385"/>
                  </a:lnTo>
                  <a:lnTo>
                    <a:pt x="978322" y="256753"/>
                  </a:lnTo>
                  <a:lnTo>
                    <a:pt x="655724" y="941450"/>
                  </a:lnTo>
                  <a:cubicBezTo>
                    <a:pt x="628067" y="999393"/>
                    <a:pt x="624123" y="1011250"/>
                    <a:pt x="612267" y="1011250"/>
                  </a:cubicBezTo>
                  <a:cubicBezTo>
                    <a:pt x="603052" y="1011250"/>
                    <a:pt x="596478" y="998066"/>
                    <a:pt x="571450" y="950677"/>
                  </a:cubicBezTo>
                  <a:cubicBezTo>
                    <a:pt x="537208" y="886160"/>
                    <a:pt x="423974" y="658366"/>
                    <a:pt x="417401" y="645195"/>
                  </a:cubicBezTo>
                  <a:cubicBezTo>
                    <a:pt x="405544" y="621494"/>
                    <a:pt x="258080" y="305470"/>
                    <a:pt x="243594" y="269925"/>
                  </a:cubicBezTo>
                  <a:lnTo>
                    <a:pt x="185651" y="880876"/>
                  </a:lnTo>
                  <a:cubicBezTo>
                    <a:pt x="184336" y="901948"/>
                    <a:pt x="184336" y="925661"/>
                    <a:pt x="184336" y="948035"/>
                  </a:cubicBezTo>
                  <a:cubicBezTo>
                    <a:pt x="184336" y="967792"/>
                    <a:pt x="198822" y="984907"/>
                    <a:pt x="218579" y="988851"/>
                  </a:cubicBezTo>
                  <a:cubicBezTo>
                    <a:pt x="240953" y="994135"/>
                    <a:pt x="260710" y="995437"/>
                    <a:pt x="268610" y="995437"/>
                  </a:cubicBezTo>
                  <a:cubicBezTo>
                    <a:pt x="273869" y="995437"/>
                    <a:pt x="279127" y="998066"/>
                    <a:pt x="279127" y="1002023"/>
                  </a:cubicBezTo>
                  <a:cubicBezTo>
                    <a:pt x="279127" y="1011250"/>
                    <a:pt x="271239" y="1013879"/>
                    <a:pt x="255439" y="1013879"/>
                  </a:cubicBezTo>
                  <a:cubicBezTo>
                    <a:pt x="206722" y="1013879"/>
                    <a:pt x="143508" y="1009923"/>
                    <a:pt x="132990" y="1009923"/>
                  </a:cubicBezTo>
                  <a:cubicBezTo>
                    <a:pt x="121134" y="1009923"/>
                    <a:pt x="57919" y="1013879"/>
                    <a:pt x="22386" y="1013879"/>
                  </a:cubicBezTo>
                  <a:cubicBezTo>
                    <a:pt x="9227" y="1013879"/>
                    <a:pt x="0" y="1011250"/>
                    <a:pt x="0" y="1002023"/>
                  </a:cubicBezTo>
                  <a:cubicBezTo>
                    <a:pt x="0" y="998066"/>
                    <a:pt x="6573" y="995437"/>
                    <a:pt x="13159" y="995437"/>
                  </a:cubicBezTo>
                  <a:cubicBezTo>
                    <a:pt x="23688" y="995437"/>
                    <a:pt x="32916" y="995437"/>
                    <a:pt x="52660" y="991481"/>
                  </a:cubicBezTo>
                  <a:cubicBezTo>
                    <a:pt x="96118" y="983580"/>
                    <a:pt x="100075" y="932222"/>
                    <a:pt x="105346" y="882204"/>
                  </a:cubicBezTo>
                  <a:lnTo>
                    <a:pt x="200137" y="23713"/>
                  </a:lnTo>
                  <a:cubicBezTo>
                    <a:pt x="201464" y="9215"/>
                    <a:pt x="206722" y="0"/>
                    <a:pt x="21462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37" name="Shape 9">
              <a:extLst>
                <a:ext uri="{FF2B5EF4-FFF2-40B4-BE49-F238E27FC236}">
                  <a16:creationId xmlns:a16="http://schemas.microsoft.com/office/drawing/2014/main" xmlns="" id="{B5283731-E9D6-46B1-AE2B-160B87983C0A}"/>
                </a:ext>
              </a:extLst>
            </p:cNvPr>
            <p:cNvSpPr/>
            <p:nvPr userDrawn="1"/>
          </p:nvSpPr>
          <p:spPr>
            <a:xfrm>
              <a:off x="2529061" y="2462485"/>
              <a:ext cx="155153" cy="296069"/>
            </a:xfrm>
            <a:custGeom>
              <a:avLst/>
              <a:gdLst/>
              <a:ahLst/>
              <a:cxnLst/>
              <a:rect l="0" t="0" r="0" b="0"/>
              <a:pathLst>
                <a:path w="155153" h="296069">
                  <a:moveTo>
                    <a:pt x="155153" y="0"/>
                  </a:moveTo>
                  <a:lnTo>
                    <a:pt x="155153" y="14668"/>
                  </a:lnTo>
                  <a:lnTo>
                    <a:pt x="152933" y="14225"/>
                  </a:lnTo>
                  <a:cubicBezTo>
                    <a:pt x="87585" y="14225"/>
                    <a:pt x="40456" y="55116"/>
                    <a:pt x="40456" y="137356"/>
                  </a:cubicBezTo>
                  <a:cubicBezTo>
                    <a:pt x="40456" y="214373"/>
                    <a:pt x="80964" y="266208"/>
                    <a:pt x="138442" y="277963"/>
                  </a:cubicBezTo>
                  <a:lnTo>
                    <a:pt x="155153" y="279621"/>
                  </a:lnTo>
                  <a:lnTo>
                    <a:pt x="155153" y="295861"/>
                  </a:lnTo>
                  <a:lnTo>
                    <a:pt x="152933" y="296069"/>
                  </a:lnTo>
                  <a:cubicBezTo>
                    <a:pt x="45802" y="296069"/>
                    <a:pt x="0" y="215602"/>
                    <a:pt x="0" y="147588"/>
                  </a:cubicBezTo>
                  <a:cubicBezTo>
                    <a:pt x="0" y="86680"/>
                    <a:pt x="47129" y="0"/>
                    <a:pt x="15515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38" name="Shape 10">
              <a:extLst>
                <a:ext uri="{FF2B5EF4-FFF2-40B4-BE49-F238E27FC236}">
                  <a16:creationId xmlns:a16="http://schemas.microsoft.com/office/drawing/2014/main" xmlns="" id="{6DE15827-DD73-49D9-9922-464858D03F6F}"/>
                </a:ext>
              </a:extLst>
            </p:cNvPr>
            <p:cNvSpPr/>
            <p:nvPr userDrawn="1"/>
          </p:nvSpPr>
          <p:spPr>
            <a:xfrm>
              <a:off x="1982279" y="2417577"/>
              <a:ext cx="133809" cy="445889"/>
            </a:xfrm>
            <a:custGeom>
              <a:avLst/>
              <a:gdLst/>
              <a:ahLst/>
              <a:cxnLst/>
              <a:rect l="0" t="0" r="0" b="0"/>
              <a:pathLst>
                <a:path w="133809" h="445889">
                  <a:moveTo>
                    <a:pt x="126690" y="0"/>
                  </a:moveTo>
                  <a:cubicBezTo>
                    <a:pt x="131589" y="0"/>
                    <a:pt x="133809" y="893"/>
                    <a:pt x="133809" y="3572"/>
                  </a:cubicBezTo>
                  <a:cubicBezTo>
                    <a:pt x="127149" y="6226"/>
                    <a:pt x="124482" y="6672"/>
                    <a:pt x="119137" y="7565"/>
                  </a:cubicBezTo>
                  <a:cubicBezTo>
                    <a:pt x="107144" y="9785"/>
                    <a:pt x="103584" y="17338"/>
                    <a:pt x="102691" y="32903"/>
                  </a:cubicBezTo>
                  <a:cubicBezTo>
                    <a:pt x="101798" y="47129"/>
                    <a:pt x="101798" y="59581"/>
                    <a:pt x="101798" y="128922"/>
                  </a:cubicBezTo>
                  <a:lnTo>
                    <a:pt x="101798" y="235607"/>
                  </a:lnTo>
                  <a:cubicBezTo>
                    <a:pt x="101798" y="307628"/>
                    <a:pt x="101798" y="335198"/>
                    <a:pt x="88466" y="366762"/>
                  </a:cubicBezTo>
                  <a:cubicBezTo>
                    <a:pt x="79127" y="388975"/>
                    <a:pt x="59581" y="409885"/>
                    <a:pt x="23564" y="434777"/>
                  </a:cubicBezTo>
                  <a:cubicBezTo>
                    <a:pt x="17785" y="438770"/>
                    <a:pt x="10678" y="443657"/>
                    <a:pt x="6226" y="445889"/>
                  </a:cubicBezTo>
                  <a:cubicBezTo>
                    <a:pt x="0" y="441437"/>
                    <a:pt x="2220" y="440110"/>
                    <a:pt x="6226" y="437443"/>
                  </a:cubicBezTo>
                  <a:cubicBezTo>
                    <a:pt x="11559" y="434330"/>
                    <a:pt x="17785" y="428997"/>
                    <a:pt x="21791" y="424991"/>
                  </a:cubicBezTo>
                  <a:cubicBezTo>
                    <a:pt x="50688" y="395647"/>
                    <a:pt x="64455" y="372095"/>
                    <a:pt x="64455" y="257398"/>
                  </a:cubicBezTo>
                  <a:lnTo>
                    <a:pt x="64455" y="128922"/>
                  </a:lnTo>
                  <a:cubicBezTo>
                    <a:pt x="64455" y="59581"/>
                    <a:pt x="64455" y="47129"/>
                    <a:pt x="63574" y="32903"/>
                  </a:cubicBezTo>
                  <a:cubicBezTo>
                    <a:pt x="62681" y="17785"/>
                    <a:pt x="59122" y="10678"/>
                    <a:pt x="44462" y="7565"/>
                  </a:cubicBezTo>
                  <a:cubicBezTo>
                    <a:pt x="40903" y="6672"/>
                    <a:pt x="33350" y="6226"/>
                    <a:pt x="29344" y="6226"/>
                  </a:cubicBezTo>
                  <a:cubicBezTo>
                    <a:pt x="52896" y="0"/>
                    <a:pt x="80913" y="1339"/>
                    <a:pt x="83133" y="1339"/>
                  </a:cubicBezTo>
                  <a:cubicBezTo>
                    <a:pt x="85365" y="1339"/>
                    <a:pt x="113357" y="0"/>
                    <a:pt x="126690"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39" name="Shape 11">
              <a:extLst>
                <a:ext uri="{FF2B5EF4-FFF2-40B4-BE49-F238E27FC236}">
                  <a16:creationId xmlns:a16="http://schemas.microsoft.com/office/drawing/2014/main" xmlns="" id="{168E3A05-E01F-48E1-A7FA-8E568F571310}"/>
                </a:ext>
              </a:extLst>
            </p:cNvPr>
            <p:cNvSpPr/>
            <p:nvPr userDrawn="1"/>
          </p:nvSpPr>
          <p:spPr>
            <a:xfrm>
              <a:off x="2180097" y="2411363"/>
              <a:ext cx="301848" cy="348518"/>
            </a:xfrm>
            <a:custGeom>
              <a:avLst/>
              <a:gdLst/>
              <a:ahLst/>
              <a:cxnLst/>
              <a:rect l="0" t="0" r="0" b="0"/>
              <a:pathLst>
                <a:path w="301848" h="348518">
                  <a:moveTo>
                    <a:pt x="185378" y="0"/>
                  </a:moveTo>
                  <a:cubicBezTo>
                    <a:pt x="203150" y="0"/>
                    <a:pt x="228054" y="1327"/>
                    <a:pt x="249833" y="5333"/>
                  </a:cubicBezTo>
                  <a:cubicBezTo>
                    <a:pt x="266725" y="8446"/>
                    <a:pt x="280950" y="11113"/>
                    <a:pt x="295176" y="11993"/>
                  </a:cubicBezTo>
                  <a:cubicBezTo>
                    <a:pt x="300955" y="20451"/>
                    <a:pt x="299628" y="25784"/>
                    <a:pt x="298735" y="41783"/>
                  </a:cubicBezTo>
                  <a:cubicBezTo>
                    <a:pt x="297842" y="56455"/>
                    <a:pt x="297842" y="80900"/>
                    <a:pt x="297396" y="87573"/>
                  </a:cubicBezTo>
                  <a:cubicBezTo>
                    <a:pt x="296949" y="94245"/>
                    <a:pt x="296069" y="96912"/>
                    <a:pt x="293402" y="96912"/>
                  </a:cubicBezTo>
                  <a:cubicBezTo>
                    <a:pt x="290289" y="96912"/>
                    <a:pt x="289843" y="93799"/>
                    <a:pt x="289843" y="87573"/>
                  </a:cubicBezTo>
                  <a:cubicBezTo>
                    <a:pt x="289843" y="70234"/>
                    <a:pt x="282736" y="52015"/>
                    <a:pt x="271177" y="42230"/>
                  </a:cubicBezTo>
                  <a:cubicBezTo>
                    <a:pt x="255612" y="28897"/>
                    <a:pt x="221382" y="16892"/>
                    <a:pt x="182265" y="16892"/>
                  </a:cubicBezTo>
                  <a:cubicBezTo>
                    <a:pt x="123143" y="16892"/>
                    <a:pt x="95585" y="34230"/>
                    <a:pt x="80020" y="49337"/>
                  </a:cubicBezTo>
                  <a:cubicBezTo>
                    <a:pt x="47575" y="80466"/>
                    <a:pt x="40010" y="120030"/>
                    <a:pt x="40010" y="165360"/>
                  </a:cubicBezTo>
                  <a:cubicBezTo>
                    <a:pt x="40010" y="250279"/>
                    <a:pt x="105358" y="328067"/>
                    <a:pt x="200496" y="328067"/>
                  </a:cubicBezTo>
                  <a:cubicBezTo>
                    <a:pt x="233834" y="328067"/>
                    <a:pt x="260065" y="324073"/>
                    <a:pt x="277837" y="305842"/>
                  </a:cubicBezTo>
                  <a:cubicBezTo>
                    <a:pt x="287176" y="296069"/>
                    <a:pt x="292956" y="276498"/>
                    <a:pt x="294283" y="268498"/>
                  </a:cubicBezTo>
                  <a:cubicBezTo>
                    <a:pt x="300955" y="261838"/>
                    <a:pt x="301848" y="264939"/>
                    <a:pt x="301848" y="268498"/>
                  </a:cubicBezTo>
                  <a:cubicBezTo>
                    <a:pt x="301848" y="271611"/>
                    <a:pt x="296515" y="310294"/>
                    <a:pt x="292063" y="325400"/>
                  </a:cubicBezTo>
                  <a:cubicBezTo>
                    <a:pt x="289396" y="333846"/>
                    <a:pt x="288516" y="334739"/>
                    <a:pt x="280516" y="338299"/>
                  </a:cubicBezTo>
                  <a:cubicBezTo>
                    <a:pt x="262731" y="345405"/>
                    <a:pt x="228935" y="348518"/>
                    <a:pt x="200496" y="348518"/>
                  </a:cubicBezTo>
                  <a:cubicBezTo>
                    <a:pt x="133809" y="348518"/>
                    <a:pt x="88912" y="332073"/>
                    <a:pt x="53789" y="300509"/>
                  </a:cubicBezTo>
                  <a:cubicBezTo>
                    <a:pt x="10666" y="261838"/>
                    <a:pt x="0" y="211150"/>
                    <a:pt x="0" y="168932"/>
                  </a:cubicBezTo>
                  <a:cubicBezTo>
                    <a:pt x="0" y="139142"/>
                    <a:pt x="10232" y="87126"/>
                    <a:pt x="49783" y="47563"/>
                  </a:cubicBezTo>
                  <a:cubicBezTo>
                    <a:pt x="76460" y="20886"/>
                    <a:pt x="116917" y="0"/>
                    <a:pt x="185378"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0" name="Shape 12">
              <a:extLst>
                <a:ext uri="{FF2B5EF4-FFF2-40B4-BE49-F238E27FC236}">
                  <a16:creationId xmlns:a16="http://schemas.microsoft.com/office/drawing/2014/main" xmlns="" id="{3C90BF11-1E3E-4E4A-A567-9AA4D8E20F98}"/>
                </a:ext>
              </a:extLst>
            </p:cNvPr>
            <p:cNvSpPr/>
            <p:nvPr userDrawn="1"/>
          </p:nvSpPr>
          <p:spPr>
            <a:xfrm>
              <a:off x="1523082" y="2411363"/>
              <a:ext cx="440531" cy="342292"/>
            </a:xfrm>
            <a:custGeom>
              <a:avLst/>
              <a:gdLst/>
              <a:ahLst/>
              <a:cxnLst/>
              <a:rect l="0" t="0" r="0" b="0"/>
              <a:pathLst>
                <a:path w="440531" h="342292">
                  <a:moveTo>
                    <a:pt x="72454" y="0"/>
                  </a:moveTo>
                  <a:lnTo>
                    <a:pt x="215156" y="286283"/>
                  </a:lnTo>
                  <a:lnTo>
                    <a:pt x="345852" y="7107"/>
                  </a:lnTo>
                  <a:cubicBezTo>
                    <a:pt x="347625" y="3113"/>
                    <a:pt x="349399" y="0"/>
                    <a:pt x="352512" y="0"/>
                  </a:cubicBezTo>
                  <a:cubicBezTo>
                    <a:pt x="355625" y="0"/>
                    <a:pt x="356964" y="3547"/>
                    <a:pt x="357845" y="11993"/>
                  </a:cubicBezTo>
                  <a:lnTo>
                    <a:pt x="387635" y="284944"/>
                  </a:lnTo>
                  <a:cubicBezTo>
                    <a:pt x="389409" y="300955"/>
                    <a:pt x="392522" y="325847"/>
                    <a:pt x="411634" y="332073"/>
                  </a:cubicBezTo>
                  <a:cubicBezTo>
                    <a:pt x="424532" y="336066"/>
                    <a:pt x="436091" y="336066"/>
                    <a:pt x="440531" y="336066"/>
                  </a:cubicBezTo>
                  <a:cubicBezTo>
                    <a:pt x="424979" y="342292"/>
                    <a:pt x="376969" y="340965"/>
                    <a:pt x="360511" y="339626"/>
                  </a:cubicBezTo>
                  <a:cubicBezTo>
                    <a:pt x="350292" y="338733"/>
                    <a:pt x="348072" y="337406"/>
                    <a:pt x="348072" y="335186"/>
                  </a:cubicBezTo>
                  <a:cubicBezTo>
                    <a:pt x="353405" y="331626"/>
                    <a:pt x="353851" y="324073"/>
                    <a:pt x="352958" y="316074"/>
                  </a:cubicBezTo>
                  <a:lnTo>
                    <a:pt x="331626" y="86680"/>
                  </a:lnTo>
                  <a:lnTo>
                    <a:pt x="221382" y="317847"/>
                  </a:lnTo>
                  <a:cubicBezTo>
                    <a:pt x="212030" y="337406"/>
                    <a:pt x="210703" y="341412"/>
                    <a:pt x="206710" y="341412"/>
                  </a:cubicBezTo>
                  <a:cubicBezTo>
                    <a:pt x="203597" y="341412"/>
                    <a:pt x="201377" y="336959"/>
                    <a:pt x="192918" y="320960"/>
                  </a:cubicBezTo>
                  <a:cubicBezTo>
                    <a:pt x="181359" y="299182"/>
                    <a:pt x="143135" y="222275"/>
                    <a:pt x="140915" y="217822"/>
                  </a:cubicBezTo>
                  <a:cubicBezTo>
                    <a:pt x="136909" y="209823"/>
                    <a:pt x="87126" y="103125"/>
                    <a:pt x="82228" y="91132"/>
                  </a:cubicBezTo>
                  <a:lnTo>
                    <a:pt x="62669" y="297396"/>
                  </a:lnTo>
                  <a:cubicBezTo>
                    <a:pt x="62235" y="304515"/>
                    <a:pt x="62235" y="312514"/>
                    <a:pt x="62235" y="320067"/>
                  </a:cubicBezTo>
                  <a:cubicBezTo>
                    <a:pt x="62235" y="326740"/>
                    <a:pt x="67121" y="332519"/>
                    <a:pt x="73794" y="333846"/>
                  </a:cubicBezTo>
                  <a:cubicBezTo>
                    <a:pt x="81347" y="335632"/>
                    <a:pt x="88007" y="336066"/>
                    <a:pt x="90674" y="336066"/>
                  </a:cubicBezTo>
                  <a:cubicBezTo>
                    <a:pt x="69788" y="342292"/>
                    <a:pt x="48444" y="340965"/>
                    <a:pt x="44896" y="340965"/>
                  </a:cubicBezTo>
                  <a:cubicBezTo>
                    <a:pt x="40891" y="340965"/>
                    <a:pt x="19546" y="342292"/>
                    <a:pt x="7553" y="342292"/>
                  </a:cubicBezTo>
                  <a:cubicBezTo>
                    <a:pt x="3113" y="342292"/>
                    <a:pt x="0" y="341412"/>
                    <a:pt x="0" y="338299"/>
                  </a:cubicBezTo>
                  <a:cubicBezTo>
                    <a:pt x="7987" y="336066"/>
                    <a:pt x="11100" y="336066"/>
                    <a:pt x="17773" y="334739"/>
                  </a:cubicBezTo>
                  <a:cubicBezTo>
                    <a:pt x="32445" y="332073"/>
                    <a:pt x="33784" y="314734"/>
                    <a:pt x="35558" y="297842"/>
                  </a:cubicBezTo>
                  <a:lnTo>
                    <a:pt x="67556" y="8000"/>
                  </a:lnTo>
                  <a:cubicBezTo>
                    <a:pt x="68014" y="3113"/>
                    <a:pt x="69788" y="0"/>
                    <a:pt x="72454"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1" name="Shape 13">
              <a:extLst>
                <a:ext uri="{FF2B5EF4-FFF2-40B4-BE49-F238E27FC236}">
                  <a16:creationId xmlns:a16="http://schemas.microsoft.com/office/drawing/2014/main" xmlns="" id="{A419C05C-D55E-4313-8893-F516ACF15097}"/>
                </a:ext>
              </a:extLst>
            </p:cNvPr>
            <p:cNvSpPr/>
            <p:nvPr userDrawn="1"/>
          </p:nvSpPr>
          <p:spPr>
            <a:xfrm>
              <a:off x="3251907" y="2467596"/>
              <a:ext cx="161807" cy="289172"/>
            </a:xfrm>
            <a:custGeom>
              <a:avLst/>
              <a:gdLst/>
              <a:ahLst/>
              <a:cxnLst/>
              <a:rect l="0" t="0" r="0" b="0"/>
              <a:pathLst>
                <a:path w="161807" h="289172">
                  <a:moveTo>
                    <a:pt x="100905" y="222"/>
                  </a:moveTo>
                  <a:cubicBezTo>
                    <a:pt x="110685" y="222"/>
                    <a:pt x="122493" y="0"/>
                    <a:pt x="135426" y="396"/>
                  </a:cubicBezTo>
                  <a:lnTo>
                    <a:pt x="161807" y="2877"/>
                  </a:lnTo>
                  <a:lnTo>
                    <a:pt x="161807" y="21341"/>
                  </a:lnTo>
                  <a:lnTo>
                    <a:pt x="161254" y="21113"/>
                  </a:lnTo>
                  <a:cubicBezTo>
                    <a:pt x="140026" y="15223"/>
                    <a:pt x="117574" y="14001"/>
                    <a:pt x="94233" y="14001"/>
                  </a:cubicBezTo>
                  <a:cubicBezTo>
                    <a:pt x="86680" y="14001"/>
                    <a:pt x="74228" y="15329"/>
                    <a:pt x="70669" y="16668"/>
                  </a:cubicBezTo>
                  <a:cubicBezTo>
                    <a:pt x="67121" y="17995"/>
                    <a:pt x="65782" y="19781"/>
                    <a:pt x="65782" y="24233"/>
                  </a:cubicBezTo>
                  <a:lnTo>
                    <a:pt x="65782" y="150477"/>
                  </a:lnTo>
                  <a:cubicBezTo>
                    <a:pt x="65782" y="190487"/>
                    <a:pt x="65782" y="225610"/>
                    <a:pt x="66229" y="232717"/>
                  </a:cubicBezTo>
                  <a:cubicBezTo>
                    <a:pt x="66675" y="242056"/>
                    <a:pt x="67556" y="255835"/>
                    <a:pt x="70669" y="259841"/>
                  </a:cubicBezTo>
                  <a:cubicBezTo>
                    <a:pt x="75567" y="266947"/>
                    <a:pt x="89346" y="274947"/>
                    <a:pt x="135570" y="274947"/>
                  </a:cubicBezTo>
                  <a:lnTo>
                    <a:pt x="161807" y="270384"/>
                  </a:lnTo>
                  <a:lnTo>
                    <a:pt x="161807" y="286543"/>
                  </a:lnTo>
                  <a:lnTo>
                    <a:pt x="135136" y="289172"/>
                  </a:lnTo>
                  <a:cubicBezTo>
                    <a:pt x="118244" y="289172"/>
                    <a:pt x="97346" y="287845"/>
                    <a:pt x="80454" y="286952"/>
                  </a:cubicBezTo>
                  <a:lnTo>
                    <a:pt x="48444" y="284732"/>
                  </a:lnTo>
                  <a:cubicBezTo>
                    <a:pt x="47563" y="284732"/>
                    <a:pt x="40444" y="285179"/>
                    <a:pt x="32445" y="285179"/>
                  </a:cubicBezTo>
                  <a:cubicBezTo>
                    <a:pt x="24445" y="285613"/>
                    <a:pt x="15106" y="286059"/>
                    <a:pt x="8880" y="286059"/>
                  </a:cubicBezTo>
                  <a:cubicBezTo>
                    <a:pt x="9327" y="279833"/>
                    <a:pt x="14213" y="278953"/>
                    <a:pt x="17773" y="278060"/>
                  </a:cubicBezTo>
                  <a:cubicBezTo>
                    <a:pt x="25326" y="276286"/>
                    <a:pt x="26219" y="269167"/>
                    <a:pt x="27992" y="258055"/>
                  </a:cubicBezTo>
                  <a:cubicBezTo>
                    <a:pt x="30225" y="242502"/>
                    <a:pt x="30225" y="212712"/>
                    <a:pt x="30225" y="176261"/>
                  </a:cubicBezTo>
                  <a:lnTo>
                    <a:pt x="30225" y="109586"/>
                  </a:lnTo>
                  <a:cubicBezTo>
                    <a:pt x="30225" y="50898"/>
                    <a:pt x="30225" y="40232"/>
                    <a:pt x="29332" y="28227"/>
                  </a:cubicBezTo>
                  <a:cubicBezTo>
                    <a:pt x="28439" y="15329"/>
                    <a:pt x="26219" y="9115"/>
                    <a:pt x="13333" y="7341"/>
                  </a:cubicBezTo>
                  <a:cubicBezTo>
                    <a:pt x="10220" y="6895"/>
                    <a:pt x="3547" y="6436"/>
                    <a:pt x="0" y="6436"/>
                  </a:cubicBezTo>
                  <a:cubicBezTo>
                    <a:pt x="20886" y="222"/>
                    <a:pt x="46224" y="1115"/>
                    <a:pt x="48444" y="1115"/>
                  </a:cubicBezTo>
                  <a:cubicBezTo>
                    <a:pt x="52884" y="1115"/>
                    <a:pt x="77788" y="222"/>
                    <a:pt x="100905" y="222"/>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2" name="Shape 14">
              <a:extLst>
                <a:ext uri="{FF2B5EF4-FFF2-40B4-BE49-F238E27FC236}">
                  <a16:creationId xmlns:a16="http://schemas.microsoft.com/office/drawing/2014/main" xmlns="" id="{5B1590FA-1950-4A00-BD41-0ED0E43D5B89}"/>
                </a:ext>
              </a:extLst>
            </p:cNvPr>
            <p:cNvSpPr/>
            <p:nvPr userDrawn="1"/>
          </p:nvSpPr>
          <p:spPr>
            <a:xfrm>
              <a:off x="2888704" y="2462485"/>
              <a:ext cx="308496" cy="293836"/>
            </a:xfrm>
            <a:custGeom>
              <a:avLst/>
              <a:gdLst/>
              <a:ahLst/>
              <a:cxnLst/>
              <a:rect l="0" t="0" r="0" b="0"/>
              <a:pathLst>
                <a:path w="308496" h="293836">
                  <a:moveTo>
                    <a:pt x="29344" y="0"/>
                  </a:moveTo>
                  <a:cubicBezTo>
                    <a:pt x="33784" y="0"/>
                    <a:pt x="40456" y="7553"/>
                    <a:pt x="44450" y="11547"/>
                  </a:cubicBezTo>
                  <a:cubicBezTo>
                    <a:pt x="50676" y="17785"/>
                    <a:pt x="107528" y="78234"/>
                    <a:pt x="167928" y="140469"/>
                  </a:cubicBezTo>
                  <a:cubicBezTo>
                    <a:pt x="206561" y="180479"/>
                    <a:pt x="248307" y="225375"/>
                    <a:pt x="260313" y="237827"/>
                  </a:cubicBezTo>
                  <a:lnTo>
                    <a:pt x="256294" y="48456"/>
                  </a:lnTo>
                  <a:cubicBezTo>
                    <a:pt x="255848" y="23999"/>
                    <a:pt x="253640" y="15553"/>
                    <a:pt x="241647" y="13333"/>
                  </a:cubicBezTo>
                  <a:cubicBezTo>
                    <a:pt x="234541" y="12005"/>
                    <a:pt x="225648" y="11547"/>
                    <a:pt x="222548" y="11547"/>
                  </a:cubicBezTo>
                  <a:cubicBezTo>
                    <a:pt x="244760" y="5333"/>
                    <a:pt x="263451" y="6226"/>
                    <a:pt x="267940" y="6226"/>
                  </a:cubicBezTo>
                  <a:cubicBezTo>
                    <a:pt x="272430" y="6226"/>
                    <a:pt x="285378" y="5333"/>
                    <a:pt x="301377" y="5333"/>
                  </a:cubicBezTo>
                  <a:cubicBezTo>
                    <a:pt x="305383" y="5333"/>
                    <a:pt x="308496" y="5767"/>
                    <a:pt x="308496" y="8000"/>
                  </a:cubicBezTo>
                  <a:cubicBezTo>
                    <a:pt x="302270" y="11547"/>
                    <a:pt x="299157" y="11547"/>
                    <a:pt x="294717" y="12452"/>
                  </a:cubicBezTo>
                  <a:cubicBezTo>
                    <a:pt x="281831" y="15118"/>
                    <a:pt x="280926" y="22671"/>
                    <a:pt x="280926" y="45343"/>
                  </a:cubicBezTo>
                  <a:lnTo>
                    <a:pt x="280045" y="266725"/>
                  </a:lnTo>
                  <a:cubicBezTo>
                    <a:pt x="280045" y="291616"/>
                    <a:pt x="279598" y="293836"/>
                    <a:pt x="276907" y="293836"/>
                  </a:cubicBezTo>
                  <a:cubicBezTo>
                    <a:pt x="272876" y="293836"/>
                    <a:pt x="268833" y="290723"/>
                    <a:pt x="246968" y="270731"/>
                  </a:cubicBezTo>
                  <a:cubicBezTo>
                    <a:pt x="242974" y="267171"/>
                    <a:pt x="186581" y="211609"/>
                    <a:pt x="145269" y="168486"/>
                  </a:cubicBezTo>
                  <a:cubicBezTo>
                    <a:pt x="99963" y="120910"/>
                    <a:pt x="56009" y="74687"/>
                    <a:pt x="44016" y="61342"/>
                  </a:cubicBezTo>
                  <a:lnTo>
                    <a:pt x="48456" y="239601"/>
                  </a:lnTo>
                  <a:cubicBezTo>
                    <a:pt x="49349" y="270731"/>
                    <a:pt x="52896" y="280057"/>
                    <a:pt x="63550" y="282724"/>
                  </a:cubicBezTo>
                  <a:cubicBezTo>
                    <a:pt x="70656" y="284510"/>
                    <a:pt x="79549" y="284944"/>
                    <a:pt x="83096" y="284944"/>
                  </a:cubicBezTo>
                  <a:cubicBezTo>
                    <a:pt x="56890" y="291170"/>
                    <a:pt x="41337" y="289843"/>
                    <a:pt x="37790" y="289843"/>
                  </a:cubicBezTo>
                  <a:cubicBezTo>
                    <a:pt x="34230" y="289843"/>
                    <a:pt x="17785" y="291170"/>
                    <a:pt x="0" y="291170"/>
                  </a:cubicBezTo>
                  <a:cubicBezTo>
                    <a:pt x="0" y="284944"/>
                    <a:pt x="7119" y="284510"/>
                    <a:pt x="12886" y="282724"/>
                  </a:cubicBezTo>
                  <a:cubicBezTo>
                    <a:pt x="22671" y="280057"/>
                    <a:pt x="23999" y="269838"/>
                    <a:pt x="23999" y="235607"/>
                  </a:cubicBezTo>
                  <a:lnTo>
                    <a:pt x="23999" y="19112"/>
                  </a:lnTo>
                  <a:cubicBezTo>
                    <a:pt x="23999" y="3994"/>
                    <a:pt x="26231" y="0"/>
                    <a:pt x="29344"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3" name="Shape 15">
              <a:extLst>
                <a:ext uri="{FF2B5EF4-FFF2-40B4-BE49-F238E27FC236}">
                  <a16:creationId xmlns:a16="http://schemas.microsoft.com/office/drawing/2014/main" xmlns="" id="{84BC0999-C3A8-4EAD-ACA1-902CCA95A240}"/>
                </a:ext>
              </a:extLst>
            </p:cNvPr>
            <p:cNvSpPr/>
            <p:nvPr userDrawn="1"/>
          </p:nvSpPr>
          <p:spPr>
            <a:xfrm>
              <a:off x="2684215" y="2462485"/>
              <a:ext cx="154694" cy="295861"/>
            </a:xfrm>
            <a:custGeom>
              <a:avLst/>
              <a:gdLst/>
              <a:ahLst/>
              <a:cxnLst/>
              <a:rect l="0" t="0" r="0" b="0"/>
              <a:pathLst>
                <a:path w="154694" h="295861">
                  <a:moveTo>
                    <a:pt x="0" y="0"/>
                  </a:moveTo>
                  <a:cubicBezTo>
                    <a:pt x="88019" y="0"/>
                    <a:pt x="154694" y="53789"/>
                    <a:pt x="154694" y="141808"/>
                  </a:cubicBezTo>
                  <a:cubicBezTo>
                    <a:pt x="154694" y="215711"/>
                    <a:pt x="106704" y="278390"/>
                    <a:pt x="31578" y="292905"/>
                  </a:cubicBezTo>
                  <a:lnTo>
                    <a:pt x="0" y="295861"/>
                  </a:lnTo>
                  <a:lnTo>
                    <a:pt x="0" y="279621"/>
                  </a:lnTo>
                  <a:lnTo>
                    <a:pt x="8892" y="280504"/>
                  </a:lnTo>
                  <a:cubicBezTo>
                    <a:pt x="44016" y="280504"/>
                    <a:pt x="114697" y="261826"/>
                    <a:pt x="114697" y="152474"/>
                  </a:cubicBezTo>
                  <a:cubicBezTo>
                    <a:pt x="114697" y="84460"/>
                    <a:pt x="83687" y="40702"/>
                    <a:pt x="42115" y="23074"/>
                  </a:cubicBezTo>
                  <a:lnTo>
                    <a:pt x="0" y="14668"/>
                  </a:lnTo>
                  <a:lnTo>
                    <a:pt x="0"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4" name="Shape 16">
              <a:extLst>
                <a:ext uri="{FF2B5EF4-FFF2-40B4-BE49-F238E27FC236}">
                  <a16:creationId xmlns:a16="http://schemas.microsoft.com/office/drawing/2014/main" xmlns="" id="{96724783-4A62-43BB-8353-D45F67BCFFB0}"/>
                </a:ext>
              </a:extLst>
            </p:cNvPr>
            <p:cNvSpPr/>
            <p:nvPr userDrawn="1"/>
          </p:nvSpPr>
          <p:spPr>
            <a:xfrm>
              <a:off x="3413714" y="2470473"/>
              <a:ext cx="134249" cy="283665"/>
            </a:xfrm>
            <a:custGeom>
              <a:avLst/>
              <a:gdLst/>
              <a:ahLst/>
              <a:cxnLst/>
              <a:rect l="0" t="0" r="0" b="0"/>
              <a:pathLst>
                <a:path w="134249" h="283665">
                  <a:moveTo>
                    <a:pt x="0" y="0"/>
                  </a:moveTo>
                  <a:lnTo>
                    <a:pt x="14892" y="1401"/>
                  </a:lnTo>
                  <a:cubicBezTo>
                    <a:pt x="43455" y="6346"/>
                    <a:pt x="72907" y="17127"/>
                    <a:pt x="96025" y="40468"/>
                  </a:cubicBezTo>
                  <a:cubicBezTo>
                    <a:pt x="115584" y="60027"/>
                    <a:pt x="134249" y="91591"/>
                    <a:pt x="134249" y="136487"/>
                  </a:cubicBezTo>
                  <a:cubicBezTo>
                    <a:pt x="134249" y="184050"/>
                    <a:pt x="113798" y="220501"/>
                    <a:pt x="92019" y="242738"/>
                  </a:cubicBezTo>
                  <a:cubicBezTo>
                    <a:pt x="79350" y="255742"/>
                    <a:pt x="56426" y="273741"/>
                    <a:pt x="17627" y="281927"/>
                  </a:cubicBezTo>
                  <a:lnTo>
                    <a:pt x="0" y="283665"/>
                  </a:lnTo>
                  <a:lnTo>
                    <a:pt x="0" y="267507"/>
                  </a:lnTo>
                  <a:lnTo>
                    <a:pt x="24228" y="263293"/>
                  </a:lnTo>
                  <a:cubicBezTo>
                    <a:pt x="39678" y="257515"/>
                    <a:pt x="53572" y="248958"/>
                    <a:pt x="65354" y="237839"/>
                  </a:cubicBezTo>
                  <a:cubicBezTo>
                    <a:pt x="85793" y="218727"/>
                    <a:pt x="96025" y="182711"/>
                    <a:pt x="96025" y="148046"/>
                  </a:cubicBezTo>
                  <a:cubicBezTo>
                    <a:pt x="96025" y="100037"/>
                    <a:pt x="75127" y="69366"/>
                    <a:pt x="59128" y="53354"/>
                  </a:cubicBezTo>
                  <a:cubicBezTo>
                    <a:pt x="49904" y="44018"/>
                    <a:pt x="40291" y="36711"/>
                    <a:pt x="30330" y="31001"/>
                  </a:cubicBezTo>
                  <a:lnTo>
                    <a:pt x="0" y="18464"/>
                  </a:lnTo>
                  <a:lnTo>
                    <a:pt x="0"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5" name="Shape 17">
              <a:extLst>
                <a:ext uri="{FF2B5EF4-FFF2-40B4-BE49-F238E27FC236}">
                  <a16:creationId xmlns:a16="http://schemas.microsoft.com/office/drawing/2014/main" xmlns="" id="{EEEF8BB5-4A10-4B25-B72C-997EAD5C289C}"/>
                </a:ext>
              </a:extLst>
            </p:cNvPr>
            <p:cNvSpPr/>
            <p:nvPr userDrawn="1"/>
          </p:nvSpPr>
          <p:spPr>
            <a:xfrm>
              <a:off x="4268106" y="2468094"/>
              <a:ext cx="143371" cy="285561"/>
            </a:xfrm>
            <a:custGeom>
              <a:avLst/>
              <a:gdLst/>
              <a:ahLst/>
              <a:cxnLst/>
              <a:rect l="0" t="0" r="0" b="0"/>
              <a:pathLst>
                <a:path w="143371" h="285561">
                  <a:moveTo>
                    <a:pt x="143371" y="0"/>
                  </a:moveTo>
                  <a:lnTo>
                    <a:pt x="143371" y="65341"/>
                  </a:lnTo>
                  <a:lnTo>
                    <a:pt x="103138" y="161984"/>
                  </a:lnTo>
                  <a:lnTo>
                    <a:pt x="104477" y="164650"/>
                  </a:lnTo>
                  <a:lnTo>
                    <a:pt x="143371" y="164650"/>
                  </a:lnTo>
                  <a:lnTo>
                    <a:pt x="143371" y="181256"/>
                  </a:lnTo>
                  <a:lnTo>
                    <a:pt x="99144" y="180215"/>
                  </a:lnTo>
                  <a:lnTo>
                    <a:pt x="72913" y="243777"/>
                  </a:lnTo>
                  <a:cubicBezTo>
                    <a:pt x="69354" y="253104"/>
                    <a:pt x="67134" y="262455"/>
                    <a:pt x="67134" y="269115"/>
                  </a:cubicBezTo>
                  <a:cubicBezTo>
                    <a:pt x="67134" y="276668"/>
                    <a:pt x="73794" y="279335"/>
                    <a:pt x="80466" y="279335"/>
                  </a:cubicBezTo>
                  <a:cubicBezTo>
                    <a:pt x="87139" y="279335"/>
                    <a:pt x="88019" y="280674"/>
                    <a:pt x="88019" y="282448"/>
                  </a:cubicBezTo>
                  <a:cubicBezTo>
                    <a:pt x="72913" y="285561"/>
                    <a:pt x="51569" y="284234"/>
                    <a:pt x="47129" y="284234"/>
                  </a:cubicBezTo>
                  <a:cubicBezTo>
                    <a:pt x="43123" y="284234"/>
                    <a:pt x="23564" y="285561"/>
                    <a:pt x="7565" y="285561"/>
                  </a:cubicBezTo>
                  <a:cubicBezTo>
                    <a:pt x="2667" y="285561"/>
                    <a:pt x="0" y="284680"/>
                    <a:pt x="0" y="282448"/>
                  </a:cubicBezTo>
                  <a:cubicBezTo>
                    <a:pt x="6238" y="279335"/>
                    <a:pt x="12005" y="278901"/>
                    <a:pt x="15118" y="278454"/>
                  </a:cubicBezTo>
                  <a:cubicBezTo>
                    <a:pt x="32903" y="276222"/>
                    <a:pt x="40456" y="262889"/>
                    <a:pt x="48022" y="243777"/>
                  </a:cubicBezTo>
                  <a:lnTo>
                    <a:pt x="140035" y="7277"/>
                  </a:lnTo>
                  <a:lnTo>
                    <a:pt x="143371"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6" name="Shape 18">
              <a:extLst>
                <a:ext uri="{FF2B5EF4-FFF2-40B4-BE49-F238E27FC236}">
                  <a16:creationId xmlns:a16="http://schemas.microsoft.com/office/drawing/2014/main" xmlns="" id="{E8E87241-0593-4F2F-A4F5-86091F153299}"/>
                </a:ext>
              </a:extLst>
            </p:cNvPr>
            <p:cNvSpPr/>
            <p:nvPr userDrawn="1"/>
          </p:nvSpPr>
          <p:spPr>
            <a:xfrm>
              <a:off x="3607532" y="2465592"/>
              <a:ext cx="176039" cy="288956"/>
            </a:xfrm>
            <a:custGeom>
              <a:avLst/>
              <a:gdLst/>
              <a:ahLst/>
              <a:cxnLst/>
              <a:rect l="0" t="0" r="0" b="0"/>
              <a:pathLst>
                <a:path w="176039" h="288956">
                  <a:moveTo>
                    <a:pt x="165655" y="443"/>
                  </a:moveTo>
                  <a:cubicBezTo>
                    <a:pt x="166601" y="887"/>
                    <a:pt x="166712" y="1774"/>
                    <a:pt x="166712" y="2660"/>
                  </a:cubicBezTo>
                  <a:cubicBezTo>
                    <a:pt x="166712" y="5339"/>
                    <a:pt x="164480" y="9779"/>
                    <a:pt x="163599" y="20458"/>
                  </a:cubicBezTo>
                  <a:cubicBezTo>
                    <a:pt x="163153" y="24005"/>
                    <a:pt x="162260" y="40897"/>
                    <a:pt x="161367" y="45349"/>
                  </a:cubicBezTo>
                  <a:cubicBezTo>
                    <a:pt x="154707" y="41790"/>
                    <a:pt x="154260" y="35564"/>
                    <a:pt x="152474" y="31124"/>
                  </a:cubicBezTo>
                  <a:cubicBezTo>
                    <a:pt x="149808" y="24898"/>
                    <a:pt x="145814" y="22231"/>
                    <a:pt x="124470" y="19565"/>
                  </a:cubicBezTo>
                  <a:cubicBezTo>
                    <a:pt x="117810" y="18672"/>
                    <a:pt x="72467" y="18225"/>
                    <a:pt x="68014" y="18225"/>
                  </a:cubicBezTo>
                  <a:lnTo>
                    <a:pt x="65794" y="124923"/>
                  </a:lnTo>
                  <a:cubicBezTo>
                    <a:pt x="72913" y="128916"/>
                    <a:pt x="124470" y="128916"/>
                    <a:pt x="133362" y="128036"/>
                  </a:cubicBezTo>
                  <a:cubicBezTo>
                    <a:pt x="142701" y="127143"/>
                    <a:pt x="148481" y="126696"/>
                    <a:pt x="152474" y="122690"/>
                  </a:cubicBezTo>
                  <a:cubicBezTo>
                    <a:pt x="159593" y="117804"/>
                    <a:pt x="160486" y="118697"/>
                    <a:pt x="160486" y="120917"/>
                  </a:cubicBezTo>
                  <a:cubicBezTo>
                    <a:pt x="160486" y="123137"/>
                    <a:pt x="158254" y="129363"/>
                    <a:pt x="157373" y="141815"/>
                  </a:cubicBezTo>
                  <a:cubicBezTo>
                    <a:pt x="156480" y="149368"/>
                    <a:pt x="155587" y="163593"/>
                    <a:pt x="155587" y="166260"/>
                  </a:cubicBezTo>
                  <a:cubicBezTo>
                    <a:pt x="155587" y="169373"/>
                    <a:pt x="154707" y="173379"/>
                    <a:pt x="152040" y="173379"/>
                  </a:cubicBezTo>
                  <a:cubicBezTo>
                    <a:pt x="149374" y="166260"/>
                    <a:pt x="149374" y="162266"/>
                    <a:pt x="147588" y="157367"/>
                  </a:cubicBezTo>
                  <a:cubicBezTo>
                    <a:pt x="146261" y="152034"/>
                    <a:pt x="142701" y="147594"/>
                    <a:pt x="127583" y="145808"/>
                  </a:cubicBezTo>
                  <a:cubicBezTo>
                    <a:pt x="116917" y="144481"/>
                    <a:pt x="75133" y="144035"/>
                    <a:pt x="68461" y="144035"/>
                  </a:cubicBezTo>
                  <a:lnTo>
                    <a:pt x="65794" y="178265"/>
                  </a:lnTo>
                  <a:cubicBezTo>
                    <a:pt x="65794" y="191164"/>
                    <a:pt x="65348" y="235167"/>
                    <a:pt x="65794" y="242720"/>
                  </a:cubicBezTo>
                  <a:cubicBezTo>
                    <a:pt x="66687" y="268058"/>
                    <a:pt x="73794" y="272945"/>
                    <a:pt x="112464" y="272945"/>
                  </a:cubicBezTo>
                  <a:cubicBezTo>
                    <a:pt x="122696" y="272945"/>
                    <a:pt x="141362" y="272945"/>
                    <a:pt x="151594" y="268951"/>
                  </a:cubicBezTo>
                  <a:cubicBezTo>
                    <a:pt x="161813" y="264499"/>
                    <a:pt x="167146" y="257839"/>
                    <a:pt x="169379" y="242720"/>
                  </a:cubicBezTo>
                  <a:cubicBezTo>
                    <a:pt x="176039" y="245387"/>
                    <a:pt x="172926" y="271171"/>
                    <a:pt x="170706" y="279171"/>
                  </a:cubicBezTo>
                  <a:cubicBezTo>
                    <a:pt x="168039" y="288956"/>
                    <a:pt x="164033" y="288956"/>
                    <a:pt x="148927" y="288956"/>
                  </a:cubicBezTo>
                  <a:cubicBezTo>
                    <a:pt x="119583" y="288956"/>
                    <a:pt x="96912" y="288063"/>
                    <a:pt x="80913" y="287617"/>
                  </a:cubicBezTo>
                  <a:cubicBezTo>
                    <a:pt x="64455" y="286736"/>
                    <a:pt x="54235" y="286736"/>
                    <a:pt x="48456" y="286736"/>
                  </a:cubicBezTo>
                  <a:cubicBezTo>
                    <a:pt x="47563" y="286736"/>
                    <a:pt x="40010" y="286736"/>
                    <a:pt x="31564" y="287182"/>
                  </a:cubicBezTo>
                  <a:cubicBezTo>
                    <a:pt x="24011" y="287617"/>
                    <a:pt x="15118" y="288063"/>
                    <a:pt x="8892" y="288063"/>
                  </a:cubicBezTo>
                  <a:cubicBezTo>
                    <a:pt x="9339" y="281837"/>
                    <a:pt x="14225" y="280510"/>
                    <a:pt x="17785" y="280064"/>
                  </a:cubicBezTo>
                  <a:cubicBezTo>
                    <a:pt x="25338" y="278724"/>
                    <a:pt x="26231" y="271171"/>
                    <a:pt x="28004" y="260059"/>
                  </a:cubicBezTo>
                  <a:cubicBezTo>
                    <a:pt x="30225" y="244506"/>
                    <a:pt x="30225" y="214716"/>
                    <a:pt x="30225" y="178265"/>
                  </a:cubicBezTo>
                  <a:lnTo>
                    <a:pt x="30225" y="111590"/>
                  </a:lnTo>
                  <a:cubicBezTo>
                    <a:pt x="30225" y="52902"/>
                    <a:pt x="30225" y="42236"/>
                    <a:pt x="29344" y="30231"/>
                  </a:cubicBezTo>
                  <a:cubicBezTo>
                    <a:pt x="28451" y="17332"/>
                    <a:pt x="26231" y="11119"/>
                    <a:pt x="13345" y="9345"/>
                  </a:cubicBezTo>
                  <a:cubicBezTo>
                    <a:pt x="10232" y="8899"/>
                    <a:pt x="3559" y="8440"/>
                    <a:pt x="0" y="8440"/>
                  </a:cubicBezTo>
                  <a:cubicBezTo>
                    <a:pt x="20898" y="2226"/>
                    <a:pt x="46236" y="3119"/>
                    <a:pt x="48456" y="3119"/>
                  </a:cubicBezTo>
                  <a:cubicBezTo>
                    <a:pt x="51122" y="3119"/>
                    <a:pt x="132916" y="3566"/>
                    <a:pt x="141808" y="3119"/>
                  </a:cubicBezTo>
                  <a:cubicBezTo>
                    <a:pt x="149374" y="2660"/>
                    <a:pt x="156480" y="1333"/>
                    <a:pt x="159593" y="887"/>
                  </a:cubicBezTo>
                  <a:cubicBezTo>
                    <a:pt x="162930" y="0"/>
                    <a:pt x="164709" y="0"/>
                    <a:pt x="165655" y="443"/>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7" name="Shape 19">
              <a:extLst>
                <a:ext uri="{FF2B5EF4-FFF2-40B4-BE49-F238E27FC236}">
                  <a16:creationId xmlns:a16="http://schemas.microsoft.com/office/drawing/2014/main" xmlns="" id="{33333B45-4B38-4DAC-BE45-B3BF3ED3A2DF}"/>
                </a:ext>
              </a:extLst>
            </p:cNvPr>
            <p:cNvSpPr/>
            <p:nvPr userDrawn="1"/>
          </p:nvSpPr>
          <p:spPr>
            <a:xfrm>
              <a:off x="4076961" y="2462039"/>
              <a:ext cx="161367" cy="296515"/>
            </a:xfrm>
            <a:custGeom>
              <a:avLst/>
              <a:gdLst/>
              <a:ahLst/>
              <a:cxnLst/>
              <a:rect l="0" t="0" r="0" b="0"/>
              <a:pathLst>
                <a:path w="161367" h="296515">
                  <a:moveTo>
                    <a:pt x="94245" y="0"/>
                  </a:moveTo>
                  <a:cubicBezTo>
                    <a:pt x="109810" y="0"/>
                    <a:pt x="125363" y="2220"/>
                    <a:pt x="134702" y="4440"/>
                  </a:cubicBezTo>
                  <a:cubicBezTo>
                    <a:pt x="142255" y="6214"/>
                    <a:pt x="145368" y="6214"/>
                    <a:pt x="148481" y="6214"/>
                  </a:cubicBezTo>
                  <a:cubicBezTo>
                    <a:pt x="152474" y="10666"/>
                    <a:pt x="150701" y="23118"/>
                    <a:pt x="150701" y="48902"/>
                  </a:cubicBezTo>
                  <a:cubicBezTo>
                    <a:pt x="150701" y="54682"/>
                    <a:pt x="150254" y="57348"/>
                    <a:pt x="147588" y="57348"/>
                  </a:cubicBezTo>
                  <a:cubicBezTo>
                    <a:pt x="143594" y="48009"/>
                    <a:pt x="140481" y="37790"/>
                    <a:pt x="138249" y="33784"/>
                  </a:cubicBezTo>
                  <a:cubicBezTo>
                    <a:pt x="135595" y="29332"/>
                    <a:pt x="122696" y="15118"/>
                    <a:pt x="87573" y="15118"/>
                  </a:cubicBezTo>
                  <a:cubicBezTo>
                    <a:pt x="59134" y="15118"/>
                    <a:pt x="35558" y="29332"/>
                    <a:pt x="35558" y="56009"/>
                  </a:cubicBezTo>
                  <a:cubicBezTo>
                    <a:pt x="35558" y="80020"/>
                    <a:pt x="47575" y="93799"/>
                    <a:pt x="86246" y="120030"/>
                  </a:cubicBezTo>
                  <a:lnTo>
                    <a:pt x="97358" y="127583"/>
                  </a:lnTo>
                  <a:cubicBezTo>
                    <a:pt x="144921" y="160040"/>
                    <a:pt x="161367" y="186271"/>
                    <a:pt x="161367" y="218715"/>
                  </a:cubicBezTo>
                  <a:cubicBezTo>
                    <a:pt x="161367" y="240940"/>
                    <a:pt x="152921" y="264939"/>
                    <a:pt x="124916" y="283170"/>
                  </a:cubicBezTo>
                  <a:cubicBezTo>
                    <a:pt x="108471" y="293836"/>
                    <a:pt x="84026" y="296515"/>
                    <a:pt x="62681" y="296515"/>
                  </a:cubicBezTo>
                  <a:cubicBezTo>
                    <a:pt x="44462" y="296515"/>
                    <a:pt x="21791" y="293836"/>
                    <a:pt x="5779" y="286283"/>
                  </a:cubicBezTo>
                  <a:cubicBezTo>
                    <a:pt x="446" y="283617"/>
                    <a:pt x="0" y="282277"/>
                    <a:pt x="0" y="272058"/>
                  </a:cubicBezTo>
                  <a:cubicBezTo>
                    <a:pt x="0" y="253392"/>
                    <a:pt x="1786" y="238274"/>
                    <a:pt x="2220" y="232048"/>
                  </a:cubicBezTo>
                  <a:cubicBezTo>
                    <a:pt x="8892" y="233387"/>
                    <a:pt x="8892" y="238720"/>
                    <a:pt x="10232" y="244053"/>
                  </a:cubicBezTo>
                  <a:cubicBezTo>
                    <a:pt x="16446" y="271611"/>
                    <a:pt x="45789" y="281397"/>
                    <a:pt x="72020" y="281397"/>
                  </a:cubicBezTo>
                  <a:cubicBezTo>
                    <a:pt x="110691" y="281397"/>
                    <a:pt x="130696" y="259618"/>
                    <a:pt x="130696" y="231167"/>
                  </a:cubicBezTo>
                  <a:cubicBezTo>
                    <a:pt x="130696" y="204043"/>
                    <a:pt x="116024" y="191145"/>
                    <a:pt x="81359" y="165373"/>
                  </a:cubicBezTo>
                  <a:lnTo>
                    <a:pt x="63574" y="152028"/>
                  </a:lnTo>
                  <a:cubicBezTo>
                    <a:pt x="21344" y="120464"/>
                    <a:pt x="7565" y="97346"/>
                    <a:pt x="7565" y="71127"/>
                  </a:cubicBezTo>
                  <a:cubicBezTo>
                    <a:pt x="7565" y="26665"/>
                    <a:pt x="42676" y="0"/>
                    <a:pt x="94245"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8" name="Shape 20">
              <a:extLst>
                <a:ext uri="{FF2B5EF4-FFF2-40B4-BE49-F238E27FC236}">
                  <a16:creationId xmlns:a16="http://schemas.microsoft.com/office/drawing/2014/main" xmlns="" id="{DBB12E70-A383-4A43-8017-F7E65319590F}"/>
                </a:ext>
              </a:extLst>
            </p:cNvPr>
            <p:cNvSpPr/>
            <p:nvPr userDrawn="1"/>
          </p:nvSpPr>
          <p:spPr>
            <a:xfrm>
              <a:off x="3844020" y="2462039"/>
              <a:ext cx="161379" cy="296515"/>
            </a:xfrm>
            <a:custGeom>
              <a:avLst/>
              <a:gdLst/>
              <a:ahLst/>
              <a:cxnLst/>
              <a:rect l="0" t="0" r="0" b="0"/>
              <a:pathLst>
                <a:path w="161379" h="296515">
                  <a:moveTo>
                    <a:pt x="94245" y="0"/>
                  </a:moveTo>
                  <a:cubicBezTo>
                    <a:pt x="109810" y="0"/>
                    <a:pt x="125375" y="2220"/>
                    <a:pt x="134702" y="4440"/>
                  </a:cubicBezTo>
                  <a:cubicBezTo>
                    <a:pt x="142267" y="6214"/>
                    <a:pt x="145380" y="6214"/>
                    <a:pt x="148481" y="6214"/>
                  </a:cubicBezTo>
                  <a:cubicBezTo>
                    <a:pt x="152487" y="10666"/>
                    <a:pt x="150713" y="23118"/>
                    <a:pt x="150713" y="48902"/>
                  </a:cubicBezTo>
                  <a:cubicBezTo>
                    <a:pt x="150713" y="54682"/>
                    <a:pt x="150267" y="57348"/>
                    <a:pt x="147600" y="57348"/>
                  </a:cubicBezTo>
                  <a:cubicBezTo>
                    <a:pt x="143594" y="48009"/>
                    <a:pt x="140481" y="37790"/>
                    <a:pt x="138261" y="33784"/>
                  </a:cubicBezTo>
                  <a:cubicBezTo>
                    <a:pt x="135595" y="29332"/>
                    <a:pt x="122696" y="15118"/>
                    <a:pt x="87585" y="15118"/>
                  </a:cubicBezTo>
                  <a:cubicBezTo>
                    <a:pt x="59134" y="15118"/>
                    <a:pt x="35570" y="29332"/>
                    <a:pt x="35570" y="56009"/>
                  </a:cubicBezTo>
                  <a:cubicBezTo>
                    <a:pt x="35570" y="80020"/>
                    <a:pt x="47575" y="93799"/>
                    <a:pt x="86246" y="120030"/>
                  </a:cubicBezTo>
                  <a:lnTo>
                    <a:pt x="97371" y="127583"/>
                  </a:lnTo>
                  <a:cubicBezTo>
                    <a:pt x="144934" y="160040"/>
                    <a:pt x="161379" y="186271"/>
                    <a:pt x="161379" y="218715"/>
                  </a:cubicBezTo>
                  <a:cubicBezTo>
                    <a:pt x="161379" y="240940"/>
                    <a:pt x="152933" y="264939"/>
                    <a:pt x="124929" y="283170"/>
                  </a:cubicBezTo>
                  <a:cubicBezTo>
                    <a:pt x="108471" y="293836"/>
                    <a:pt x="84026" y="296515"/>
                    <a:pt x="62694" y="296515"/>
                  </a:cubicBezTo>
                  <a:cubicBezTo>
                    <a:pt x="44462" y="296515"/>
                    <a:pt x="21791" y="293836"/>
                    <a:pt x="5779" y="286283"/>
                  </a:cubicBezTo>
                  <a:cubicBezTo>
                    <a:pt x="459" y="283617"/>
                    <a:pt x="0" y="282277"/>
                    <a:pt x="0" y="272058"/>
                  </a:cubicBezTo>
                  <a:cubicBezTo>
                    <a:pt x="0" y="253392"/>
                    <a:pt x="1786" y="238274"/>
                    <a:pt x="2232" y="232048"/>
                  </a:cubicBezTo>
                  <a:cubicBezTo>
                    <a:pt x="8892" y="233387"/>
                    <a:pt x="8892" y="238720"/>
                    <a:pt x="10232" y="244053"/>
                  </a:cubicBezTo>
                  <a:cubicBezTo>
                    <a:pt x="16458" y="271611"/>
                    <a:pt x="45802" y="281397"/>
                    <a:pt x="72020" y="281397"/>
                  </a:cubicBezTo>
                  <a:cubicBezTo>
                    <a:pt x="110703" y="281397"/>
                    <a:pt x="130708" y="259618"/>
                    <a:pt x="130708" y="231167"/>
                  </a:cubicBezTo>
                  <a:cubicBezTo>
                    <a:pt x="130708" y="204043"/>
                    <a:pt x="116036" y="191145"/>
                    <a:pt x="81359" y="165373"/>
                  </a:cubicBezTo>
                  <a:lnTo>
                    <a:pt x="63574" y="152028"/>
                  </a:lnTo>
                  <a:cubicBezTo>
                    <a:pt x="21344" y="120464"/>
                    <a:pt x="7565" y="97346"/>
                    <a:pt x="7565" y="71127"/>
                  </a:cubicBezTo>
                  <a:cubicBezTo>
                    <a:pt x="7565" y="26665"/>
                    <a:pt x="42689" y="0"/>
                    <a:pt x="94245"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9" name="Shape 21">
              <a:extLst>
                <a:ext uri="{FF2B5EF4-FFF2-40B4-BE49-F238E27FC236}">
                  <a16:creationId xmlns:a16="http://schemas.microsoft.com/office/drawing/2014/main" xmlns="" id="{0229DD1D-62AE-4FA6-B5AC-C71675CB28DA}"/>
                </a:ext>
              </a:extLst>
            </p:cNvPr>
            <p:cNvSpPr/>
            <p:nvPr userDrawn="1"/>
          </p:nvSpPr>
          <p:spPr>
            <a:xfrm>
              <a:off x="4411477" y="2460700"/>
              <a:ext cx="158031" cy="292956"/>
            </a:xfrm>
            <a:custGeom>
              <a:avLst/>
              <a:gdLst/>
              <a:ahLst/>
              <a:cxnLst/>
              <a:rect l="0" t="0" r="0" b="0"/>
              <a:pathLst>
                <a:path w="158031" h="292956">
                  <a:moveTo>
                    <a:pt x="6003" y="0"/>
                  </a:moveTo>
                  <a:cubicBezTo>
                    <a:pt x="9996" y="0"/>
                    <a:pt x="11336" y="5345"/>
                    <a:pt x="15329" y="13791"/>
                  </a:cubicBezTo>
                  <a:cubicBezTo>
                    <a:pt x="22448" y="29790"/>
                    <a:pt x="85130" y="185824"/>
                    <a:pt x="109141" y="243173"/>
                  </a:cubicBezTo>
                  <a:cubicBezTo>
                    <a:pt x="123366" y="276957"/>
                    <a:pt x="134032" y="281843"/>
                    <a:pt x="142478" y="284510"/>
                  </a:cubicBezTo>
                  <a:cubicBezTo>
                    <a:pt x="148258" y="286296"/>
                    <a:pt x="154037" y="286730"/>
                    <a:pt x="158031" y="286730"/>
                  </a:cubicBezTo>
                  <a:cubicBezTo>
                    <a:pt x="148258" y="292956"/>
                    <a:pt x="119360" y="292956"/>
                    <a:pt x="92236" y="292075"/>
                  </a:cubicBezTo>
                  <a:cubicBezTo>
                    <a:pt x="84683" y="291629"/>
                    <a:pt x="78470" y="291629"/>
                    <a:pt x="78470" y="289396"/>
                  </a:cubicBezTo>
                  <a:cubicBezTo>
                    <a:pt x="83344" y="285849"/>
                    <a:pt x="87350" y="282736"/>
                    <a:pt x="84683" y="276510"/>
                  </a:cubicBezTo>
                  <a:lnTo>
                    <a:pt x="49572" y="189818"/>
                  </a:lnTo>
                  <a:lnTo>
                    <a:pt x="0" y="188651"/>
                  </a:lnTo>
                  <a:lnTo>
                    <a:pt x="0" y="172045"/>
                  </a:lnTo>
                  <a:lnTo>
                    <a:pt x="40233" y="172045"/>
                  </a:lnTo>
                  <a:lnTo>
                    <a:pt x="2890" y="65794"/>
                  </a:lnTo>
                  <a:lnTo>
                    <a:pt x="0" y="72736"/>
                  </a:lnTo>
                  <a:lnTo>
                    <a:pt x="0" y="7395"/>
                  </a:lnTo>
                  <a:lnTo>
                    <a:pt x="2166" y="2671"/>
                  </a:lnTo>
                  <a:cubicBezTo>
                    <a:pt x="3556" y="558"/>
                    <a:pt x="4669" y="0"/>
                    <a:pt x="600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50" name="Shape 22">
              <a:extLst>
                <a:ext uri="{FF2B5EF4-FFF2-40B4-BE49-F238E27FC236}">
                  <a16:creationId xmlns:a16="http://schemas.microsoft.com/office/drawing/2014/main" xmlns="" id="{D3B17075-D301-4943-BE65-A788F125EB96}"/>
                </a:ext>
              </a:extLst>
            </p:cNvPr>
            <p:cNvSpPr/>
            <p:nvPr userDrawn="1"/>
          </p:nvSpPr>
          <p:spPr>
            <a:xfrm>
              <a:off x="1753357" y="3038016"/>
              <a:ext cx="116880" cy="223044"/>
            </a:xfrm>
            <a:custGeom>
              <a:avLst/>
              <a:gdLst/>
              <a:ahLst/>
              <a:cxnLst/>
              <a:rect l="0" t="0" r="0" b="0"/>
              <a:pathLst>
                <a:path w="116880" h="223044">
                  <a:moveTo>
                    <a:pt x="116880" y="0"/>
                  </a:moveTo>
                  <a:lnTo>
                    <a:pt x="116880" y="11050"/>
                  </a:lnTo>
                  <a:lnTo>
                    <a:pt x="115205" y="10716"/>
                  </a:lnTo>
                  <a:cubicBezTo>
                    <a:pt x="65980" y="10716"/>
                    <a:pt x="30473" y="41523"/>
                    <a:pt x="30473" y="103485"/>
                  </a:cubicBezTo>
                  <a:cubicBezTo>
                    <a:pt x="30473" y="153212"/>
                    <a:pt x="52894" y="189008"/>
                    <a:pt x="86567" y="203798"/>
                  </a:cubicBezTo>
                  <a:lnTo>
                    <a:pt x="116880" y="209962"/>
                  </a:lnTo>
                  <a:lnTo>
                    <a:pt x="116880" y="222887"/>
                  </a:lnTo>
                  <a:lnTo>
                    <a:pt x="115205" y="223044"/>
                  </a:lnTo>
                  <a:cubicBezTo>
                    <a:pt x="34503" y="223044"/>
                    <a:pt x="0" y="162421"/>
                    <a:pt x="0" y="111187"/>
                  </a:cubicBezTo>
                  <a:cubicBezTo>
                    <a:pt x="0" y="65298"/>
                    <a:pt x="35496" y="0"/>
                    <a:pt x="116880"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1" name="Shape 23">
              <a:extLst>
                <a:ext uri="{FF2B5EF4-FFF2-40B4-BE49-F238E27FC236}">
                  <a16:creationId xmlns:a16="http://schemas.microsoft.com/office/drawing/2014/main" xmlns="" id="{71F901E8-BB88-42F8-B296-43D8A73BA39A}"/>
                </a:ext>
              </a:extLst>
            </p:cNvPr>
            <p:cNvSpPr/>
            <p:nvPr userDrawn="1"/>
          </p:nvSpPr>
          <p:spPr>
            <a:xfrm>
              <a:off x="1519262" y="3038016"/>
              <a:ext cx="200608" cy="223044"/>
            </a:xfrm>
            <a:custGeom>
              <a:avLst/>
              <a:gdLst/>
              <a:ahLst/>
              <a:cxnLst/>
              <a:rect l="0" t="0" r="0" b="0"/>
              <a:pathLst>
                <a:path w="200608" h="223044">
                  <a:moveTo>
                    <a:pt x="122907" y="0"/>
                  </a:moveTo>
                  <a:cubicBezTo>
                    <a:pt x="134627" y="0"/>
                    <a:pt x="151383" y="1005"/>
                    <a:pt x="165782" y="3349"/>
                  </a:cubicBezTo>
                  <a:cubicBezTo>
                    <a:pt x="176820" y="5358"/>
                    <a:pt x="186196" y="7367"/>
                    <a:pt x="195920" y="7702"/>
                  </a:cubicBezTo>
                  <a:lnTo>
                    <a:pt x="198264" y="26789"/>
                  </a:lnTo>
                  <a:cubicBezTo>
                    <a:pt x="197929" y="36165"/>
                    <a:pt x="197929" y="51904"/>
                    <a:pt x="197594" y="55922"/>
                  </a:cubicBezTo>
                  <a:cubicBezTo>
                    <a:pt x="191901" y="44872"/>
                    <a:pt x="187213" y="33486"/>
                    <a:pt x="179512" y="27459"/>
                  </a:cubicBezTo>
                  <a:cubicBezTo>
                    <a:pt x="169118" y="18752"/>
                    <a:pt x="147687" y="11720"/>
                    <a:pt x="121568" y="11720"/>
                  </a:cubicBezTo>
                  <a:cubicBezTo>
                    <a:pt x="83728" y="11720"/>
                    <a:pt x="65646" y="21766"/>
                    <a:pt x="55265" y="31477"/>
                  </a:cubicBezTo>
                  <a:cubicBezTo>
                    <a:pt x="33499" y="51569"/>
                    <a:pt x="28811" y="77031"/>
                    <a:pt x="28811" y="105829"/>
                  </a:cubicBezTo>
                  <a:cubicBezTo>
                    <a:pt x="28811" y="160412"/>
                    <a:pt x="72008" y="208967"/>
                    <a:pt x="134962" y="208967"/>
                  </a:cubicBezTo>
                  <a:cubicBezTo>
                    <a:pt x="157076" y="208967"/>
                    <a:pt x="171797" y="207293"/>
                    <a:pt x="183530" y="195573"/>
                  </a:cubicBezTo>
                  <a:cubicBezTo>
                    <a:pt x="189892" y="189210"/>
                    <a:pt x="193911" y="177155"/>
                    <a:pt x="194915" y="171797"/>
                  </a:cubicBezTo>
                  <a:cubicBezTo>
                    <a:pt x="200608" y="173806"/>
                    <a:pt x="196590" y="198586"/>
                    <a:pt x="193576" y="208297"/>
                  </a:cubicBezTo>
                  <a:cubicBezTo>
                    <a:pt x="191901" y="213655"/>
                    <a:pt x="191232" y="214660"/>
                    <a:pt x="186196" y="216669"/>
                  </a:cubicBezTo>
                  <a:cubicBezTo>
                    <a:pt x="174154" y="221357"/>
                    <a:pt x="152053" y="223044"/>
                    <a:pt x="132953" y="223044"/>
                  </a:cubicBezTo>
                  <a:cubicBezTo>
                    <a:pt x="88751" y="223044"/>
                    <a:pt x="58948" y="212651"/>
                    <a:pt x="35843" y="192559"/>
                  </a:cubicBezTo>
                  <a:cubicBezTo>
                    <a:pt x="7045" y="167779"/>
                    <a:pt x="0" y="135297"/>
                    <a:pt x="0" y="108173"/>
                  </a:cubicBezTo>
                  <a:cubicBezTo>
                    <a:pt x="0" y="89074"/>
                    <a:pt x="7045" y="55922"/>
                    <a:pt x="33164" y="30473"/>
                  </a:cubicBezTo>
                  <a:cubicBezTo>
                    <a:pt x="50912" y="13395"/>
                    <a:pt x="77701" y="0"/>
                    <a:pt x="122907"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2" name="Shape 24">
              <a:extLst>
                <a:ext uri="{FF2B5EF4-FFF2-40B4-BE49-F238E27FC236}">
                  <a16:creationId xmlns:a16="http://schemas.microsoft.com/office/drawing/2014/main" xmlns="" id="{F1232DD5-8B8D-4C7C-944B-090B1829B85E}"/>
                </a:ext>
              </a:extLst>
            </p:cNvPr>
            <p:cNvSpPr/>
            <p:nvPr userDrawn="1"/>
          </p:nvSpPr>
          <p:spPr>
            <a:xfrm>
              <a:off x="3093926" y="3042035"/>
              <a:ext cx="71326" cy="215342"/>
            </a:xfrm>
            <a:custGeom>
              <a:avLst/>
              <a:gdLst/>
              <a:ahLst/>
              <a:cxnLst/>
              <a:rect l="0" t="0" r="0" b="0"/>
              <a:pathLst>
                <a:path w="71326" h="215342">
                  <a:moveTo>
                    <a:pt x="61615" y="0"/>
                  </a:moveTo>
                  <a:cubicBezTo>
                    <a:pt x="48555" y="7032"/>
                    <a:pt x="46881" y="11050"/>
                    <a:pt x="46211" y="21096"/>
                  </a:cubicBezTo>
                  <a:cubicBezTo>
                    <a:pt x="45876" y="30138"/>
                    <a:pt x="45876" y="38174"/>
                    <a:pt x="45876" y="82389"/>
                  </a:cubicBezTo>
                  <a:lnTo>
                    <a:pt x="45876" y="132618"/>
                  </a:lnTo>
                  <a:cubicBezTo>
                    <a:pt x="45876" y="160077"/>
                    <a:pt x="45876" y="182513"/>
                    <a:pt x="47216" y="194233"/>
                  </a:cubicBezTo>
                  <a:cubicBezTo>
                    <a:pt x="48220" y="202605"/>
                    <a:pt x="49225" y="207963"/>
                    <a:pt x="57931" y="209302"/>
                  </a:cubicBezTo>
                  <a:cubicBezTo>
                    <a:pt x="62285" y="209972"/>
                    <a:pt x="68647" y="210641"/>
                    <a:pt x="71326" y="210641"/>
                  </a:cubicBezTo>
                  <a:cubicBezTo>
                    <a:pt x="52574" y="215342"/>
                    <a:pt x="33486" y="214325"/>
                    <a:pt x="32147" y="214325"/>
                  </a:cubicBezTo>
                  <a:cubicBezTo>
                    <a:pt x="30473" y="214325"/>
                    <a:pt x="12055" y="215342"/>
                    <a:pt x="3001" y="215342"/>
                  </a:cubicBezTo>
                  <a:cubicBezTo>
                    <a:pt x="15404" y="207963"/>
                    <a:pt x="16408" y="202605"/>
                    <a:pt x="17400" y="194233"/>
                  </a:cubicBezTo>
                  <a:cubicBezTo>
                    <a:pt x="18752" y="182513"/>
                    <a:pt x="19087" y="160077"/>
                    <a:pt x="19087" y="132618"/>
                  </a:cubicBezTo>
                  <a:lnTo>
                    <a:pt x="19087" y="82389"/>
                  </a:lnTo>
                  <a:cubicBezTo>
                    <a:pt x="19087" y="38174"/>
                    <a:pt x="19087" y="30138"/>
                    <a:pt x="18417" y="21096"/>
                  </a:cubicBezTo>
                  <a:cubicBezTo>
                    <a:pt x="17748" y="11385"/>
                    <a:pt x="15404" y="7032"/>
                    <a:pt x="9041" y="5693"/>
                  </a:cubicBezTo>
                  <a:cubicBezTo>
                    <a:pt x="5693" y="5023"/>
                    <a:pt x="2009" y="4688"/>
                    <a:pt x="0" y="4688"/>
                  </a:cubicBezTo>
                  <a:cubicBezTo>
                    <a:pt x="12055" y="0"/>
                    <a:pt x="30473" y="670"/>
                    <a:pt x="32147" y="670"/>
                  </a:cubicBezTo>
                  <a:cubicBezTo>
                    <a:pt x="33486" y="670"/>
                    <a:pt x="52574" y="0"/>
                    <a:pt x="61615"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3" name="Shape 25">
              <a:extLst>
                <a:ext uri="{FF2B5EF4-FFF2-40B4-BE49-F238E27FC236}">
                  <a16:creationId xmlns:a16="http://schemas.microsoft.com/office/drawing/2014/main" xmlns="" id="{2118530E-C8F5-4651-AE73-922EEB413E32}"/>
                </a:ext>
              </a:extLst>
            </p:cNvPr>
            <p:cNvSpPr/>
            <p:nvPr userDrawn="1"/>
          </p:nvSpPr>
          <p:spPr>
            <a:xfrm>
              <a:off x="2725217" y="3042035"/>
              <a:ext cx="142317" cy="216012"/>
            </a:xfrm>
            <a:custGeom>
              <a:avLst/>
              <a:gdLst/>
              <a:ahLst/>
              <a:cxnLst/>
              <a:rect l="0" t="0" r="0" b="0"/>
              <a:pathLst>
                <a:path w="142317" h="216012">
                  <a:moveTo>
                    <a:pt x="68312" y="0"/>
                  </a:moveTo>
                  <a:lnTo>
                    <a:pt x="60945" y="5023"/>
                  </a:lnTo>
                  <a:cubicBezTo>
                    <a:pt x="52239" y="6697"/>
                    <a:pt x="50564" y="11050"/>
                    <a:pt x="49895" y="21096"/>
                  </a:cubicBezTo>
                  <a:cubicBezTo>
                    <a:pt x="49560" y="30138"/>
                    <a:pt x="49560" y="38174"/>
                    <a:pt x="49560" y="82389"/>
                  </a:cubicBezTo>
                  <a:lnTo>
                    <a:pt x="49560" y="133288"/>
                  </a:lnTo>
                  <a:cubicBezTo>
                    <a:pt x="49560" y="175146"/>
                    <a:pt x="50229" y="192224"/>
                    <a:pt x="55587" y="197247"/>
                  </a:cubicBezTo>
                  <a:cubicBezTo>
                    <a:pt x="60275" y="201935"/>
                    <a:pt x="71661" y="203944"/>
                    <a:pt x="94766" y="203944"/>
                  </a:cubicBezTo>
                  <a:cubicBezTo>
                    <a:pt x="110170" y="203944"/>
                    <a:pt x="123230" y="203609"/>
                    <a:pt x="130262" y="195238"/>
                  </a:cubicBezTo>
                  <a:cubicBezTo>
                    <a:pt x="133945" y="190884"/>
                    <a:pt x="136302" y="184857"/>
                    <a:pt x="137294" y="179164"/>
                  </a:cubicBezTo>
                  <a:cubicBezTo>
                    <a:pt x="142317" y="182848"/>
                    <a:pt x="140308" y="199926"/>
                    <a:pt x="137964" y="208297"/>
                  </a:cubicBezTo>
                  <a:cubicBezTo>
                    <a:pt x="135955" y="214995"/>
                    <a:pt x="134962" y="216012"/>
                    <a:pt x="119211" y="216012"/>
                  </a:cubicBezTo>
                  <a:cubicBezTo>
                    <a:pt x="98115" y="216012"/>
                    <a:pt x="81707" y="215664"/>
                    <a:pt x="67977" y="214995"/>
                  </a:cubicBezTo>
                  <a:lnTo>
                    <a:pt x="35830" y="214325"/>
                  </a:lnTo>
                  <a:lnTo>
                    <a:pt x="23775" y="214672"/>
                  </a:lnTo>
                  <a:lnTo>
                    <a:pt x="6685" y="215342"/>
                  </a:lnTo>
                  <a:cubicBezTo>
                    <a:pt x="19075" y="207963"/>
                    <a:pt x="19745" y="202605"/>
                    <a:pt x="21084" y="194233"/>
                  </a:cubicBezTo>
                  <a:cubicBezTo>
                    <a:pt x="22771" y="182513"/>
                    <a:pt x="22771" y="160077"/>
                    <a:pt x="22771" y="132618"/>
                  </a:cubicBezTo>
                  <a:lnTo>
                    <a:pt x="22771" y="82389"/>
                  </a:lnTo>
                  <a:cubicBezTo>
                    <a:pt x="22771" y="38174"/>
                    <a:pt x="22771" y="30138"/>
                    <a:pt x="22101" y="21096"/>
                  </a:cubicBezTo>
                  <a:cubicBezTo>
                    <a:pt x="21431" y="11385"/>
                    <a:pt x="19745" y="6697"/>
                    <a:pt x="10046" y="5358"/>
                  </a:cubicBezTo>
                  <a:lnTo>
                    <a:pt x="0" y="4688"/>
                  </a:lnTo>
                  <a:cubicBezTo>
                    <a:pt x="15739" y="0"/>
                    <a:pt x="34156" y="670"/>
                    <a:pt x="35830" y="670"/>
                  </a:cubicBezTo>
                  <a:lnTo>
                    <a:pt x="68312"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4" name="Shape 26">
              <a:extLst>
                <a:ext uri="{FF2B5EF4-FFF2-40B4-BE49-F238E27FC236}">
                  <a16:creationId xmlns:a16="http://schemas.microsoft.com/office/drawing/2014/main" xmlns="" id="{532B1857-3605-4511-83DB-42C3838B0F3B}"/>
                </a:ext>
              </a:extLst>
            </p:cNvPr>
            <p:cNvSpPr/>
            <p:nvPr userDrawn="1"/>
          </p:nvSpPr>
          <p:spPr>
            <a:xfrm>
              <a:off x="2465003" y="3042035"/>
              <a:ext cx="214660" cy="219025"/>
            </a:xfrm>
            <a:custGeom>
              <a:avLst/>
              <a:gdLst/>
              <a:ahLst/>
              <a:cxnLst/>
              <a:rect l="0" t="0" r="0" b="0"/>
              <a:pathLst>
                <a:path w="214660" h="219025">
                  <a:moveTo>
                    <a:pt x="65968" y="0"/>
                  </a:moveTo>
                  <a:cubicBezTo>
                    <a:pt x="53243" y="6697"/>
                    <a:pt x="51569" y="11720"/>
                    <a:pt x="50899" y="21096"/>
                  </a:cubicBezTo>
                  <a:cubicBezTo>
                    <a:pt x="50229" y="30138"/>
                    <a:pt x="50229" y="38174"/>
                    <a:pt x="50229" y="82389"/>
                  </a:cubicBezTo>
                  <a:lnTo>
                    <a:pt x="50229" y="122238"/>
                  </a:lnTo>
                  <a:cubicBezTo>
                    <a:pt x="50229" y="163426"/>
                    <a:pt x="59271" y="180504"/>
                    <a:pt x="71996" y="191889"/>
                  </a:cubicBezTo>
                  <a:cubicBezTo>
                    <a:pt x="86395" y="204949"/>
                    <a:pt x="99120" y="207305"/>
                    <a:pt x="115875" y="207305"/>
                  </a:cubicBezTo>
                  <a:cubicBezTo>
                    <a:pt x="133958" y="207305"/>
                    <a:pt x="151371" y="199256"/>
                    <a:pt x="161417" y="187201"/>
                  </a:cubicBezTo>
                  <a:cubicBezTo>
                    <a:pt x="175146" y="170793"/>
                    <a:pt x="178160" y="147352"/>
                    <a:pt x="178160" y="118219"/>
                  </a:cubicBezTo>
                  <a:lnTo>
                    <a:pt x="178160" y="82389"/>
                  </a:lnTo>
                  <a:cubicBezTo>
                    <a:pt x="178160" y="38174"/>
                    <a:pt x="177825" y="30138"/>
                    <a:pt x="177490" y="21096"/>
                  </a:cubicBezTo>
                  <a:cubicBezTo>
                    <a:pt x="177155" y="12055"/>
                    <a:pt x="175481" y="6697"/>
                    <a:pt x="165770" y="5358"/>
                  </a:cubicBezTo>
                  <a:lnTo>
                    <a:pt x="155724" y="4688"/>
                  </a:lnTo>
                  <a:cubicBezTo>
                    <a:pt x="171128" y="0"/>
                    <a:pt x="188206" y="670"/>
                    <a:pt x="189880" y="670"/>
                  </a:cubicBezTo>
                  <a:cubicBezTo>
                    <a:pt x="191889" y="670"/>
                    <a:pt x="205953" y="0"/>
                    <a:pt x="214660" y="0"/>
                  </a:cubicBezTo>
                  <a:cubicBezTo>
                    <a:pt x="201600" y="7032"/>
                    <a:pt x="199926" y="11720"/>
                    <a:pt x="199256" y="21096"/>
                  </a:cubicBezTo>
                  <a:cubicBezTo>
                    <a:pt x="198586" y="30138"/>
                    <a:pt x="198921" y="38174"/>
                    <a:pt x="198921" y="82389"/>
                  </a:cubicBezTo>
                  <a:lnTo>
                    <a:pt x="198921" y="112861"/>
                  </a:lnTo>
                  <a:cubicBezTo>
                    <a:pt x="198921" y="143669"/>
                    <a:pt x="194903" y="178160"/>
                    <a:pt x="171462" y="198251"/>
                  </a:cubicBezTo>
                  <a:cubicBezTo>
                    <a:pt x="150031" y="216681"/>
                    <a:pt x="127260" y="219025"/>
                    <a:pt x="109835" y="219025"/>
                  </a:cubicBezTo>
                  <a:cubicBezTo>
                    <a:pt x="100137" y="219025"/>
                    <a:pt x="69317" y="218343"/>
                    <a:pt x="48555" y="198921"/>
                  </a:cubicBezTo>
                  <a:cubicBezTo>
                    <a:pt x="34156" y="185527"/>
                    <a:pt x="22771" y="165770"/>
                    <a:pt x="22771" y="124247"/>
                  </a:cubicBezTo>
                  <a:lnTo>
                    <a:pt x="22771" y="82389"/>
                  </a:lnTo>
                  <a:cubicBezTo>
                    <a:pt x="22771" y="38174"/>
                    <a:pt x="22771" y="30138"/>
                    <a:pt x="22101" y="21096"/>
                  </a:cubicBezTo>
                  <a:cubicBezTo>
                    <a:pt x="21431" y="12055"/>
                    <a:pt x="19757" y="6697"/>
                    <a:pt x="10046" y="5358"/>
                  </a:cubicBezTo>
                  <a:lnTo>
                    <a:pt x="0" y="4688"/>
                  </a:lnTo>
                  <a:cubicBezTo>
                    <a:pt x="15739" y="0"/>
                    <a:pt x="33486" y="670"/>
                    <a:pt x="36165" y="670"/>
                  </a:cubicBezTo>
                  <a:lnTo>
                    <a:pt x="65968"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5" name="Shape 27">
              <a:extLst>
                <a:ext uri="{FF2B5EF4-FFF2-40B4-BE49-F238E27FC236}">
                  <a16:creationId xmlns:a16="http://schemas.microsoft.com/office/drawing/2014/main" xmlns="" id="{576AE1C7-7FCB-4583-B08E-4658C47B0F76}"/>
                </a:ext>
              </a:extLst>
            </p:cNvPr>
            <p:cNvSpPr/>
            <p:nvPr userDrawn="1"/>
          </p:nvSpPr>
          <p:spPr>
            <a:xfrm>
              <a:off x="2864185" y="3039942"/>
              <a:ext cx="187523" cy="217435"/>
            </a:xfrm>
            <a:custGeom>
              <a:avLst/>
              <a:gdLst/>
              <a:ahLst/>
              <a:cxnLst/>
              <a:rect l="0" t="0" r="0" b="0"/>
              <a:pathLst>
                <a:path w="187523" h="217435">
                  <a:moveTo>
                    <a:pt x="13271" y="42"/>
                  </a:moveTo>
                  <a:cubicBezTo>
                    <a:pt x="15658" y="84"/>
                    <a:pt x="18424" y="921"/>
                    <a:pt x="22448" y="1423"/>
                  </a:cubicBezTo>
                  <a:cubicBezTo>
                    <a:pt x="30807" y="2428"/>
                    <a:pt x="42193" y="2763"/>
                    <a:pt x="45554" y="2763"/>
                  </a:cubicBezTo>
                  <a:lnTo>
                    <a:pt x="156629" y="2763"/>
                  </a:lnTo>
                  <a:cubicBezTo>
                    <a:pt x="166315" y="2763"/>
                    <a:pt x="173000" y="2093"/>
                    <a:pt x="177688" y="1423"/>
                  </a:cubicBezTo>
                  <a:cubicBezTo>
                    <a:pt x="182054" y="753"/>
                    <a:pt x="184795" y="84"/>
                    <a:pt x="186159" y="84"/>
                  </a:cubicBezTo>
                  <a:cubicBezTo>
                    <a:pt x="187523" y="12139"/>
                    <a:pt x="186506" y="32565"/>
                    <a:pt x="186506" y="35914"/>
                  </a:cubicBezTo>
                  <a:cubicBezTo>
                    <a:pt x="180032" y="22854"/>
                    <a:pt x="173670" y="16492"/>
                    <a:pt x="145604" y="15822"/>
                  </a:cubicBezTo>
                  <a:lnTo>
                    <a:pt x="108843" y="15153"/>
                  </a:lnTo>
                  <a:lnTo>
                    <a:pt x="108843" y="134711"/>
                  </a:lnTo>
                  <a:cubicBezTo>
                    <a:pt x="108843" y="162170"/>
                    <a:pt x="108843" y="184606"/>
                    <a:pt x="110182" y="196326"/>
                  </a:cubicBezTo>
                  <a:cubicBezTo>
                    <a:pt x="111187" y="204698"/>
                    <a:pt x="112514" y="210055"/>
                    <a:pt x="121543" y="211395"/>
                  </a:cubicBezTo>
                  <a:cubicBezTo>
                    <a:pt x="125549" y="212065"/>
                    <a:pt x="132234" y="212734"/>
                    <a:pt x="134913" y="212734"/>
                  </a:cubicBezTo>
                  <a:cubicBezTo>
                    <a:pt x="116532" y="217435"/>
                    <a:pt x="97792" y="216418"/>
                    <a:pt x="96118" y="216418"/>
                  </a:cubicBezTo>
                  <a:cubicBezTo>
                    <a:pt x="94779" y="216418"/>
                    <a:pt x="74352" y="217435"/>
                    <a:pt x="65646" y="217435"/>
                  </a:cubicBezTo>
                  <a:cubicBezTo>
                    <a:pt x="78036" y="210390"/>
                    <a:pt x="79710" y="204698"/>
                    <a:pt x="80714" y="196326"/>
                  </a:cubicBezTo>
                  <a:cubicBezTo>
                    <a:pt x="82054" y="184606"/>
                    <a:pt x="82054" y="162170"/>
                    <a:pt x="82054" y="134711"/>
                  </a:cubicBezTo>
                  <a:lnTo>
                    <a:pt x="82054" y="15153"/>
                  </a:lnTo>
                  <a:lnTo>
                    <a:pt x="39526" y="15822"/>
                  </a:lnTo>
                  <a:cubicBezTo>
                    <a:pt x="21109" y="16157"/>
                    <a:pt x="14064" y="18166"/>
                    <a:pt x="9711" y="24864"/>
                  </a:cubicBezTo>
                  <a:cubicBezTo>
                    <a:pt x="6362" y="29887"/>
                    <a:pt x="6028" y="31896"/>
                    <a:pt x="5023" y="33905"/>
                  </a:cubicBezTo>
                  <a:cubicBezTo>
                    <a:pt x="0" y="31226"/>
                    <a:pt x="6028" y="5776"/>
                    <a:pt x="6362" y="3432"/>
                  </a:cubicBezTo>
                  <a:cubicBezTo>
                    <a:pt x="8874" y="753"/>
                    <a:pt x="10883" y="0"/>
                    <a:pt x="13271" y="42"/>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6" name="Shape 28">
              <a:extLst>
                <a:ext uri="{FF2B5EF4-FFF2-40B4-BE49-F238E27FC236}">
                  <a16:creationId xmlns:a16="http://schemas.microsoft.com/office/drawing/2014/main" xmlns="" id="{E4777D3C-119E-4E2F-B6CF-3D47A637BEE9}"/>
                </a:ext>
              </a:extLst>
            </p:cNvPr>
            <p:cNvSpPr/>
            <p:nvPr userDrawn="1"/>
          </p:nvSpPr>
          <p:spPr>
            <a:xfrm>
              <a:off x="3477369" y="3038016"/>
              <a:ext cx="215342" cy="223044"/>
            </a:xfrm>
            <a:custGeom>
              <a:avLst/>
              <a:gdLst/>
              <a:ahLst/>
              <a:cxnLst/>
              <a:rect l="0" t="0" r="0" b="0"/>
              <a:pathLst>
                <a:path w="215342" h="223044">
                  <a:moveTo>
                    <a:pt x="127595" y="0"/>
                  </a:moveTo>
                  <a:cubicBezTo>
                    <a:pt x="146348" y="0"/>
                    <a:pt x="167109" y="3349"/>
                    <a:pt x="172802" y="4688"/>
                  </a:cubicBezTo>
                  <a:cubicBezTo>
                    <a:pt x="178842" y="6028"/>
                    <a:pt x="189210" y="7702"/>
                    <a:pt x="196590" y="7702"/>
                  </a:cubicBezTo>
                  <a:cubicBezTo>
                    <a:pt x="200273" y="14399"/>
                    <a:pt x="198599" y="22101"/>
                    <a:pt x="198599" y="50564"/>
                  </a:cubicBezTo>
                  <a:cubicBezTo>
                    <a:pt x="192906" y="48555"/>
                    <a:pt x="191232" y="40184"/>
                    <a:pt x="186544" y="33486"/>
                  </a:cubicBezTo>
                  <a:cubicBezTo>
                    <a:pt x="179164" y="22771"/>
                    <a:pt x="156728" y="11385"/>
                    <a:pt x="118554" y="11385"/>
                  </a:cubicBezTo>
                  <a:cubicBezTo>
                    <a:pt x="100806" y="11385"/>
                    <a:pt x="79375" y="12725"/>
                    <a:pt x="56939" y="29803"/>
                  </a:cubicBezTo>
                  <a:cubicBezTo>
                    <a:pt x="39849" y="42863"/>
                    <a:pt x="27794" y="68312"/>
                    <a:pt x="27794" y="101476"/>
                  </a:cubicBezTo>
                  <a:cubicBezTo>
                    <a:pt x="27794" y="141660"/>
                    <a:pt x="48568" y="170458"/>
                    <a:pt x="58948" y="180169"/>
                  </a:cubicBezTo>
                  <a:cubicBezTo>
                    <a:pt x="82389" y="201935"/>
                    <a:pt x="107169" y="209984"/>
                    <a:pt x="134293" y="209984"/>
                  </a:cubicBezTo>
                  <a:cubicBezTo>
                    <a:pt x="144673" y="209984"/>
                    <a:pt x="158403" y="208967"/>
                    <a:pt x="166105" y="204614"/>
                  </a:cubicBezTo>
                  <a:cubicBezTo>
                    <a:pt x="169788" y="202605"/>
                    <a:pt x="172145" y="201265"/>
                    <a:pt x="172145" y="195907"/>
                  </a:cubicBezTo>
                  <a:lnTo>
                    <a:pt x="172145" y="146683"/>
                  </a:lnTo>
                  <a:cubicBezTo>
                    <a:pt x="172145" y="123577"/>
                    <a:pt x="171475" y="120228"/>
                    <a:pt x="159420" y="117884"/>
                  </a:cubicBezTo>
                  <a:lnTo>
                    <a:pt x="149374" y="117215"/>
                  </a:lnTo>
                  <a:cubicBezTo>
                    <a:pt x="165112" y="112526"/>
                    <a:pt x="184857" y="113196"/>
                    <a:pt x="186544" y="113196"/>
                  </a:cubicBezTo>
                  <a:cubicBezTo>
                    <a:pt x="187883" y="113196"/>
                    <a:pt x="206301" y="112526"/>
                    <a:pt x="215342" y="112526"/>
                  </a:cubicBezTo>
                  <a:cubicBezTo>
                    <a:pt x="202282" y="119224"/>
                    <a:pt x="199926" y="123577"/>
                    <a:pt x="199268" y="133623"/>
                  </a:cubicBezTo>
                  <a:cubicBezTo>
                    <a:pt x="198934" y="142664"/>
                    <a:pt x="198934" y="151036"/>
                    <a:pt x="198934" y="163091"/>
                  </a:cubicBezTo>
                  <a:lnTo>
                    <a:pt x="198934" y="194903"/>
                  </a:lnTo>
                  <a:cubicBezTo>
                    <a:pt x="198934" y="207963"/>
                    <a:pt x="198599" y="208297"/>
                    <a:pt x="194915" y="210307"/>
                  </a:cubicBezTo>
                  <a:cubicBezTo>
                    <a:pt x="176150" y="220030"/>
                    <a:pt x="149374" y="223044"/>
                    <a:pt x="132283" y="223044"/>
                  </a:cubicBezTo>
                  <a:cubicBezTo>
                    <a:pt x="109848" y="223044"/>
                    <a:pt x="67990" y="220352"/>
                    <a:pt x="35173" y="192559"/>
                  </a:cubicBezTo>
                  <a:cubicBezTo>
                    <a:pt x="17078" y="177490"/>
                    <a:pt x="0" y="147017"/>
                    <a:pt x="0" y="111522"/>
                  </a:cubicBezTo>
                  <a:cubicBezTo>
                    <a:pt x="0" y="65968"/>
                    <a:pt x="23106" y="33821"/>
                    <a:pt x="49237" y="18083"/>
                  </a:cubicBezTo>
                  <a:cubicBezTo>
                    <a:pt x="75692" y="2009"/>
                    <a:pt x="105159" y="0"/>
                    <a:pt x="127595"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7" name="Shape 29">
              <a:extLst>
                <a:ext uri="{FF2B5EF4-FFF2-40B4-BE49-F238E27FC236}">
                  <a16:creationId xmlns:a16="http://schemas.microsoft.com/office/drawing/2014/main" xmlns="" id="{5996066C-FF4A-4C91-8AB2-B3C11E2584A6}"/>
                </a:ext>
              </a:extLst>
            </p:cNvPr>
            <p:cNvSpPr/>
            <p:nvPr userDrawn="1"/>
          </p:nvSpPr>
          <p:spPr>
            <a:xfrm>
              <a:off x="3212468" y="3038016"/>
              <a:ext cx="227050" cy="221357"/>
            </a:xfrm>
            <a:custGeom>
              <a:avLst/>
              <a:gdLst/>
              <a:ahLst/>
              <a:cxnLst/>
              <a:rect l="0" t="0" r="0" b="0"/>
              <a:pathLst>
                <a:path w="227050" h="221357">
                  <a:moveTo>
                    <a:pt x="22113" y="0"/>
                  </a:moveTo>
                  <a:cubicBezTo>
                    <a:pt x="25462" y="0"/>
                    <a:pt x="30485" y="5693"/>
                    <a:pt x="33499" y="8706"/>
                  </a:cubicBezTo>
                  <a:cubicBezTo>
                    <a:pt x="38174" y="13395"/>
                    <a:pt x="81012" y="58936"/>
                    <a:pt x="126504" y="105829"/>
                  </a:cubicBezTo>
                  <a:cubicBezTo>
                    <a:pt x="155612" y="135967"/>
                    <a:pt x="187065" y="169788"/>
                    <a:pt x="196106" y="179164"/>
                  </a:cubicBezTo>
                  <a:lnTo>
                    <a:pt x="193092" y="36500"/>
                  </a:lnTo>
                  <a:cubicBezTo>
                    <a:pt x="192745" y="18083"/>
                    <a:pt x="191083" y="11720"/>
                    <a:pt x="182042" y="10046"/>
                  </a:cubicBezTo>
                  <a:cubicBezTo>
                    <a:pt x="176696" y="9041"/>
                    <a:pt x="169999" y="8706"/>
                    <a:pt x="167655" y="8706"/>
                  </a:cubicBezTo>
                  <a:cubicBezTo>
                    <a:pt x="184386" y="4018"/>
                    <a:pt x="198475" y="4688"/>
                    <a:pt x="201861" y="4688"/>
                  </a:cubicBezTo>
                  <a:cubicBezTo>
                    <a:pt x="205234" y="4688"/>
                    <a:pt x="214995" y="4018"/>
                    <a:pt x="227050" y="4018"/>
                  </a:cubicBezTo>
                  <a:cubicBezTo>
                    <a:pt x="212316" y="11385"/>
                    <a:pt x="211646" y="17078"/>
                    <a:pt x="211646" y="34156"/>
                  </a:cubicBezTo>
                  <a:lnTo>
                    <a:pt x="210976" y="200930"/>
                  </a:lnTo>
                  <a:cubicBezTo>
                    <a:pt x="210976" y="219683"/>
                    <a:pt x="210629" y="221357"/>
                    <a:pt x="208607" y="221357"/>
                  </a:cubicBezTo>
                  <a:cubicBezTo>
                    <a:pt x="205569" y="221357"/>
                    <a:pt x="202530" y="219013"/>
                    <a:pt x="186060" y="203944"/>
                  </a:cubicBezTo>
                  <a:cubicBezTo>
                    <a:pt x="183046" y="201265"/>
                    <a:pt x="140556" y="159407"/>
                    <a:pt x="109451" y="126926"/>
                  </a:cubicBezTo>
                  <a:cubicBezTo>
                    <a:pt x="75319" y="91083"/>
                    <a:pt x="42193" y="56257"/>
                    <a:pt x="33164" y="46211"/>
                  </a:cubicBezTo>
                  <a:lnTo>
                    <a:pt x="36513" y="180504"/>
                  </a:lnTo>
                  <a:cubicBezTo>
                    <a:pt x="37182" y="203944"/>
                    <a:pt x="39849" y="210976"/>
                    <a:pt x="47885" y="212985"/>
                  </a:cubicBezTo>
                  <a:cubicBezTo>
                    <a:pt x="53231" y="214337"/>
                    <a:pt x="59928" y="214660"/>
                    <a:pt x="62595" y="214660"/>
                  </a:cubicBezTo>
                  <a:cubicBezTo>
                    <a:pt x="42863" y="219360"/>
                    <a:pt x="31142" y="218343"/>
                    <a:pt x="28476" y="218343"/>
                  </a:cubicBezTo>
                  <a:cubicBezTo>
                    <a:pt x="25797" y="218343"/>
                    <a:pt x="13407" y="219360"/>
                    <a:pt x="0" y="219360"/>
                  </a:cubicBezTo>
                  <a:cubicBezTo>
                    <a:pt x="0" y="214660"/>
                    <a:pt x="5358" y="214337"/>
                    <a:pt x="9711" y="212985"/>
                  </a:cubicBezTo>
                  <a:cubicBezTo>
                    <a:pt x="17090" y="210976"/>
                    <a:pt x="18083" y="203274"/>
                    <a:pt x="18083" y="177490"/>
                  </a:cubicBezTo>
                  <a:lnTo>
                    <a:pt x="18083" y="14399"/>
                  </a:lnTo>
                  <a:cubicBezTo>
                    <a:pt x="18083" y="3014"/>
                    <a:pt x="19769" y="0"/>
                    <a:pt x="22113"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8" name="Shape 30">
              <a:extLst>
                <a:ext uri="{FF2B5EF4-FFF2-40B4-BE49-F238E27FC236}">
                  <a16:creationId xmlns:a16="http://schemas.microsoft.com/office/drawing/2014/main" xmlns="" id="{F306BDC8-44BC-4773-BC5C-9E56850472D3}"/>
                </a:ext>
              </a:extLst>
            </p:cNvPr>
            <p:cNvSpPr/>
            <p:nvPr userDrawn="1"/>
          </p:nvSpPr>
          <p:spPr>
            <a:xfrm>
              <a:off x="2024286" y="3038016"/>
              <a:ext cx="227050" cy="221357"/>
            </a:xfrm>
            <a:custGeom>
              <a:avLst/>
              <a:gdLst/>
              <a:ahLst/>
              <a:cxnLst/>
              <a:rect l="0" t="0" r="0" b="0"/>
              <a:pathLst>
                <a:path w="227050" h="221357">
                  <a:moveTo>
                    <a:pt x="22101" y="0"/>
                  </a:moveTo>
                  <a:cubicBezTo>
                    <a:pt x="25450" y="0"/>
                    <a:pt x="30473" y="5693"/>
                    <a:pt x="33486" y="8706"/>
                  </a:cubicBezTo>
                  <a:cubicBezTo>
                    <a:pt x="38174" y="13395"/>
                    <a:pt x="81000" y="58936"/>
                    <a:pt x="126504" y="105829"/>
                  </a:cubicBezTo>
                  <a:cubicBezTo>
                    <a:pt x="155612" y="135967"/>
                    <a:pt x="187065" y="169788"/>
                    <a:pt x="196106" y="179164"/>
                  </a:cubicBezTo>
                  <a:lnTo>
                    <a:pt x="193080" y="36500"/>
                  </a:lnTo>
                  <a:cubicBezTo>
                    <a:pt x="192745" y="18083"/>
                    <a:pt x="191071" y="11720"/>
                    <a:pt x="182042" y="10046"/>
                  </a:cubicBezTo>
                  <a:cubicBezTo>
                    <a:pt x="176696" y="9041"/>
                    <a:pt x="169999" y="8706"/>
                    <a:pt x="167655" y="8706"/>
                  </a:cubicBezTo>
                  <a:cubicBezTo>
                    <a:pt x="184386" y="4018"/>
                    <a:pt x="198475" y="4688"/>
                    <a:pt x="201848" y="4688"/>
                  </a:cubicBezTo>
                  <a:cubicBezTo>
                    <a:pt x="205234" y="4688"/>
                    <a:pt x="214995" y="4018"/>
                    <a:pt x="227050" y="4018"/>
                  </a:cubicBezTo>
                  <a:cubicBezTo>
                    <a:pt x="212316" y="11385"/>
                    <a:pt x="211634" y="17078"/>
                    <a:pt x="211634" y="34156"/>
                  </a:cubicBezTo>
                  <a:lnTo>
                    <a:pt x="210964" y="200930"/>
                  </a:lnTo>
                  <a:cubicBezTo>
                    <a:pt x="210964" y="219683"/>
                    <a:pt x="210629" y="221357"/>
                    <a:pt x="208607" y="221357"/>
                  </a:cubicBezTo>
                  <a:cubicBezTo>
                    <a:pt x="205569" y="221357"/>
                    <a:pt x="202530" y="219013"/>
                    <a:pt x="186060" y="203944"/>
                  </a:cubicBezTo>
                  <a:cubicBezTo>
                    <a:pt x="183046" y="201265"/>
                    <a:pt x="140556" y="159407"/>
                    <a:pt x="109438" y="126926"/>
                  </a:cubicBezTo>
                  <a:cubicBezTo>
                    <a:pt x="75307" y="91083"/>
                    <a:pt x="42193" y="56257"/>
                    <a:pt x="33164" y="46211"/>
                  </a:cubicBezTo>
                  <a:lnTo>
                    <a:pt x="36500" y="180504"/>
                  </a:lnTo>
                  <a:cubicBezTo>
                    <a:pt x="37170" y="203944"/>
                    <a:pt x="39849" y="210976"/>
                    <a:pt x="47885" y="212985"/>
                  </a:cubicBezTo>
                  <a:cubicBezTo>
                    <a:pt x="53231" y="214337"/>
                    <a:pt x="59928" y="214660"/>
                    <a:pt x="62595" y="214660"/>
                  </a:cubicBezTo>
                  <a:cubicBezTo>
                    <a:pt x="42863" y="219360"/>
                    <a:pt x="31142" y="218343"/>
                    <a:pt x="28463" y="218343"/>
                  </a:cubicBezTo>
                  <a:cubicBezTo>
                    <a:pt x="25784" y="218343"/>
                    <a:pt x="13395" y="219360"/>
                    <a:pt x="0" y="219360"/>
                  </a:cubicBezTo>
                  <a:cubicBezTo>
                    <a:pt x="0" y="214660"/>
                    <a:pt x="5358" y="214337"/>
                    <a:pt x="9711" y="212985"/>
                  </a:cubicBezTo>
                  <a:cubicBezTo>
                    <a:pt x="17078" y="210976"/>
                    <a:pt x="18083" y="203274"/>
                    <a:pt x="18083" y="177490"/>
                  </a:cubicBezTo>
                  <a:lnTo>
                    <a:pt x="18083" y="14399"/>
                  </a:lnTo>
                  <a:cubicBezTo>
                    <a:pt x="18083" y="3014"/>
                    <a:pt x="19757" y="0"/>
                    <a:pt x="22101"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9" name="Shape 31">
              <a:extLst>
                <a:ext uri="{FF2B5EF4-FFF2-40B4-BE49-F238E27FC236}">
                  <a16:creationId xmlns:a16="http://schemas.microsoft.com/office/drawing/2014/main" xmlns="" id="{95EF8D07-1E3A-4754-AF34-95891DCC3451}"/>
                </a:ext>
              </a:extLst>
            </p:cNvPr>
            <p:cNvSpPr/>
            <p:nvPr userDrawn="1"/>
          </p:nvSpPr>
          <p:spPr>
            <a:xfrm>
              <a:off x="1870236" y="3038016"/>
              <a:ext cx="116545" cy="222887"/>
            </a:xfrm>
            <a:custGeom>
              <a:avLst/>
              <a:gdLst/>
              <a:ahLst/>
              <a:cxnLst/>
              <a:rect l="0" t="0" r="0" b="0"/>
              <a:pathLst>
                <a:path w="116545" h="222887">
                  <a:moveTo>
                    <a:pt x="0" y="0"/>
                  </a:moveTo>
                  <a:cubicBezTo>
                    <a:pt x="66315" y="0"/>
                    <a:pt x="116545" y="40518"/>
                    <a:pt x="116545" y="106834"/>
                  </a:cubicBezTo>
                  <a:cubicBezTo>
                    <a:pt x="116545" y="162505"/>
                    <a:pt x="80386" y="209725"/>
                    <a:pt x="23788" y="220660"/>
                  </a:cubicBezTo>
                  <a:lnTo>
                    <a:pt x="0" y="222887"/>
                  </a:lnTo>
                  <a:lnTo>
                    <a:pt x="0" y="209962"/>
                  </a:lnTo>
                  <a:lnTo>
                    <a:pt x="6697" y="211324"/>
                  </a:lnTo>
                  <a:cubicBezTo>
                    <a:pt x="33151" y="211324"/>
                    <a:pt x="86407" y="197247"/>
                    <a:pt x="86407" y="114871"/>
                  </a:cubicBezTo>
                  <a:cubicBezTo>
                    <a:pt x="86407" y="63627"/>
                    <a:pt x="63043" y="30662"/>
                    <a:pt x="31725" y="17382"/>
                  </a:cubicBezTo>
                  <a:lnTo>
                    <a:pt x="0" y="11050"/>
                  </a:lnTo>
                  <a:lnTo>
                    <a:pt x="0"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60" name="Shape 32">
              <a:extLst>
                <a:ext uri="{FF2B5EF4-FFF2-40B4-BE49-F238E27FC236}">
                  <a16:creationId xmlns:a16="http://schemas.microsoft.com/office/drawing/2014/main" xmlns="" id="{2D669926-A988-410C-B6F6-98C8E11BDEAC}"/>
                </a:ext>
              </a:extLst>
            </p:cNvPr>
            <p:cNvSpPr/>
            <p:nvPr userDrawn="1"/>
          </p:nvSpPr>
          <p:spPr>
            <a:xfrm>
              <a:off x="2298229" y="3037681"/>
              <a:ext cx="121568" cy="223379"/>
            </a:xfrm>
            <a:custGeom>
              <a:avLst/>
              <a:gdLst/>
              <a:ahLst/>
              <a:cxnLst/>
              <a:rect l="0" t="0" r="0" b="0"/>
              <a:pathLst>
                <a:path w="121568" h="223379">
                  <a:moveTo>
                    <a:pt x="70991" y="0"/>
                  </a:moveTo>
                  <a:cubicBezTo>
                    <a:pt x="82724" y="0"/>
                    <a:pt x="94444" y="1674"/>
                    <a:pt x="101476" y="3349"/>
                  </a:cubicBezTo>
                  <a:cubicBezTo>
                    <a:pt x="107169" y="4688"/>
                    <a:pt x="109513" y="4688"/>
                    <a:pt x="111844" y="4688"/>
                  </a:cubicBezTo>
                  <a:cubicBezTo>
                    <a:pt x="114871" y="8037"/>
                    <a:pt x="113531" y="17413"/>
                    <a:pt x="113531" y="36835"/>
                  </a:cubicBezTo>
                  <a:cubicBezTo>
                    <a:pt x="108173" y="36165"/>
                    <a:pt x="105829" y="28463"/>
                    <a:pt x="104155" y="25450"/>
                  </a:cubicBezTo>
                  <a:cubicBezTo>
                    <a:pt x="102146" y="22101"/>
                    <a:pt x="92422" y="11385"/>
                    <a:pt x="65968" y="11385"/>
                  </a:cubicBezTo>
                  <a:cubicBezTo>
                    <a:pt x="44537" y="11385"/>
                    <a:pt x="26789" y="22101"/>
                    <a:pt x="26789" y="42193"/>
                  </a:cubicBezTo>
                  <a:cubicBezTo>
                    <a:pt x="26789" y="60275"/>
                    <a:pt x="35830" y="70656"/>
                    <a:pt x="64963" y="90425"/>
                  </a:cubicBezTo>
                  <a:lnTo>
                    <a:pt x="73347" y="96118"/>
                  </a:lnTo>
                  <a:cubicBezTo>
                    <a:pt x="109178" y="120563"/>
                    <a:pt x="121568" y="140320"/>
                    <a:pt x="121568" y="164765"/>
                  </a:cubicBezTo>
                  <a:cubicBezTo>
                    <a:pt x="121568" y="181508"/>
                    <a:pt x="115205" y="199591"/>
                    <a:pt x="94109" y="213320"/>
                  </a:cubicBezTo>
                  <a:cubicBezTo>
                    <a:pt x="81707" y="221357"/>
                    <a:pt x="63289" y="223379"/>
                    <a:pt x="47216" y="223379"/>
                  </a:cubicBezTo>
                  <a:cubicBezTo>
                    <a:pt x="33486" y="223379"/>
                    <a:pt x="16408" y="221357"/>
                    <a:pt x="4353" y="215664"/>
                  </a:cubicBezTo>
                  <a:cubicBezTo>
                    <a:pt x="335" y="213655"/>
                    <a:pt x="0" y="212651"/>
                    <a:pt x="0" y="204949"/>
                  </a:cubicBezTo>
                  <a:cubicBezTo>
                    <a:pt x="0" y="190884"/>
                    <a:pt x="1339" y="179499"/>
                    <a:pt x="1674" y="174811"/>
                  </a:cubicBezTo>
                  <a:cubicBezTo>
                    <a:pt x="6697" y="175816"/>
                    <a:pt x="6697" y="179834"/>
                    <a:pt x="7702" y="183852"/>
                  </a:cubicBezTo>
                  <a:cubicBezTo>
                    <a:pt x="12390" y="204614"/>
                    <a:pt x="34491" y="211981"/>
                    <a:pt x="54248" y="211981"/>
                  </a:cubicBezTo>
                  <a:cubicBezTo>
                    <a:pt x="83393" y="211981"/>
                    <a:pt x="98462" y="195573"/>
                    <a:pt x="98462" y="174141"/>
                  </a:cubicBezTo>
                  <a:cubicBezTo>
                    <a:pt x="98462" y="153715"/>
                    <a:pt x="87399" y="144004"/>
                    <a:pt x="61292" y="124582"/>
                  </a:cubicBezTo>
                  <a:lnTo>
                    <a:pt x="47885" y="114536"/>
                  </a:lnTo>
                  <a:cubicBezTo>
                    <a:pt x="16073" y="90748"/>
                    <a:pt x="5693" y="73335"/>
                    <a:pt x="5693" y="53578"/>
                  </a:cubicBezTo>
                  <a:cubicBezTo>
                    <a:pt x="5693" y="20092"/>
                    <a:pt x="32147" y="0"/>
                    <a:pt x="70991"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grpSp>
    </p:spTree>
    <p:extLst>
      <p:ext uri="{BB962C8B-B14F-4D97-AF65-F5344CB8AC3E}">
        <p14:creationId xmlns:p14="http://schemas.microsoft.com/office/powerpoint/2010/main" val="2016668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ágina Final">
    <p:spTree>
      <p:nvGrpSpPr>
        <p:cNvPr id="1" name=""/>
        <p:cNvGrpSpPr/>
        <p:nvPr/>
      </p:nvGrpSpPr>
      <p:grpSpPr>
        <a:xfrm>
          <a:off x="0" y="0"/>
          <a:ext cx="0" cy="0"/>
          <a:chOff x="0" y="0"/>
          <a:chExt cx="0" cy="0"/>
        </a:xfrm>
      </p:grpSpPr>
      <p:grpSp>
        <p:nvGrpSpPr>
          <p:cNvPr id="8" name="Group 248">
            <a:extLst>
              <a:ext uri="{FF2B5EF4-FFF2-40B4-BE49-F238E27FC236}">
                <a16:creationId xmlns:a16="http://schemas.microsoft.com/office/drawing/2014/main" xmlns="" id="{8B2656B6-9AC4-444A-A589-D3F342E5ADF4}"/>
              </a:ext>
            </a:extLst>
          </p:cNvPr>
          <p:cNvGrpSpPr/>
          <p:nvPr userDrawn="1"/>
        </p:nvGrpSpPr>
        <p:grpSpPr>
          <a:xfrm>
            <a:off x="231561" y="242836"/>
            <a:ext cx="1213278" cy="607312"/>
            <a:chOff x="0" y="973286"/>
            <a:chExt cx="4569508" cy="2287774"/>
          </a:xfrm>
        </p:grpSpPr>
        <p:sp>
          <p:nvSpPr>
            <p:cNvPr id="9" name="Shape 6">
              <a:extLst>
                <a:ext uri="{FF2B5EF4-FFF2-40B4-BE49-F238E27FC236}">
                  <a16:creationId xmlns:a16="http://schemas.microsoft.com/office/drawing/2014/main" xmlns="" id="{EB20DFF5-0EC5-458E-86C2-66735A9DD4AB}"/>
                </a:ext>
              </a:extLst>
            </p:cNvPr>
            <p:cNvSpPr/>
            <p:nvPr/>
          </p:nvSpPr>
          <p:spPr>
            <a:xfrm>
              <a:off x="1298091" y="1102457"/>
              <a:ext cx="894048" cy="1032309"/>
            </a:xfrm>
            <a:custGeom>
              <a:avLst/>
              <a:gdLst/>
              <a:ahLst/>
              <a:cxnLst/>
              <a:rect l="0" t="0" r="0" b="0"/>
              <a:pathLst>
                <a:path w="894048" h="1032309">
                  <a:moveTo>
                    <a:pt x="549077" y="0"/>
                  </a:moveTo>
                  <a:cubicBezTo>
                    <a:pt x="601737" y="0"/>
                    <a:pt x="675469" y="3932"/>
                    <a:pt x="740011" y="15788"/>
                  </a:cubicBezTo>
                  <a:cubicBezTo>
                    <a:pt x="790042" y="25016"/>
                    <a:pt x="832172" y="32903"/>
                    <a:pt x="874303" y="35545"/>
                  </a:cubicBezTo>
                  <a:cubicBezTo>
                    <a:pt x="888789" y="36872"/>
                    <a:pt x="891418" y="42131"/>
                    <a:pt x="891418" y="50031"/>
                  </a:cubicBezTo>
                  <a:cubicBezTo>
                    <a:pt x="891418" y="60573"/>
                    <a:pt x="887475" y="76374"/>
                    <a:pt x="884833" y="123763"/>
                  </a:cubicBezTo>
                  <a:cubicBezTo>
                    <a:pt x="882191" y="167221"/>
                    <a:pt x="882191" y="239626"/>
                    <a:pt x="880889" y="259383"/>
                  </a:cubicBezTo>
                  <a:cubicBezTo>
                    <a:pt x="879562" y="279152"/>
                    <a:pt x="876933" y="287052"/>
                    <a:pt x="869032" y="287052"/>
                  </a:cubicBezTo>
                  <a:cubicBezTo>
                    <a:pt x="859817" y="287052"/>
                    <a:pt x="858515" y="277825"/>
                    <a:pt x="858515" y="259383"/>
                  </a:cubicBezTo>
                  <a:cubicBezTo>
                    <a:pt x="858515" y="208049"/>
                    <a:pt x="837431" y="154062"/>
                    <a:pt x="803201" y="125090"/>
                  </a:cubicBezTo>
                  <a:cubicBezTo>
                    <a:pt x="757126" y="85589"/>
                    <a:pt x="655724" y="50031"/>
                    <a:pt x="539862" y="50031"/>
                  </a:cubicBezTo>
                  <a:cubicBezTo>
                    <a:pt x="364741" y="50031"/>
                    <a:pt x="283108" y="101377"/>
                    <a:pt x="237021" y="146149"/>
                  </a:cubicBezTo>
                  <a:cubicBezTo>
                    <a:pt x="140903" y="238323"/>
                    <a:pt x="118517" y="355526"/>
                    <a:pt x="118517" y="489818"/>
                  </a:cubicBezTo>
                  <a:cubicBezTo>
                    <a:pt x="118517" y="741313"/>
                    <a:pt x="312055" y="971724"/>
                    <a:pt x="593837" y="971724"/>
                  </a:cubicBezTo>
                  <a:cubicBezTo>
                    <a:pt x="692597" y="971724"/>
                    <a:pt x="770285" y="959892"/>
                    <a:pt x="822945" y="905904"/>
                  </a:cubicBezTo>
                  <a:cubicBezTo>
                    <a:pt x="850615" y="876933"/>
                    <a:pt x="867730" y="818989"/>
                    <a:pt x="871674" y="795300"/>
                  </a:cubicBezTo>
                  <a:cubicBezTo>
                    <a:pt x="874303" y="780814"/>
                    <a:pt x="876933" y="775556"/>
                    <a:pt x="884833" y="775556"/>
                  </a:cubicBezTo>
                  <a:cubicBezTo>
                    <a:pt x="891418" y="775556"/>
                    <a:pt x="894048" y="784758"/>
                    <a:pt x="894048" y="795300"/>
                  </a:cubicBezTo>
                  <a:cubicBezTo>
                    <a:pt x="894048" y="804503"/>
                    <a:pt x="878260" y="919063"/>
                    <a:pt x="865076" y="963836"/>
                  </a:cubicBezTo>
                  <a:cubicBezTo>
                    <a:pt x="857188" y="988851"/>
                    <a:pt x="854546" y="991481"/>
                    <a:pt x="830858" y="1002023"/>
                  </a:cubicBezTo>
                  <a:cubicBezTo>
                    <a:pt x="778185" y="1023082"/>
                    <a:pt x="678111" y="1032309"/>
                    <a:pt x="593837" y="1032309"/>
                  </a:cubicBezTo>
                  <a:cubicBezTo>
                    <a:pt x="396342" y="1032309"/>
                    <a:pt x="263351" y="983580"/>
                    <a:pt x="159321" y="890091"/>
                  </a:cubicBezTo>
                  <a:cubicBezTo>
                    <a:pt x="31601" y="775556"/>
                    <a:pt x="0" y="625425"/>
                    <a:pt x="0" y="500360"/>
                  </a:cubicBezTo>
                  <a:cubicBezTo>
                    <a:pt x="0" y="412142"/>
                    <a:pt x="30299" y="258080"/>
                    <a:pt x="147464" y="140878"/>
                  </a:cubicBezTo>
                  <a:cubicBezTo>
                    <a:pt x="226467" y="61888"/>
                    <a:pt x="346298" y="0"/>
                    <a:pt x="549077"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10" name="Shape 7">
              <a:extLst>
                <a:ext uri="{FF2B5EF4-FFF2-40B4-BE49-F238E27FC236}">
                  <a16:creationId xmlns:a16="http://schemas.microsoft.com/office/drawing/2014/main" xmlns="" id="{48D0FE4A-99B0-405F-A302-38951A0C3B8E}"/>
                </a:ext>
              </a:extLst>
            </p:cNvPr>
            <p:cNvSpPr/>
            <p:nvPr/>
          </p:nvSpPr>
          <p:spPr>
            <a:xfrm>
              <a:off x="805445" y="973286"/>
              <a:ext cx="492311" cy="1731702"/>
            </a:xfrm>
            <a:custGeom>
              <a:avLst/>
              <a:gdLst/>
              <a:ahLst/>
              <a:cxnLst/>
              <a:rect l="0" t="0" r="0" b="0"/>
              <a:pathLst>
                <a:path w="492311" h="1731702">
                  <a:moveTo>
                    <a:pt x="121022" y="0"/>
                  </a:moveTo>
                  <a:cubicBezTo>
                    <a:pt x="194618" y="0"/>
                    <a:pt x="297669" y="4911"/>
                    <a:pt x="305854" y="4911"/>
                  </a:cubicBezTo>
                  <a:cubicBezTo>
                    <a:pt x="314040" y="4911"/>
                    <a:pt x="417066" y="0"/>
                    <a:pt x="466130" y="0"/>
                  </a:cubicBezTo>
                  <a:cubicBezTo>
                    <a:pt x="484126" y="0"/>
                    <a:pt x="492311" y="3262"/>
                    <a:pt x="492311" y="13097"/>
                  </a:cubicBezTo>
                  <a:cubicBezTo>
                    <a:pt x="492311" y="19633"/>
                    <a:pt x="485775" y="22907"/>
                    <a:pt x="479227" y="22907"/>
                  </a:cubicBezTo>
                  <a:cubicBezTo>
                    <a:pt x="467779" y="22907"/>
                    <a:pt x="457969" y="24532"/>
                    <a:pt x="438324" y="27818"/>
                  </a:cubicBezTo>
                  <a:cubicBezTo>
                    <a:pt x="394171" y="35979"/>
                    <a:pt x="381099" y="63785"/>
                    <a:pt x="377825" y="121034"/>
                  </a:cubicBezTo>
                  <a:cubicBezTo>
                    <a:pt x="374538" y="173372"/>
                    <a:pt x="374538" y="219174"/>
                    <a:pt x="374538" y="474340"/>
                  </a:cubicBezTo>
                  <a:lnTo>
                    <a:pt x="374538" y="866862"/>
                  </a:lnTo>
                  <a:cubicBezTo>
                    <a:pt x="374538" y="1131838"/>
                    <a:pt x="374538" y="1321185"/>
                    <a:pt x="325475" y="1437308"/>
                  </a:cubicBezTo>
                  <a:cubicBezTo>
                    <a:pt x="291133" y="1519064"/>
                    <a:pt x="219174" y="1595958"/>
                    <a:pt x="86680" y="1687562"/>
                  </a:cubicBezTo>
                  <a:cubicBezTo>
                    <a:pt x="65410" y="1702259"/>
                    <a:pt x="39253" y="1720255"/>
                    <a:pt x="22882" y="1728440"/>
                  </a:cubicBezTo>
                  <a:cubicBezTo>
                    <a:pt x="19621" y="1730077"/>
                    <a:pt x="16346" y="1731702"/>
                    <a:pt x="11435" y="1731702"/>
                  </a:cubicBezTo>
                  <a:cubicBezTo>
                    <a:pt x="6536" y="1731702"/>
                    <a:pt x="0" y="1728440"/>
                    <a:pt x="0" y="1721904"/>
                  </a:cubicBezTo>
                  <a:cubicBezTo>
                    <a:pt x="0" y="1712094"/>
                    <a:pt x="8161" y="1707170"/>
                    <a:pt x="22882" y="1697360"/>
                  </a:cubicBezTo>
                  <a:cubicBezTo>
                    <a:pt x="42528" y="1685913"/>
                    <a:pt x="65410" y="1666292"/>
                    <a:pt x="80144" y="1651571"/>
                  </a:cubicBezTo>
                  <a:cubicBezTo>
                    <a:pt x="186457" y="1543608"/>
                    <a:pt x="237145" y="1456928"/>
                    <a:pt x="237145" y="1034951"/>
                  </a:cubicBezTo>
                  <a:lnTo>
                    <a:pt x="237145" y="474340"/>
                  </a:lnTo>
                  <a:cubicBezTo>
                    <a:pt x="237145" y="219174"/>
                    <a:pt x="237145" y="173372"/>
                    <a:pt x="233871" y="121034"/>
                  </a:cubicBezTo>
                  <a:cubicBezTo>
                    <a:pt x="230609" y="65435"/>
                    <a:pt x="217525" y="39253"/>
                    <a:pt x="163550" y="27818"/>
                  </a:cubicBezTo>
                  <a:cubicBezTo>
                    <a:pt x="150465" y="24532"/>
                    <a:pt x="122672" y="22907"/>
                    <a:pt x="107938" y="22907"/>
                  </a:cubicBezTo>
                  <a:cubicBezTo>
                    <a:pt x="101402" y="22907"/>
                    <a:pt x="94866" y="19633"/>
                    <a:pt x="94866" y="13097"/>
                  </a:cubicBezTo>
                  <a:cubicBezTo>
                    <a:pt x="94866" y="3262"/>
                    <a:pt x="103026" y="0"/>
                    <a:pt x="121022"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1" name="Shape 8">
              <a:extLst>
                <a:ext uri="{FF2B5EF4-FFF2-40B4-BE49-F238E27FC236}">
                  <a16:creationId xmlns:a16="http://schemas.microsoft.com/office/drawing/2014/main" xmlns="" id="{A67D2214-3BD1-4464-A10D-0182FD0630CB}"/>
                </a:ext>
              </a:extLst>
            </p:cNvPr>
            <p:cNvSpPr/>
            <p:nvPr/>
          </p:nvSpPr>
          <p:spPr>
            <a:xfrm>
              <a:off x="0" y="1102457"/>
              <a:ext cx="978371" cy="1013879"/>
            </a:xfrm>
            <a:custGeom>
              <a:avLst/>
              <a:gdLst/>
              <a:ahLst/>
              <a:cxnLst/>
              <a:rect l="0" t="0" r="0" b="0"/>
              <a:pathLst>
                <a:path w="978371" h="1013879">
                  <a:moveTo>
                    <a:pt x="214623" y="0"/>
                  </a:moveTo>
                  <a:cubicBezTo>
                    <a:pt x="222510" y="0"/>
                    <a:pt x="227794" y="5259"/>
                    <a:pt x="234367" y="19745"/>
                  </a:cubicBezTo>
                  <a:lnTo>
                    <a:pt x="637282" y="847961"/>
                  </a:lnTo>
                  <a:lnTo>
                    <a:pt x="978371" y="119385"/>
                  </a:lnTo>
                  <a:lnTo>
                    <a:pt x="978322" y="256753"/>
                  </a:lnTo>
                  <a:lnTo>
                    <a:pt x="655724" y="941450"/>
                  </a:lnTo>
                  <a:cubicBezTo>
                    <a:pt x="628067" y="999393"/>
                    <a:pt x="624123" y="1011250"/>
                    <a:pt x="612267" y="1011250"/>
                  </a:cubicBezTo>
                  <a:cubicBezTo>
                    <a:pt x="603052" y="1011250"/>
                    <a:pt x="596478" y="998066"/>
                    <a:pt x="571450" y="950677"/>
                  </a:cubicBezTo>
                  <a:cubicBezTo>
                    <a:pt x="537208" y="886160"/>
                    <a:pt x="423974" y="658366"/>
                    <a:pt x="417401" y="645195"/>
                  </a:cubicBezTo>
                  <a:cubicBezTo>
                    <a:pt x="405544" y="621494"/>
                    <a:pt x="258080" y="305470"/>
                    <a:pt x="243594" y="269925"/>
                  </a:cubicBezTo>
                  <a:lnTo>
                    <a:pt x="185651" y="880876"/>
                  </a:lnTo>
                  <a:cubicBezTo>
                    <a:pt x="184336" y="901948"/>
                    <a:pt x="184336" y="925661"/>
                    <a:pt x="184336" y="948035"/>
                  </a:cubicBezTo>
                  <a:cubicBezTo>
                    <a:pt x="184336" y="967792"/>
                    <a:pt x="198822" y="984907"/>
                    <a:pt x="218579" y="988851"/>
                  </a:cubicBezTo>
                  <a:cubicBezTo>
                    <a:pt x="240953" y="994135"/>
                    <a:pt x="260710" y="995437"/>
                    <a:pt x="268610" y="995437"/>
                  </a:cubicBezTo>
                  <a:cubicBezTo>
                    <a:pt x="273869" y="995437"/>
                    <a:pt x="279127" y="998066"/>
                    <a:pt x="279127" y="1002023"/>
                  </a:cubicBezTo>
                  <a:cubicBezTo>
                    <a:pt x="279127" y="1011250"/>
                    <a:pt x="271239" y="1013879"/>
                    <a:pt x="255439" y="1013879"/>
                  </a:cubicBezTo>
                  <a:cubicBezTo>
                    <a:pt x="206722" y="1013879"/>
                    <a:pt x="143508" y="1009923"/>
                    <a:pt x="132990" y="1009923"/>
                  </a:cubicBezTo>
                  <a:cubicBezTo>
                    <a:pt x="121134" y="1009923"/>
                    <a:pt x="57919" y="1013879"/>
                    <a:pt x="22386" y="1013879"/>
                  </a:cubicBezTo>
                  <a:cubicBezTo>
                    <a:pt x="9227" y="1013879"/>
                    <a:pt x="0" y="1011250"/>
                    <a:pt x="0" y="1002023"/>
                  </a:cubicBezTo>
                  <a:cubicBezTo>
                    <a:pt x="0" y="998066"/>
                    <a:pt x="6573" y="995437"/>
                    <a:pt x="13159" y="995437"/>
                  </a:cubicBezTo>
                  <a:cubicBezTo>
                    <a:pt x="23688" y="995437"/>
                    <a:pt x="32916" y="995437"/>
                    <a:pt x="52660" y="991481"/>
                  </a:cubicBezTo>
                  <a:cubicBezTo>
                    <a:pt x="96118" y="983580"/>
                    <a:pt x="100075" y="932222"/>
                    <a:pt x="105346" y="882204"/>
                  </a:cubicBezTo>
                  <a:lnTo>
                    <a:pt x="200137" y="23713"/>
                  </a:lnTo>
                  <a:cubicBezTo>
                    <a:pt x="201464" y="9215"/>
                    <a:pt x="206722" y="0"/>
                    <a:pt x="21462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2" name="Shape 9">
              <a:extLst>
                <a:ext uri="{FF2B5EF4-FFF2-40B4-BE49-F238E27FC236}">
                  <a16:creationId xmlns:a16="http://schemas.microsoft.com/office/drawing/2014/main" xmlns="" id="{213CFBD7-7D3F-46BB-8E32-963B59A4E873}"/>
                </a:ext>
              </a:extLst>
            </p:cNvPr>
            <p:cNvSpPr/>
            <p:nvPr/>
          </p:nvSpPr>
          <p:spPr>
            <a:xfrm>
              <a:off x="2529061" y="2462485"/>
              <a:ext cx="155153" cy="296069"/>
            </a:xfrm>
            <a:custGeom>
              <a:avLst/>
              <a:gdLst/>
              <a:ahLst/>
              <a:cxnLst/>
              <a:rect l="0" t="0" r="0" b="0"/>
              <a:pathLst>
                <a:path w="155153" h="296069">
                  <a:moveTo>
                    <a:pt x="155153" y="0"/>
                  </a:moveTo>
                  <a:lnTo>
                    <a:pt x="155153" y="14668"/>
                  </a:lnTo>
                  <a:lnTo>
                    <a:pt x="152933" y="14225"/>
                  </a:lnTo>
                  <a:cubicBezTo>
                    <a:pt x="87585" y="14225"/>
                    <a:pt x="40456" y="55116"/>
                    <a:pt x="40456" y="137356"/>
                  </a:cubicBezTo>
                  <a:cubicBezTo>
                    <a:pt x="40456" y="214373"/>
                    <a:pt x="80964" y="266208"/>
                    <a:pt x="138442" y="277963"/>
                  </a:cubicBezTo>
                  <a:lnTo>
                    <a:pt x="155153" y="279621"/>
                  </a:lnTo>
                  <a:lnTo>
                    <a:pt x="155153" y="295861"/>
                  </a:lnTo>
                  <a:lnTo>
                    <a:pt x="152933" y="296069"/>
                  </a:lnTo>
                  <a:cubicBezTo>
                    <a:pt x="45802" y="296069"/>
                    <a:pt x="0" y="215602"/>
                    <a:pt x="0" y="147588"/>
                  </a:cubicBezTo>
                  <a:cubicBezTo>
                    <a:pt x="0" y="86680"/>
                    <a:pt x="47129" y="0"/>
                    <a:pt x="15515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3" name="Shape 10">
              <a:extLst>
                <a:ext uri="{FF2B5EF4-FFF2-40B4-BE49-F238E27FC236}">
                  <a16:creationId xmlns:a16="http://schemas.microsoft.com/office/drawing/2014/main" xmlns="" id="{DB623C7F-BFEF-453F-A843-611432DF73D3}"/>
                </a:ext>
              </a:extLst>
            </p:cNvPr>
            <p:cNvSpPr/>
            <p:nvPr/>
          </p:nvSpPr>
          <p:spPr>
            <a:xfrm>
              <a:off x="1982279" y="2417577"/>
              <a:ext cx="133809" cy="445889"/>
            </a:xfrm>
            <a:custGeom>
              <a:avLst/>
              <a:gdLst/>
              <a:ahLst/>
              <a:cxnLst/>
              <a:rect l="0" t="0" r="0" b="0"/>
              <a:pathLst>
                <a:path w="133809" h="445889">
                  <a:moveTo>
                    <a:pt x="126690" y="0"/>
                  </a:moveTo>
                  <a:cubicBezTo>
                    <a:pt x="131589" y="0"/>
                    <a:pt x="133809" y="893"/>
                    <a:pt x="133809" y="3572"/>
                  </a:cubicBezTo>
                  <a:cubicBezTo>
                    <a:pt x="127149" y="6226"/>
                    <a:pt x="124482" y="6672"/>
                    <a:pt x="119137" y="7565"/>
                  </a:cubicBezTo>
                  <a:cubicBezTo>
                    <a:pt x="107144" y="9785"/>
                    <a:pt x="103584" y="17338"/>
                    <a:pt x="102691" y="32903"/>
                  </a:cubicBezTo>
                  <a:cubicBezTo>
                    <a:pt x="101798" y="47129"/>
                    <a:pt x="101798" y="59581"/>
                    <a:pt x="101798" y="128922"/>
                  </a:cubicBezTo>
                  <a:lnTo>
                    <a:pt x="101798" y="235607"/>
                  </a:lnTo>
                  <a:cubicBezTo>
                    <a:pt x="101798" y="307628"/>
                    <a:pt x="101798" y="335198"/>
                    <a:pt x="88466" y="366762"/>
                  </a:cubicBezTo>
                  <a:cubicBezTo>
                    <a:pt x="79127" y="388975"/>
                    <a:pt x="59581" y="409885"/>
                    <a:pt x="23564" y="434777"/>
                  </a:cubicBezTo>
                  <a:cubicBezTo>
                    <a:pt x="17785" y="438770"/>
                    <a:pt x="10678" y="443657"/>
                    <a:pt x="6226" y="445889"/>
                  </a:cubicBezTo>
                  <a:cubicBezTo>
                    <a:pt x="0" y="441437"/>
                    <a:pt x="2220" y="440110"/>
                    <a:pt x="6226" y="437443"/>
                  </a:cubicBezTo>
                  <a:cubicBezTo>
                    <a:pt x="11559" y="434330"/>
                    <a:pt x="17785" y="428997"/>
                    <a:pt x="21791" y="424991"/>
                  </a:cubicBezTo>
                  <a:cubicBezTo>
                    <a:pt x="50688" y="395647"/>
                    <a:pt x="64455" y="372095"/>
                    <a:pt x="64455" y="257398"/>
                  </a:cubicBezTo>
                  <a:lnTo>
                    <a:pt x="64455" y="128922"/>
                  </a:lnTo>
                  <a:cubicBezTo>
                    <a:pt x="64455" y="59581"/>
                    <a:pt x="64455" y="47129"/>
                    <a:pt x="63574" y="32903"/>
                  </a:cubicBezTo>
                  <a:cubicBezTo>
                    <a:pt x="62681" y="17785"/>
                    <a:pt x="59122" y="10678"/>
                    <a:pt x="44462" y="7565"/>
                  </a:cubicBezTo>
                  <a:cubicBezTo>
                    <a:pt x="40903" y="6672"/>
                    <a:pt x="33350" y="6226"/>
                    <a:pt x="29344" y="6226"/>
                  </a:cubicBezTo>
                  <a:cubicBezTo>
                    <a:pt x="52896" y="0"/>
                    <a:pt x="80913" y="1339"/>
                    <a:pt x="83133" y="1339"/>
                  </a:cubicBezTo>
                  <a:cubicBezTo>
                    <a:pt x="85365" y="1339"/>
                    <a:pt x="113357" y="0"/>
                    <a:pt x="126690"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4" name="Shape 11">
              <a:extLst>
                <a:ext uri="{FF2B5EF4-FFF2-40B4-BE49-F238E27FC236}">
                  <a16:creationId xmlns:a16="http://schemas.microsoft.com/office/drawing/2014/main" xmlns="" id="{7C5082F9-7526-4485-A314-BB6195E39626}"/>
                </a:ext>
              </a:extLst>
            </p:cNvPr>
            <p:cNvSpPr/>
            <p:nvPr/>
          </p:nvSpPr>
          <p:spPr>
            <a:xfrm>
              <a:off x="2180097" y="2411363"/>
              <a:ext cx="301848" cy="348518"/>
            </a:xfrm>
            <a:custGeom>
              <a:avLst/>
              <a:gdLst/>
              <a:ahLst/>
              <a:cxnLst/>
              <a:rect l="0" t="0" r="0" b="0"/>
              <a:pathLst>
                <a:path w="301848" h="348518">
                  <a:moveTo>
                    <a:pt x="185378" y="0"/>
                  </a:moveTo>
                  <a:cubicBezTo>
                    <a:pt x="203150" y="0"/>
                    <a:pt x="228054" y="1327"/>
                    <a:pt x="249833" y="5333"/>
                  </a:cubicBezTo>
                  <a:cubicBezTo>
                    <a:pt x="266725" y="8446"/>
                    <a:pt x="280950" y="11113"/>
                    <a:pt x="295176" y="11993"/>
                  </a:cubicBezTo>
                  <a:cubicBezTo>
                    <a:pt x="300955" y="20451"/>
                    <a:pt x="299628" y="25784"/>
                    <a:pt x="298735" y="41783"/>
                  </a:cubicBezTo>
                  <a:cubicBezTo>
                    <a:pt x="297842" y="56455"/>
                    <a:pt x="297842" y="80900"/>
                    <a:pt x="297396" y="87573"/>
                  </a:cubicBezTo>
                  <a:cubicBezTo>
                    <a:pt x="296949" y="94245"/>
                    <a:pt x="296069" y="96912"/>
                    <a:pt x="293402" y="96912"/>
                  </a:cubicBezTo>
                  <a:cubicBezTo>
                    <a:pt x="290289" y="96912"/>
                    <a:pt x="289843" y="93799"/>
                    <a:pt x="289843" y="87573"/>
                  </a:cubicBezTo>
                  <a:cubicBezTo>
                    <a:pt x="289843" y="70234"/>
                    <a:pt x="282736" y="52015"/>
                    <a:pt x="271177" y="42230"/>
                  </a:cubicBezTo>
                  <a:cubicBezTo>
                    <a:pt x="255612" y="28897"/>
                    <a:pt x="221382" y="16892"/>
                    <a:pt x="182265" y="16892"/>
                  </a:cubicBezTo>
                  <a:cubicBezTo>
                    <a:pt x="123143" y="16892"/>
                    <a:pt x="95585" y="34230"/>
                    <a:pt x="80020" y="49337"/>
                  </a:cubicBezTo>
                  <a:cubicBezTo>
                    <a:pt x="47575" y="80466"/>
                    <a:pt x="40010" y="120030"/>
                    <a:pt x="40010" y="165360"/>
                  </a:cubicBezTo>
                  <a:cubicBezTo>
                    <a:pt x="40010" y="250279"/>
                    <a:pt x="105358" y="328067"/>
                    <a:pt x="200496" y="328067"/>
                  </a:cubicBezTo>
                  <a:cubicBezTo>
                    <a:pt x="233834" y="328067"/>
                    <a:pt x="260065" y="324073"/>
                    <a:pt x="277837" y="305842"/>
                  </a:cubicBezTo>
                  <a:cubicBezTo>
                    <a:pt x="287176" y="296069"/>
                    <a:pt x="292956" y="276498"/>
                    <a:pt x="294283" y="268498"/>
                  </a:cubicBezTo>
                  <a:cubicBezTo>
                    <a:pt x="300955" y="261838"/>
                    <a:pt x="301848" y="264939"/>
                    <a:pt x="301848" y="268498"/>
                  </a:cubicBezTo>
                  <a:cubicBezTo>
                    <a:pt x="301848" y="271611"/>
                    <a:pt x="296515" y="310294"/>
                    <a:pt x="292063" y="325400"/>
                  </a:cubicBezTo>
                  <a:cubicBezTo>
                    <a:pt x="289396" y="333846"/>
                    <a:pt x="288516" y="334739"/>
                    <a:pt x="280516" y="338299"/>
                  </a:cubicBezTo>
                  <a:cubicBezTo>
                    <a:pt x="262731" y="345405"/>
                    <a:pt x="228935" y="348518"/>
                    <a:pt x="200496" y="348518"/>
                  </a:cubicBezTo>
                  <a:cubicBezTo>
                    <a:pt x="133809" y="348518"/>
                    <a:pt x="88912" y="332073"/>
                    <a:pt x="53789" y="300509"/>
                  </a:cubicBezTo>
                  <a:cubicBezTo>
                    <a:pt x="10666" y="261838"/>
                    <a:pt x="0" y="211150"/>
                    <a:pt x="0" y="168932"/>
                  </a:cubicBezTo>
                  <a:cubicBezTo>
                    <a:pt x="0" y="139142"/>
                    <a:pt x="10232" y="87126"/>
                    <a:pt x="49783" y="47563"/>
                  </a:cubicBezTo>
                  <a:cubicBezTo>
                    <a:pt x="76460" y="20886"/>
                    <a:pt x="116917" y="0"/>
                    <a:pt x="185378"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5" name="Shape 12">
              <a:extLst>
                <a:ext uri="{FF2B5EF4-FFF2-40B4-BE49-F238E27FC236}">
                  <a16:creationId xmlns:a16="http://schemas.microsoft.com/office/drawing/2014/main" xmlns="" id="{D588C4B5-E6FF-48BA-8732-3E5E348142AF}"/>
                </a:ext>
              </a:extLst>
            </p:cNvPr>
            <p:cNvSpPr/>
            <p:nvPr/>
          </p:nvSpPr>
          <p:spPr>
            <a:xfrm>
              <a:off x="1523082" y="2411363"/>
              <a:ext cx="440531" cy="342292"/>
            </a:xfrm>
            <a:custGeom>
              <a:avLst/>
              <a:gdLst/>
              <a:ahLst/>
              <a:cxnLst/>
              <a:rect l="0" t="0" r="0" b="0"/>
              <a:pathLst>
                <a:path w="440531" h="342292">
                  <a:moveTo>
                    <a:pt x="72454" y="0"/>
                  </a:moveTo>
                  <a:lnTo>
                    <a:pt x="215156" y="286283"/>
                  </a:lnTo>
                  <a:lnTo>
                    <a:pt x="345852" y="7107"/>
                  </a:lnTo>
                  <a:cubicBezTo>
                    <a:pt x="347625" y="3113"/>
                    <a:pt x="349399" y="0"/>
                    <a:pt x="352512" y="0"/>
                  </a:cubicBezTo>
                  <a:cubicBezTo>
                    <a:pt x="355625" y="0"/>
                    <a:pt x="356964" y="3547"/>
                    <a:pt x="357845" y="11993"/>
                  </a:cubicBezTo>
                  <a:lnTo>
                    <a:pt x="387635" y="284944"/>
                  </a:lnTo>
                  <a:cubicBezTo>
                    <a:pt x="389409" y="300955"/>
                    <a:pt x="392522" y="325847"/>
                    <a:pt x="411634" y="332073"/>
                  </a:cubicBezTo>
                  <a:cubicBezTo>
                    <a:pt x="424532" y="336066"/>
                    <a:pt x="436091" y="336066"/>
                    <a:pt x="440531" y="336066"/>
                  </a:cubicBezTo>
                  <a:cubicBezTo>
                    <a:pt x="424979" y="342292"/>
                    <a:pt x="376969" y="340965"/>
                    <a:pt x="360511" y="339626"/>
                  </a:cubicBezTo>
                  <a:cubicBezTo>
                    <a:pt x="350292" y="338733"/>
                    <a:pt x="348072" y="337406"/>
                    <a:pt x="348072" y="335186"/>
                  </a:cubicBezTo>
                  <a:cubicBezTo>
                    <a:pt x="353405" y="331626"/>
                    <a:pt x="353851" y="324073"/>
                    <a:pt x="352958" y="316074"/>
                  </a:cubicBezTo>
                  <a:lnTo>
                    <a:pt x="331626" y="86680"/>
                  </a:lnTo>
                  <a:lnTo>
                    <a:pt x="221382" y="317847"/>
                  </a:lnTo>
                  <a:cubicBezTo>
                    <a:pt x="212030" y="337406"/>
                    <a:pt x="210703" y="341412"/>
                    <a:pt x="206710" y="341412"/>
                  </a:cubicBezTo>
                  <a:cubicBezTo>
                    <a:pt x="203597" y="341412"/>
                    <a:pt x="201377" y="336959"/>
                    <a:pt x="192918" y="320960"/>
                  </a:cubicBezTo>
                  <a:cubicBezTo>
                    <a:pt x="181359" y="299182"/>
                    <a:pt x="143135" y="222275"/>
                    <a:pt x="140915" y="217822"/>
                  </a:cubicBezTo>
                  <a:cubicBezTo>
                    <a:pt x="136909" y="209823"/>
                    <a:pt x="87126" y="103125"/>
                    <a:pt x="82228" y="91132"/>
                  </a:cubicBezTo>
                  <a:lnTo>
                    <a:pt x="62669" y="297396"/>
                  </a:lnTo>
                  <a:cubicBezTo>
                    <a:pt x="62235" y="304515"/>
                    <a:pt x="62235" y="312514"/>
                    <a:pt x="62235" y="320067"/>
                  </a:cubicBezTo>
                  <a:cubicBezTo>
                    <a:pt x="62235" y="326740"/>
                    <a:pt x="67121" y="332519"/>
                    <a:pt x="73794" y="333846"/>
                  </a:cubicBezTo>
                  <a:cubicBezTo>
                    <a:pt x="81347" y="335632"/>
                    <a:pt x="88007" y="336066"/>
                    <a:pt x="90674" y="336066"/>
                  </a:cubicBezTo>
                  <a:cubicBezTo>
                    <a:pt x="69788" y="342292"/>
                    <a:pt x="48444" y="340965"/>
                    <a:pt x="44896" y="340965"/>
                  </a:cubicBezTo>
                  <a:cubicBezTo>
                    <a:pt x="40891" y="340965"/>
                    <a:pt x="19546" y="342292"/>
                    <a:pt x="7553" y="342292"/>
                  </a:cubicBezTo>
                  <a:cubicBezTo>
                    <a:pt x="3113" y="342292"/>
                    <a:pt x="0" y="341412"/>
                    <a:pt x="0" y="338299"/>
                  </a:cubicBezTo>
                  <a:cubicBezTo>
                    <a:pt x="7987" y="336066"/>
                    <a:pt x="11100" y="336066"/>
                    <a:pt x="17773" y="334739"/>
                  </a:cubicBezTo>
                  <a:cubicBezTo>
                    <a:pt x="32445" y="332073"/>
                    <a:pt x="33784" y="314734"/>
                    <a:pt x="35558" y="297842"/>
                  </a:cubicBezTo>
                  <a:lnTo>
                    <a:pt x="67556" y="8000"/>
                  </a:lnTo>
                  <a:cubicBezTo>
                    <a:pt x="68014" y="3113"/>
                    <a:pt x="69788" y="0"/>
                    <a:pt x="72454"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6" name="Shape 13">
              <a:extLst>
                <a:ext uri="{FF2B5EF4-FFF2-40B4-BE49-F238E27FC236}">
                  <a16:creationId xmlns:a16="http://schemas.microsoft.com/office/drawing/2014/main" xmlns="" id="{831A1CC0-2969-4638-AD8D-65F72DC606AF}"/>
                </a:ext>
              </a:extLst>
            </p:cNvPr>
            <p:cNvSpPr/>
            <p:nvPr/>
          </p:nvSpPr>
          <p:spPr>
            <a:xfrm>
              <a:off x="3251907" y="2467596"/>
              <a:ext cx="161807" cy="289172"/>
            </a:xfrm>
            <a:custGeom>
              <a:avLst/>
              <a:gdLst/>
              <a:ahLst/>
              <a:cxnLst/>
              <a:rect l="0" t="0" r="0" b="0"/>
              <a:pathLst>
                <a:path w="161807" h="289172">
                  <a:moveTo>
                    <a:pt x="100905" y="222"/>
                  </a:moveTo>
                  <a:cubicBezTo>
                    <a:pt x="110685" y="222"/>
                    <a:pt x="122493" y="0"/>
                    <a:pt x="135426" y="396"/>
                  </a:cubicBezTo>
                  <a:lnTo>
                    <a:pt x="161807" y="2877"/>
                  </a:lnTo>
                  <a:lnTo>
                    <a:pt x="161807" y="21341"/>
                  </a:lnTo>
                  <a:lnTo>
                    <a:pt x="161254" y="21113"/>
                  </a:lnTo>
                  <a:cubicBezTo>
                    <a:pt x="140026" y="15223"/>
                    <a:pt x="117574" y="14001"/>
                    <a:pt x="94233" y="14001"/>
                  </a:cubicBezTo>
                  <a:cubicBezTo>
                    <a:pt x="86680" y="14001"/>
                    <a:pt x="74228" y="15329"/>
                    <a:pt x="70669" y="16668"/>
                  </a:cubicBezTo>
                  <a:cubicBezTo>
                    <a:pt x="67121" y="17995"/>
                    <a:pt x="65782" y="19781"/>
                    <a:pt x="65782" y="24233"/>
                  </a:cubicBezTo>
                  <a:lnTo>
                    <a:pt x="65782" y="150477"/>
                  </a:lnTo>
                  <a:cubicBezTo>
                    <a:pt x="65782" y="190487"/>
                    <a:pt x="65782" y="225610"/>
                    <a:pt x="66229" y="232717"/>
                  </a:cubicBezTo>
                  <a:cubicBezTo>
                    <a:pt x="66675" y="242056"/>
                    <a:pt x="67556" y="255835"/>
                    <a:pt x="70669" y="259841"/>
                  </a:cubicBezTo>
                  <a:cubicBezTo>
                    <a:pt x="75567" y="266947"/>
                    <a:pt x="89346" y="274947"/>
                    <a:pt x="135570" y="274947"/>
                  </a:cubicBezTo>
                  <a:lnTo>
                    <a:pt x="161807" y="270384"/>
                  </a:lnTo>
                  <a:lnTo>
                    <a:pt x="161807" y="286543"/>
                  </a:lnTo>
                  <a:lnTo>
                    <a:pt x="135136" y="289172"/>
                  </a:lnTo>
                  <a:cubicBezTo>
                    <a:pt x="118244" y="289172"/>
                    <a:pt x="97346" y="287845"/>
                    <a:pt x="80454" y="286952"/>
                  </a:cubicBezTo>
                  <a:lnTo>
                    <a:pt x="48444" y="284732"/>
                  </a:lnTo>
                  <a:cubicBezTo>
                    <a:pt x="47563" y="284732"/>
                    <a:pt x="40444" y="285179"/>
                    <a:pt x="32445" y="285179"/>
                  </a:cubicBezTo>
                  <a:cubicBezTo>
                    <a:pt x="24445" y="285613"/>
                    <a:pt x="15106" y="286059"/>
                    <a:pt x="8880" y="286059"/>
                  </a:cubicBezTo>
                  <a:cubicBezTo>
                    <a:pt x="9327" y="279833"/>
                    <a:pt x="14213" y="278953"/>
                    <a:pt x="17773" y="278060"/>
                  </a:cubicBezTo>
                  <a:cubicBezTo>
                    <a:pt x="25326" y="276286"/>
                    <a:pt x="26219" y="269167"/>
                    <a:pt x="27992" y="258055"/>
                  </a:cubicBezTo>
                  <a:cubicBezTo>
                    <a:pt x="30225" y="242502"/>
                    <a:pt x="30225" y="212712"/>
                    <a:pt x="30225" y="176261"/>
                  </a:cubicBezTo>
                  <a:lnTo>
                    <a:pt x="30225" y="109586"/>
                  </a:lnTo>
                  <a:cubicBezTo>
                    <a:pt x="30225" y="50898"/>
                    <a:pt x="30225" y="40232"/>
                    <a:pt x="29332" y="28227"/>
                  </a:cubicBezTo>
                  <a:cubicBezTo>
                    <a:pt x="28439" y="15329"/>
                    <a:pt x="26219" y="9115"/>
                    <a:pt x="13333" y="7341"/>
                  </a:cubicBezTo>
                  <a:cubicBezTo>
                    <a:pt x="10220" y="6895"/>
                    <a:pt x="3547" y="6436"/>
                    <a:pt x="0" y="6436"/>
                  </a:cubicBezTo>
                  <a:cubicBezTo>
                    <a:pt x="20886" y="222"/>
                    <a:pt x="46224" y="1115"/>
                    <a:pt x="48444" y="1115"/>
                  </a:cubicBezTo>
                  <a:cubicBezTo>
                    <a:pt x="52884" y="1115"/>
                    <a:pt x="77788" y="222"/>
                    <a:pt x="100905" y="222"/>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7" name="Shape 14">
              <a:extLst>
                <a:ext uri="{FF2B5EF4-FFF2-40B4-BE49-F238E27FC236}">
                  <a16:creationId xmlns:a16="http://schemas.microsoft.com/office/drawing/2014/main" xmlns="" id="{707DEB53-227B-4707-A8A7-671090007966}"/>
                </a:ext>
              </a:extLst>
            </p:cNvPr>
            <p:cNvSpPr/>
            <p:nvPr/>
          </p:nvSpPr>
          <p:spPr>
            <a:xfrm>
              <a:off x="2888704" y="2462485"/>
              <a:ext cx="308496" cy="293836"/>
            </a:xfrm>
            <a:custGeom>
              <a:avLst/>
              <a:gdLst/>
              <a:ahLst/>
              <a:cxnLst/>
              <a:rect l="0" t="0" r="0" b="0"/>
              <a:pathLst>
                <a:path w="308496" h="293836">
                  <a:moveTo>
                    <a:pt x="29344" y="0"/>
                  </a:moveTo>
                  <a:cubicBezTo>
                    <a:pt x="33784" y="0"/>
                    <a:pt x="40456" y="7553"/>
                    <a:pt x="44450" y="11547"/>
                  </a:cubicBezTo>
                  <a:cubicBezTo>
                    <a:pt x="50676" y="17785"/>
                    <a:pt x="107528" y="78234"/>
                    <a:pt x="167928" y="140469"/>
                  </a:cubicBezTo>
                  <a:cubicBezTo>
                    <a:pt x="206561" y="180479"/>
                    <a:pt x="248307" y="225375"/>
                    <a:pt x="260313" y="237827"/>
                  </a:cubicBezTo>
                  <a:lnTo>
                    <a:pt x="256294" y="48456"/>
                  </a:lnTo>
                  <a:cubicBezTo>
                    <a:pt x="255848" y="23999"/>
                    <a:pt x="253640" y="15553"/>
                    <a:pt x="241647" y="13333"/>
                  </a:cubicBezTo>
                  <a:cubicBezTo>
                    <a:pt x="234541" y="12005"/>
                    <a:pt x="225648" y="11547"/>
                    <a:pt x="222548" y="11547"/>
                  </a:cubicBezTo>
                  <a:cubicBezTo>
                    <a:pt x="244760" y="5333"/>
                    <a:pt x="263451" y="6226"/>
                    <a:pt x="267940" y="6226"/>
                  </a:cubicBezTo>
                  <a:cubicBezTo>
                    <a:pt x="272430" y="6226"/>
                    <a:pt x="285378" y="5333"/>
                    <a:pt x="301377" y="5333"/>
                  </a:cubicBezTo>
                  <a:cubicBezTo>
                    <a:pt x="305383" y="5333"/>
                    <a:pt x="308496" y="5767"/>
                    <a:pt x="308496" y="8000"/>
                  </a:cubicBezTo>
                  <a:cubicBezTo>
                    <a:pt x="302270" y="11547"/>
                    <a:pt x="299157" y="11547"/>
                    <a:pt x="294717" y="12452"/>
                  </a:cubicBezTo>
                  <a:cubicBezTo>
                    <a:pt x="281831" y="15118"/>
                    <a:pt x="280926" y="22671"/>
                    <a:pt x="280926" y="45343"/>
                  </a:cubicBezTo>
                  <a:lnTo>
                    <a:pt x="280045" y="266725"/>
                  </a:lnTo>
                  <a:cubicBezTo>
                    <a:pt x="280045" y="291616"/>
                    <a:pt x="279598" y="293836"/>
                    <a:pt x="276907" y="293836"/>
                  </a:cubicBezTo>
                  <a:cubicBezTo>
                    <a:pt x="272876" y="293836"/>
                    <a:pt x="268833" y="290723"/>
                    <a:pt x="246968" y="270731"/>
                  </a:cubicBezTo>
                  <a:cubicBezTo>
                    <a:pt x="242974" y="267171"/>
                    <a:pt x="186581" y="211609"/>
                    <a:pt x="145269" y="168486"/>
                  </a:cubicBezTo>
                  <a:cubicBezTo>
                    <a:pt x="99963" y="120910"/>
                    <a:pt x="56009" y="74687"/>
                    <a:pt x="44016" y="61342"/>
                  </a:cubicBezTo>
                  <a:lnTo>
                    <a:pt x="48456" y="239601"/>
                  </a:lnTo>
                  <a:cubicBezTo>
                    <a:pt x="49349" y="270731"/>
                    <a:pt x="52896" y="280057"/>
                    <a:pt x="63550" y="282724"/>
                  </a:cubicBezTo>
                  <a:cubicBezTo>
                    <a:pt x="70656" y="284510"/>
                    <a:pt x="79549" y="284944"/>
                    <a:pt x="83096" y="284944"/>
                  </a:cubicBezTo>
                  <a:cubicBezTo>
                    <a:pt x="56890" y="291170"/>
                    <a:pt x="41337" y="289843"/>
                    <a:pt x="37790" y="289843"/>
                  </a:cubicBezTo>
                  <a:cubicBezTo>
                    <a:pt x="34230" y="289843"/>
                    <a:pt x="17785" y="291170"/>
                    <a:pt x="0" y="291170"/>
                  </a:cubicBezTo>
                  <a:cubicBezTo>
                    <a:pt x="0" y="284944"/>
                    <a:pt x="7119" y="284510"/>
                    <a:pt x="12886" y="282724"/>
                  </a:cubicBezTo>
                  <a:cubicBezTo>
                    <a:pt x="22671" y="280057"/>
                    <a:pt x="23999" y="269838"/>
                    <a:pt x="23999" y="235607"/>
                  </a:cubicBezTo>
                  <a:lnTo>
                    <a:pt x="23999" y="19112"/>
                  </a:lnTo>
                  <a:cubicBezTo>
                    <a:pt x="23999" y="3994"/>
                    <a:pt x="26231" y="0"/>
                    <a:pt x="29344"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8" name="Shape 15">
              <a:extLst>
                <a:ext uri="{FF2B5EF4-FFF2-40B4-BE49-F238E27FC236}">
                  <a16:creationId xmlns:a16="http://schemas.microsoft.com/office/drawing/2014/main" xmlns="" id="{3C858D53-4D99-4F65-BFCA-E0AE0B712F8C}"/>
                </a:ext>
              </a:extLst>
            </p:cNvPr>
            <p:cNvSpPr/>
            <p:nvPr/>
          </p:nvSpPr>
          <p:spPr>
            <a:xfrm>
              <a:off x="2684215" y="2462485"/>
              <a:ext cx="154694" cy="295861"/>
            </a:xfrm>
            <a:custGeom>
              <a:avLst/>
              <a:gdLst/>
              <a:ahLst/>
              <a:cxnLst/>
              <a:rect l="0" t="0" r="0" b="0"/>
              <a:pathLst>
                <a:path w="154694" h="295861">
                  <a:moveTo>
                    <a:pt x="0" y="0"/>
                  </a:moveTo>
                  <a:cubicBezTo>
                    <a:pt x="88019" y="0"/>
                    <a:pt x="154694" y="53789"/>
                    <a:pt x="154694" y="141808"/>
                  </a:cubicBezTo>
                  <a:cubicBezTo>
                    <a:pt x="154694" y="215711"/>
                    <a:pt x="106704" y="278390"/>
                    <a:pt x="31578" y="292905"/>
                  </a:cubicBezTo>
                  <a:lnTo>
                    <a:pt x="0" y="295861"/>
                  </a:lnTo>
                  <a:lnTo>
                    <a:pt x="0" y="279621"/>
                  </a:lnTo>
                  <a:lnTo>
                    <a:pt x="8892" y="280504"/>
                  </a:lnTo>
                  <a:cubicBezTo>
                    <a:pt x="44016" y="280504"/>
                    <a:pt x="114697" y="261826"/>
                    <a:pt x="114697" y="152474"/>
                  </a:cubicBezTo>
                  <a:cubicBezTo>
                    <a:pt x="114697" y="84460"/>
                    <a:pt x="83687" y="40702"/>
                    <a:pt x="42115" y="23074"/>
                  </a:cubicBezTo>
                  <a:lnTo>
                    <a:pt x="0" y="14668"/>
                  </a:lnTo>
                  <a:lnTo>
                    <a:pt x="0"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9" name="Shape 16">
              <a:extLst>
                <a:ext uri="{FF2B5EF4-FFF2-40B4-BE49-F238E27FC236}">
                  <a16:creationId xmlns:a16="http://schemas.microsoft.com/office/drawing/2014/main" xmlns="" id="{877389A8-E589-44C2-A997-7E2DDBCDF079}"/>
                </a:ext>
              </a:extLst>
            </p:cNvPr>
            <p:cNvSpPr/>
            <p:nvPr/>
          </p:nvSpPr>
          <p:spPr>
            <a:xfrm>
              <a:off x="3413714" y="2470473"/>
              <a:ext cx="134249" cy="283665"/>
            </a:xfrm>
            <a:custGeom>
              <a:avLst/>
              <a:gdLst/>
              <a:ahLst/>
              <a:cxnLst/>
              <a:rect l="0" t="0" r="0" b="0"/>
              <a:pathLst>
                <a:path w="134249" h="283665">
                  <a:moveTo>
                    <a:pt x="0" y="0"/>
                  </a:moveTo>
                  <a:lnTo>
                    <a:pt x="14892" y="1401"/>
                  </a:lnTo>
                  <a:cubicBezTo>
                    <a:pt x="43455" y="6346"/>
                    <a:pt x="72907" y="17127"/>
                    <a:pt x="96025" y="40468"/>
                  </a:cubicBezTo>
                  <a:cubicBezTo>
                    <a:pt x="115584" y="60027"/>
                    <a:pt x="134249" y="91591"/>
                    <a:pt x="134249" y="136487"/>
                  </a:cubicBezTo>
                  <a:cubicBezTo>
                    <a:pt x="134249" y="184050"/>
                    <a:pt x="113798" y="220501"/>
                    <a:pt x="92019" y="242738"/>
                  </a:cubicBezTo>
                  <a:cubicBezTo>
                    <a:pt x="79350" y="255742"/>
                    <a:pt x="56426" y="273741"/>
                    <a:pt x="17627" y="281927"/>
                  </a:cubicBezTo>
                  <a:lnTo>
                    <a:pt x="0" y="283665"/>
                  </a:lnTo>
                  <a:lnTo>
                    <a:pt x="0" y="267507"/>
                  </a:lnTo>
                  <a:lnTo>
                    <a:pt x="24228" y="263293"/>
                  </a:lnTo>
                  <a:cubicBezTo>
                    <a:pt x="39678" y="257515"/>
                    <a:pt x="53572" y="248958"/>
                    <a:pt x="65354" y="237839"/>
                  </a:cubicBezTo>
                  <a:cubicBezTo>
                    <a:pt x="85793" y="218727"/>
                    <a:pt x="96025" y="182711"/>
                    <a:pt x="96025" y="148046"/>
                  </a:cubicBezTo>
                  <a:cubicBezTo>
                    <a:pt x="96025" y="100037"/>
                    <a:pt x="75127" y="69366"/>
                    <a:pt x="59128" y="53354"/>
                  </a:cubicBezTo>
                  <a:cubicBezTo>
                    <a:pt x="49904" y="44018"/>
                    <a:pt x="40291" y="36711"/>
                    <a:pt x="30330" y="31001"/>
                  </a:cubicBezTo>
                  <a:lnTo>
                    <a:pt x="0" y="18464"/>
                  </a:lnTo>
                  <a:lnTo>
                    <a:pt x="0"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0" name="Shape 17">
              <a:extLst>
                <a:ext uri="{FF2B5EF4-FFF2-40B4-BE49-F238E27FC236}">
                  <a16:creationId xmlns:a16="http://schemas.microsoft.com/office/drawing/2014/main" xmlns="" id="{DBEA175E-3609-4793-90AF-8BF9F21FCB1C}"/>
                </a:ext>
              </a:extLst>
            </p:cNvPr>
            <p:cNvSpPr/>
            <p:nvPr/>
          </p:nvSpPr>
          <p:spPr>
            <a:xfrm>
              <a:off x="4268106" y="2468094"/>
              <a:ext cx="143371" cy="285561"/>
            </a:xfrm>
            <a:custGeom>
              <a:avLst/>
              <a:gdLst/>
              <a:ahLst/>
              <a:cxnLst/>
              <a:rect l="0" t="0" r="0" b="0"/>
              <a:pathLst>
                <a:path w="143371" h="285561">
                  <a:moveTo>
                    <a:pt x="143371" y="0"/>
                  </a:moveTo>
                  <a:lnTo>
                    <a:pt x="143371" y="65341"/>
                  </a:lnTo>
                  <a:lnTo>
                    <a:pt x="103138" y="161984"/>
                  </a:lnTo>
                  <a:lnTo>
                    <a:pt x="104477" y="164650"/>
                  </a:lnTo>
                  <a:lnTo>
                    <a:pt x="143371" y="164650"/>
                  </a:lnTo>
                  <a:lnTo>
                    <a:pt x="143371" y="181256"/>
                  </a:lnTo>
                  <a:lnTo>
                    <a:pt x="99144" y="180215"/>
                  </a:lnTo>
                  <a:lnTo>
                    <a:pt x="72913" y="243777"/>
                  </a:lnTo>
                  <a:cubicBezTo>
                    <a:pt x="69354" y="253104"/>
                    <a:pt x="67134" y="262455"/>
                    <a:pt x="67134" y="269115"/>
                  </a:cubicBezTo>
                  <a:cubicBezTo>
                    <a:pt x="67134" y="276668"/>
                    <a:pt x="73794" y="279335"/>
                    <a:pt x="80466" y="279335"/>
                  </a:cubicBezTo>
                  <a:cubicBezTo>
                    <a:pt x="87139" y="279335"/>
                    <a:pt x="88019" y="280674"/>
                    <a:pt x="88019" y="282448"/>
                  </a:cubicBezTo>
                  <a:cubicBezTo>
                    <a:pt x="72913" y="285561"/>
                    <a:pt x="51569" y="284234"/>
                    <a:pt x="47129" y="284234"/>
                  </a:cubicBezTo>
                  <a:cubicBezTo>
                    <a:pt x="43123" y="284234"/>
                    <a:pt x="23564" y="285561"/>
                    <a:pt x="7565" y="285561"/>
                  </a:cubicBezTo>
                  <a:cubicBezTo>
                    <a:pt x="2667" y="285561"/>
                    <a:pt x="0" y="284680"/>
                    <a:pt x="0" y="282448"/>
                  </a:cubicBezTo>
                  <a:cubicBezTo>
                    <a:pt x="6238" y="279335"/>
                    <a:pt x="12005" y="278901"/>
                    <a:pt x="15118" y="278454"/>
                  </a:cubicBezTo>
                  <a:cubicBezTo>
                    <a:pt x="32903" y="276222"/>
                    <a:pt x="40456" y="262889"/>
                    <a:pt x="48022" y="243777"/>
                  </a:cubicBezTo>
                  <a:lnTo>
                    <a:pt x="140035" y="7277"/>
                  </a:lnTo>
                  <a:lnTo>
                    <a:pt x="143371"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1" name="Shape 18">
              <a:extLst>
                <a:ext uri="{FF2B5EF4-FFF2-40B4-BE49-F238E27FC236}">
                  <a16:creationId xmlns:a16="http://schemas.microsoft.com/office/drawing/2014/main" xmlns="" id="{2897B739-628C-4E6B-A96A-7990597C1EA9}"/>
                </a:ext>
              </a:extLst>
            </p:cNvPr>
            <p:cNvSpPr/>
            <p:nvPr/>
          </p:nvSpPr>
          <p:spPr>
            <a:xfrm>
              <a:off x="3607532" y="2465592"/>
              <a:ext cx="176039" cy="288956"/>
            </a:xfrm>
            <a:custGeom>
              <a:avLst/>
              <a:gdLst/>
              <a:ahLst/>
              <a:cxnLst/>
              <a:rect l="0" t="0" r="0" b="0"/>
              <a:pathLst>
                <a:path w="176039" h="288956">
                  <a:moveTo>
                    <a:pt x="165655" y="443"/>
                  </a:moveTo>
                  <a:cubicBezTo>
                    <a:pt x="166601" y="887"/>
                    <a:pt x="166712" y="1774"/>
                    <a:pt x="166712" y="2660"/>
                  </a:cubicBezTo>
                  <a:cubicBezTo>
                    <a:pt x="166712" y="5339"/>
                    <a:pt x="164480" y="9779"/>
                    <a:pt x="163599" y="20458"/>
                  </a:cubicBezTo>
                  <a:cubicBezTo>
                    <a:pt x="163153" y="24005"/>
                    <a:pt x="162260" y="40897"/>
                    <a:pt x="161367" y="45349"/>
                  </a:cubicBezTo>
                  <a:cubicBezTo>
                    <a:pt x="154707" y="41790"/>
                    <a:pt x="154260" y="35564"/>
                    <a:pt x="152474" y="31124"/>
                  </a:cubicBezTo>
                  <a:cubicBezTo>
                    <a:pt x="149808" y="24898"/>
                    <a:pt x="145814" y="22231"/>
                    <a:pt x="124470" y="19565"/>
                  </a:cubicBezTo>
                  <a:cubicBezTo>
                    <a:pt x="117810" y="18672"/>
                    <a:pt x="72467" y="18225"/>
                    <a:pt x="68014" y="18225"/>
                  </a:cubicBezTo>
                  <a:lnTo>
                    <a:pt x="65794" y="124923"/>
                  </a:lnTo>
                  <a:cubicBezTo>
                    <a:pt x="72913" y="128916"/>
                    <a:pt x="124470" y="128916"/>
                    <a:pt x="133362" y="128036"/>
                  </a:cubicBezTo>
                  <a:cubicBezTo>
                    <a:pt x="142701" y="127143"/>
                    <a:pt x="148481" y="126696"/>
                    <a:pt x="152474" y="122690"/>
                  </a:cubicBezTo>
                  <a:cubicBezTo>
                    <a:pt x="159593" y="117804"/>
                    <a:pt x="160486" y="118697"/>
                    <a:pt x="160486" y="120917"/>
                  </a:cubicBezTo>
                  <a:cubicBezTo>
                    <a:pt x="160486" y="123137"/>
                    <a:pt x="158254" y="129363"/>
                    <a:pt x="157373" y="141815"/>
                  </a:cubicBezTo>
                  <a:cubicBezTo>
                    <a:pt x="156480" y="149368"/>
                    <a:pt x="155587" y="163593"/>
                    <a:pt x="155587" y="166260"/>
                  </a:cubicBezTo>
                  <a:cubicBezTo>
                    <a:pt x="155587" y="169373"/>
                    <a:pt x="154707" y="173379"/>
                    <a:pt x="152040" y="173379"/>
                  </a:cubicBezTo>
                  <a:cubicBezTo>
                    <a:pt x="149374" y="166260"/>
                    <a:pt x="149374" y="162266"/>
                    <a:pt x="147588" y="157367"/>
                  </a:cubicBezTo>
                  <a:cubicBezTo>
                    <a:pt x="146261" y="152034"/>
                    <a:pt x="142701" y="147594"/>
                    <a:pt x="127583" y="145808"/>
                  </a:cubicBezTo>
                  <a:cubicBezTo>
                    <a:pt x="116917" y="144481"/>
                    <a:pt x="75133" y="144035"/>
                    <a:pt x="68461" y="144035"/>
                  </a:cubicBezTo>
                  <a:lnTo>
                    <a:pt x="65794" y="178265"/>
                  </a:lnTo>
                  <a:cubicBezTo>
                    <a:pt x="65794" y="191164"/>
                    <a:pt x="65348" y="235167"/>
                    <a:pt x="65794" y="242720"/>
                  </a:cubicBezTo>
                  <a:cubicBezTo>
                    <a:pt x="66687" y="268058"/>
                    <a:pt x="73794" y="272945"/>
                    <a:pt x="112464" y="272945"/>
                  </a:cubicBezTo>
                  <a:cubicBezTo>
                    <a:pt x="122696" y="272945"/>
                    <a:pt x="141362" y="272945"/>
                    <a:pt x="151594" y="268951"/>
                  </a:cubicBezTo>
                  <a:cubicBezTo>
                    <a:pt x="161813" y="264499"/>
                    <a:pt x="167146" y="257839"/>
                    <a:pt x="169379" y="242720"/>
                  </a:cubicBezTo>
                  <a:cubicBezTo>
                    <a:pt x="176039" y="245387"/>
                    <a:pt x="172926" y="271171"/>
                    <a:pt x="170706" y="279171"/>
                  </a:cubicBezTo>
                  <a:cubicBezTo>
                    <a:pt x="168039" y="288956"/>
                    <a:pt x="164033" y="288956"/>
                    <a:pt x="148927" y="288956"/>
                  </a:cubicBezTo>
                  <a:cubicBezTo>
                    <a:pt x="119583" y="288956"/>
                    <a:pt x="96912" y="288063"/>
                    <a:pt x="80913" y="287617"/>
                  </a:cubicBezTo>
                  <a:cubicBezTo>
                    <a:pt x="64455" y="286736"/>
                    <a:pt x="54235" y="286736"/>
                    <a:pt x="48456" y="286736"/>
                  </a:cubicBezTo>
                  <a:cubicBezTo>
                    <a:pt x="47563" y="286736"/>
                    <a:pt x="40010" y="286736"/>
                    <a:pt x="31564" y="287182"/>
                  </a:cubicBezTo>
                  <a:cubicBezTo>
                    <a:pt x="24011" y="287617"/>
                    <a:pt x="15118" y="288063"/>
                    <a:pt x="8892" y="288063"/>
                  </a:cubicBezTo>
                  <a:cubicBezTo>
                    <a:pt x="9339" y="281837"/>
                    <a:pt x="14225" y="280510"/>
                    <a:pt x="17785" y="280064"/>
                  </a:cubicBezTo>
                  <a:cubicBezTo>
                    <a:pt x="25338" y="278724"/>
                    <a:pt x="26231" y="271171"/>
                    <a:pt x="28004" y="260059"/>
                  </a:cubicBezTo>
                  <a:cubicBezTo>
                    <a:pt x="30225" y="244506"/>
                    <a:pt x="30225" y="214716"/>
                    <a:pt x="30225" y="178265"/>
                  </a:cubicBezTo>
                  <a:lnTo>
                    <a:pt x="30225" y="111590"/>
                  </a:lnTo>
                  <a:cubicBezTo>
                    <a:pt x="30225" y="52902"/>
                    <a:pt x="30225" y="42236"/>
                    <a:pt x="29344" y="30231"/>
                  </a:cubicBezTo>
                  <a:cubicBezTo>
                    <a:pt x="28451" y="17332"/>
                    <a:pt x="26231" y="11119"/>
                    <a:pt x="13345" y="9345"/>
                  </a:cubicBezTo>
                  <a:cubicBezTo>
                    <a:pt x="10232" y="8899"/>
                    <a:pt x="3559" y="8440"/>
                    <a:pt x="0" y="8440"/>
                  </a:cubicBezTo>
                  <a:cubicBezTo>
                    <a:pt x="20898" y="2226"/>
                    <a:pt x="46236" y="3119"/>
                    <a:pt x="48456" y="3119"/>
                  </a:cubicBezTo>
                  <a:cubicBezTo>
                    <a:pt x="51122" y="3119"/>
                    <a:pt x="132916" y="3566"/>
                    <a:pt x="141808" y="3119"/>
                  </a:cubicBezTo>
                  <a:cubicBezTo>
                    <a:pt x="149374" y="2660"/>
                    <a:pt x="156480" y="1333"/>
                    <a:pt x="159593" y="887"/>
                  </a:cubicBezTo>
                  <a:cubicBezTo>
                    <a:pt x="162930" y="0"/>
                    <a:pt x="164709" y="0"/>
                    <a:pt x="165655" y="443"/>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2" name="Shape 19">
              <a:extLst>
                <a:ext uri="{FF2B5EF4-FFF2-40B4-BE49-F238E27FC236}">
                  <a16:creationId xmlns:a16="http://schemas.microsoft.com/office/drawing/2014/main" xmlns="" id="{B0C30E79-5148-4C91-9114-B2A44F7EF6B0}"/>
                </a:ext>
              </a:extLst>
            </p:cNvPr>
            <p:cNvSpPr/>
            <p:nvPr/>
          </p:nvSpPr>
          <p:spPr>
            <a:xfrm>
              <a:off x="4076961" y="2462039"/>
              <a:ext cx="161367" cy="296515"/>
            </a:xfrm>
            <a:custGeom>
              <a:avLst/>
              <a:gdLst/>
              <a:ahLst/>
              <a:cxnLst/>
              <a:rect l="0" t="0" r="0" b="0"/>
              <a:pathLst>
                <a:path w="161367" h="296515">
                  <a:moveTo>
                    <a:pt x="94245" y="0"/>
                  </a:moveTo>
                  <a:cubicBezTo>
                    <a:pt x="109810" y="0"/>
                    <a:pt x="125363" y="2220"/>
                    <a:pt x="134702" y="4440"/>
                  </a:cubicBezTo>
                  <a:cubicBezTo>
                    <a:pt x="142255" y="6214"/>
                    <a:pt x="145368" y="6214"/>
                    <a:pt x="148481" y="6214"/>
                  </a:cubicBezTo>
                  <a:cubicBezTo>
                    <a:pt x="152474" y="10666"/>
                    <a:pt x="150701" y="23118"/>
                    <a:pt x="150701" y="48902"/>
                  </a:cubicBezTo>
                  <a:cubicBezTo>
                    <a:pt x="150701" y="54682"/>
                    <a:pt x="150254" y="57348"/>
                    <a:pt x="147588" y="57348"/>
                  </a:cubicBezTo>
                  <a:cubicBezTo>
                    <a:pt x="143594" y="48009"/>
                    <a:pt x="140481" y="37790"/>
                    <a:pt x="138249" y="33784"/>
                  </a:cubicBezTo>
                  <a:cubicBezTo>
                    <a:pt x="135595" y="29332"/>
                    <a:pt x="122696" y="15118"/>
                    <a:pt x="87573" y="15118"/>
                  </a:cubicBezTo>
                  <a:cubicBezTo>
                    <a:pt x="59134" y="15118"/>
                    <a:pt x="35558" y="29332"/>
                    <a:pt x="35558" y="56009"/>
                  </a:cubicBezTo>
                  <a:cubicBezTo>
                    <a:pt x="35558" y="80020"/>
                    <a:pt x="47575" y="93799"/>
                    <a:pt x="86246" y="120030"/>
                  </a:cubicBezTo>
                  <a:lnTo>
                    <a:pt x="97358" y="127583"/>
                  </a:lnTo>
                  <a:cubicBezTo>
                    <a:pt x="144921" y="160040"/>
                    <a:pt x="161367" y="186271"/>
                    <a:pt x="161367" y="218715"/>
                  </a:cubicBezTo>
                  <a:cubicBezTo>
                    <a:pt x="161367" y="240940"/>
                    <a:pt x="152921" y="264939"/>
                    <a:pt x="124916" y="283170"/>
                  </a:cubicBezTo>
                  <a:cubicBezTo>
                    <a:pt x="108471" y="293836"/>
                    <a:pt x="84026" y="296515"/>
                    <a:pt x="62681" y="296515"/>
                  </a:cubicBezTo>
                  <a:cubicBezTo>
                    <a:pt x="44462" y="296515"/>
                    <a:pt x="21791" y="293836"/>
                    <a:pt x="5779" y="286283"/>
                  </a:cubicBezTo>
                  <a:cubicBezTo>
                    <a:pt x="446" y="283617"/>
                    <a:pt x="0" y="282277"/>
                    <a:pt x="0" y="272058"/>
                  </a:cubicBezTo>
                  <a:cubicBezTo>
                    <a:pt x="0" y="253392"/>
                    <a:pt x="1786" y="238274"/>
                    <a:pt x="2220" y="232048"/>
                  </a:cubicBezTo>
                  <a:cubicBezTo>
                    <a:pt x="8892" y="233387"/>
                    <a:pt x="8892" y="238720"/>
                    <a:pt x="10232" y="244053"/>
                  </a:cubicBezTo>
                  <a:cubicBezTo>
                    <a:pt x="16446" y="271611"/>
                    <a:pt x="45789" y="281397"/>
                    <a:pt x="72020" y="281397"/>
                  </a:cubicBezTo>
                  <a:cubicBezTo>
                    <a:pt x="110691" y="281397"/>
                    <a:pt x="130696" y="259618"/>
                    <a:pt x="130696" y="231167"/>
                  </a:cubicBezTo>
                  <a:cubicBezTo>
                    <a:pt x="130696" y="204043"/>
                    <a:pt x="116024" y="191145"/>
                    <a:pt x="81359" y="165373"/>
                  </a:cubicBezTo>
                  <a:lnTo>
                    <a:pt x="63574" y="152028"/>
                  </a:lnTo>
                  <a:cubicBezTo>
                    <a:pt x="21344" y="120464"/>
                    <a:pt x="7565" y="97346"/>
                    <a:pt x="7565" y="71127"/>
                  </a:cubicBezTo>
                  <a:cubicBezTo>
                    <a:pt x="7565" y="26665"/>
                    <a:pt x="42676" y="0"/>
                    <a:pt x="94245"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3" name="Shape 20">
              <a:extLst>
                <a:ext uri="{FF2B5EF4-FFF2-40B4-BE49-F238E27FC236}">
                  <a16:creationId xmlns:a16="http://schemas.microsoft.com/office/drawing/2014/main" xmlns="" id="{12EDEA60-7A58-45BC-A0FF-9383F7A18B9F}"/>
                </a:ext>
              </a:extLst>
            </p:cNvPr>
            <p:cNvSpPr/>
            <p:nvPr/>
          </p:nvSpPr>
          <p:spPr>
            <a:xfrm>
              <a:off x="3844020" y="2462039"/>
              <a:ext cx="161379" cy="296515"/>
            </a:xfrm>
            <a:custGeom>
              <a:avLst/>
              <a:gdLst/>
              <a:ahLst/>
              <a:cxnLst/>
              <a:rect l="0" t="0" r="0" b="0"/>
              <a:pathLst>
                <a:path w="161379" h="296515">
                  <a:moveTo>
                    <a:pt x="94245" y="0"/>
                  </a:moveTo>
                  <a:cubicBezTo>
                    <a:pt x="109810" y="0"/>
                    <a:pt x="125375" y="2220"/>
                    <a:pt x="134702" y="4440"/>
                  </a:cubicBezTo>
                  <a:cubicBezTo>
                    <a:pt x="142267" y="6214"/>
                    <a:pt x="145380" y="6214"/>
                    <a:pt x="148481" y="6214"/>
                  </a:cubicBezTo>
                  <a:cubicBezTo>
                    <a:pt x="152487" y="10666"/>
                    <a:pt x="150713" y="23118"/>
                    <a:pt x="150713" y="48902"/>
                  </a:cubicBezTo>
                  <a:cubicBezTo>
                    <a:pt x="150713" y="54682"/>
                    <a:pt x="150267" y="57348"/>
                    <a:pt x="147600" y="57348"/>
                  </a:cubicBezTo>
                  <a:cubicBezTo>
                    <a:pt x="143594" y="48009"/>
                    <a:pt x="140481" y="37790"/>
                    <a:pt x="138261" y="33784"/>
                  </a:cubicBezTo>
                  <a:cubicBezTo>
                    <a:pt x="135595" y="29332"/>
                    <a:pt x="122696" y="15118"/>
                    <a:pt x="87585" y="15118"/>
                  </a:cubicBezTo>
                  <a:cubicBezTo>
                    <a:pt x="59134" y="15118"/>
                    <a:pt x="35570" y="29332"/>
                    <a:pt x="35570" y="56009"/>
                  </a:cubicBezTo>
                  <a:cubicBezTo>
                    <a:pt x="35570" y="80020"/>
                    <a:pt x="47575" y="93799"/>
                    <a:pt x="86246" y="120030"/>
                  </a:cubicBezTo>
                  <a:lnTo>
                    <a:pt x="97371" y="127583"/>
                  </a:lnTo>
                  <a:cubicBezTo>
                    <a:pt x="144934" y="160040"/>
                    <a:pt x="161379" y="186271"/>
                    <a:pt x="161379" y="218715"/>
                  </a:cubicBezTo>
                  <a:cubicBezTo>
                    <a:pt x="161379" y="240940"/>
                    <a:pt x="152933" y="264939"/>
                    <a:pt x="124929" y="283170"/>
                  </a:cubicBezTo>
                  <a:cubicBezTo>
                    <a:pt x="108471" y="293836"/>
                    <a:pt x="84026" y="296515"/>
                    <a:pt x="62694" y="296515"/>
                  </a:cubicBezTo>
                  <a:cubicBezTo>
                    <a:pt x="44462" y="296515"/>
                    <a:pt x="21791" y="293836"/>
                    <a:pt x="5779" y="286283"/>
                  </a:cubicBezTo>
                  <a:cubicBezTo>
                    <a:pt x="459" y="283617"/>
                    <a:pt x="0" y="282277"/>
                    <a:pt x="0" y="272058"/>
                  </a:cubicBezTo>
                  <a:cubicBezTo>
                    <a:pt x="0" y="253392"/>
                    <a:pt x="1786" y="238274"/>
                    <a:pt x="2232" y="232048"/>
                  </a:cubicBezTo>
                  <a:cubicBezTo>
                    <a:pt x="8892" y="233387"/>
                    <a:pt x="8892" y="238720"/>
                    <a:pt x="10232" y="244053"/>
                  </a:cubicBezTo>
                  <a:cubicBezTo>
                    <a:pt x="16458" y="271611"/>
                    <a:pt x="45802" y="281397"/>
                    <a:pt x="72020" y="281397"/>
                  </a:cubicBezTo>
                  <a:cubicBezTo>
                    <a:pt x="110703" y="281397"/>
                    <a:pt x="130708" y="259618"/>
                    <a:pt x="130708" y="231167"/>
                  </a:cubicBezTo>
                  <a:cubicBezTo>
                    <a:pt x="130708" y="204043"/>
                    <a:pt x="116036" y="191145"/>
                    <a:pt x="81359" y="165373"/>
                  </a:cubicBezTo>
                  <a:lnTo>
                    <a:pt x="63574" y="152028"/>
                  </a:lnTo>
                  <a:cubicBezTo>
                    <a:pt x="21344" y="120464"/>
                    <a:pt x="7565" y="97346"/>
                    <a:pt x="7565" y="71127"/>
                  </a:cubicBezTo>
                  <a:cubicBezTo>
                    <a:pt x="7565" y="26665"/>
                    <a:pt x="42689" y="0"/>
                    <a:pt x="94245"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4" name="Shape 21">
              <a:extLst>
                <a:ext uri="{FF2B5EF4-FFF2-40B4-BE49-F238E27FC236}">
                  <a16:creationId xmlns:a16="http://schemas.microsoft.com/office/drawing/2014/main" xmlns="" id="{C85B3A4C-304B-4ADF-B8AE-98DA197BACA4}"/>
                </a:ext>
              </a:extLst>
            </p:cNvPr>
            <p:cNvSpPr/>
            <p:nvPr/>
          </p:nvSpPr>
          <p:spPr>
            <a:xfrm>
              <a:off x="4411477" y="2460700"/>
              <a:ext cx="158031" cy="292956"/>
            </a:xfrm>
            <a:custGeom>
              <a:avLst/>
              <a:gdLst/>
              <a:ahLst/>
              <a:cxnLst/>
              <a:rect l="0" t="0" r="0" b="0"/>
              <a:pathLst>
                <a:path w="158031" h="292956">
                  <a:moveTo>
                    <a:pt x="6003" y="0"/>
                  </a:moveTo>
                  <a:cubicBezTo>
                    <a:pt x="9996" y="0"/>
                    <a:pt x="11336" y="5345"/>
                    <a:pt x="15329" y="13791"/>
                  </a:cubicBezTo>
                  <a:cubicBezTo>
                    <a:pt x="22448" y="29790"/>
                    <a:pt x="85130" y="185824"/>
                    <a:pt x="109141" y="243173"/>
                  </a:cubicBezTo>
                  <a:cubicBezTo>
                    <a:pt x="123366" y="276957"/>
                    <a:pt x="134032" y="281843"/>
                    <a:pt x="142478" y="284510"/>
                  </a:cubicBezTo>
                  <a:cubicBezTo>
                    <a:pt x="148258" y="286296"/>
                    <a:pt x="154037" y="286730"/>
                    <a:pt x="158031" y="286730"/>
                  </a:cubicBezTo>
                  <a:cubicBezTo>
                    <a:pt x="148258" y="292956"/>
                    <a:pt x="119360" y="292956"/>
                    <a:pt x="92236" y="292075"/>
                  </a:cubicBezTo>
                  <a:cubicBezTo>
                    <a:pt x="84683" y="291629"/>
                    <a:pt x="78470" y="291629"/>
                    <a:pt x="78470" y="289396"/>
                  </a:cubicBezTo>
                  <a:cubicBezTo>
                    <a:pt x="83344" y="285849"/>
                    <a:pt x="87350" y="282736"/>
                    <a:pt x="84683" y="276510"/>
                  </a:cubicBezTo>
                  <a:lnTo>
                    <a:pt x="49572" y="189818"/>
                  </a:lnTo>
                  <a:lnTo>
                    <a:pt x="0" y="188651"/>
                  </a:lnTo>
                  <a:lnTo>
                    <a:pt x="0" y="172045"/>
                  </a:lnTo>
                  <a:lnTo>
                    <a:pt x="40233" y="172045"/>
                  </a:lnTo>
                  <a:lnTo>
                    <a:pt x="2890" y="65794"/>
                  </a:lnTo>
                  <a:lnTo>
                    <a:pt x="0" y="72736"/>
                  </a:lnTo>
                  <a:lnTo>
                    <a:pt x="0" y="7395"/>
                  </a:lnTo>
                  <a:lnTo>
                    <a:pt x="2166" y="2671"/>
                  </a:lnTo>
                  <a:cubicBezTo>
                    <a:pt x="3556" y="558"/>
                    <a:pt x="4669" y="0"/>
                    <a:pt x="600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5" name="Shape 22">
              <a:extLst>
                <a:ext uri="{FF2B5EF4-FFF2-40B4-BE49-F238E27FC236}">
                  <a16:creationId xmlns:a16="http://schemas.microsoft.com/office/drawing/2014/main" xmlns="" id="{73927920-712D-4B5C-A4A4-BD7A3E856607}"/>
                </a:ext>
              </a:extLst>
            </p:cNvPr>
            <p:cNvSpPr/>
            <p:nvPr/>
          </p:nvSpPr>
          <p:spPr>
            <a:xfrm>
              <a:off x="1753357" y="3038016"/>
              <a:ext cx="116880" cy="223044"/>
            </a:xfrm>
            <a:custGeom>
              <a:avLst/>
              <a:gdLst/>
              <a:ahLst/>
              <a:cxnLst/>
              <a:rect l="0" t="0" r="0" b="0"/>
              <a:pathLst>
                <a:path w="116880" h="223044">
                  <a:moveTo>
                    <a:pt x="116880" y="0"/>
                  </a:moveTo>
                  <a:lnTo>
                    <a:pt x="116880" y="11050"/>
                  </a:lnTo>
                  <a:lnTo>
                    <a:pt x="115205" y="10716"/>
                  </a:lnTo>
                  <a:cubicBezTo>
                    <a:pt x="65980" y="10716"/>
                    <a:pt x="30473" y="41523"/>
                    <a:pt x="30473" y="103485"/>
                  </a:cubicBezTo>
                  <a:cubicBezTo>
                    <a:pt x="30473" y="153212"/>
                    <a:pt x="52894" y="189008"/>
                    <a:pt x="86567" y="203798"/>
                  </a:cubicBezTo>
                  <a:lnTo>
                    <a:pt x="116880" y="209962"/>
                  </a:lnTo>
                  <a:lnTo>
                    <a:pt x="116880" y="222887"/>
                  </a:lnTo>
                  <a:lnTo>
                    <a:pt x="115205" y="223044"/>
                  </a:lnTo>
                  <a:cubicBezTo>
                    <a:pt x="34503" y="223044"/>
                    <a:pt x="0" y="162421"/>
                    <a:pt x="0" y="111187"/>
                  </a:cubicBezTo>
                  <a:cubicBezTo>
                    <a:pt x="0" y="65298"/>
                    <a:pt x="35496" y="0"/>
                    <a:pt x="116880"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6" name="Shape 23">
              <a:extLst>
                <a:ext uri="{FF2B5EF4-FFF2-40B4-BE49-F238E27FC236}">
                  <a16:creationId xmlns:a16="http://schemas.microsoft.com/office/drawing/2014/main" xmlns="" id="{282D15BB-E798-4B7E-955F-DBA9D0A7A509}"/>
                </a:ext>
              </a:extLst>
            </p:cNvPr>
            <p:cNvSpPr/>
            <p:nvPr/>
          </p:nvSpPr>
          <p:spPr>
            <a:xfrm>
              <a:off x="1519262" y="3038016"/>
              <a:ext cx="200608" cy="223044"/>
            </a:xfrm>
            <a:custGeom>
              <a:avLst/>
              <a:gdLst/>
              <a:ahLst/>
              <a:cxnLst/>
              <a:rect l="0" t="0" r="0" b="0"/>
              <a:pathLst>
                <a:path w="200608" h="223044">
                  <a:moveTo>
                    <a:pt x="122907" y="0"/>
                  </a:moveTo>
                  <a:cubicBezTo>
                    <a:pt x="134627" y="0"/>
                    <a:pt x="151383" y="1005"/>
                    <a:pt x="165782" y="3349"/>
                  </a:cubicBezTo>
                  <a:cubicBezTo>
                    <a:pt x="176820" y="5358"/>
                    <a:pt x="186196" y="7367"/>
                    <a:pt x="195920" y="7702"/>
                  </a:cubicBezTo>
                  <a:lnTo>
                    <a:pt x="198264" y="26789"/>
                  </a:lnTo>
                  <a:cubicBezTo>
                    <a:pt x="197929" y="36165"/>
                    <a:pt x="197929" y="51904"/>
                    <a:pt x="197594" y="55922"/>
                  </a:cubicBezTo>
                  <a:cubicBezTo>
                    <a:pt x="191901" y="44872"/>
                    <a:pt x="187213" y="33486"/>
                    <a:pt x="179512" y="27459"/>
                  </a:cubicBezTo>
                  <a:cubicBezTo>
                    <a:pt x="169118" y="18752"/>
                    <a:pt x="147687" y="11720"/>
                    <a:pt x="121568" y="11720"/>
                  </a:cubicBezTo>
                  <a:cubicBezTo>
                    <a:pt x="83728" y="11720"/>
                    <a:pt x="65646" y="21766"/>
                    <a:pt x="55265" y="31477"/>
                  </a:cubicBezTo>
                  <a:cubicBezTo>
                    <a:pt x="33499" y="51569"/>
                    <a:pt x="28811" y="77031"/>
                    <a:pt x="28811" y="105829"/>
                  </a:cubicBezTo>
                  <a:cubicBezTo>
                    <a:pt x="28811" y="160412"/>
                    <a:pt x="72008" y="208967"/>
                    <a:pt x="134962" y="208967"/>
                  </a:cubicBezTo>
                  <a:cubicBezTo>
                    <a:pt x="157076" y="208967"/>
                    <a:pt x="171797" y="207293"/>
                    <a:pt x="183530" y="195573"/>
                  </a:cubicBezTo>
                  <a:cubicBezTo>
                    <a:pt x="189892" y="189210"/>
                    <a:pt x="193911" y="177155"/>
                    <a:pt x="194915" y="171797"/>
                  </a:cubicBezTo>
                  <a:cubicBezTo>
                    <a:pt x="200608" y="173806"/>
                    <a:pt x="196590" y="198586"/>
                    <a:pt x="193576" y="208297"/>
                  </a:cubicBezTo>
                  <a:cubicBezTo>
                    <a:pt x="191901" y="213655"/>
                    <a:pt x="191232" y="214660"/>
                    <a:pt x="186196" y="216669"/>
                  </a:cubicBezTo>
                  <a:cubicBezTo>
                    <a:pt x="174154" y="221357"/>
                    <a:pt x="152053" y="223044"/>
                    <a:pt x="132953" y="223044"/>
                  </a:cubicBezTo>
                  <a:cubicBezTo>
                    <a:pt x="88751" y="223044"/>
                    <a:pt x="58948" y="212651"/>
                    <a:pt x="35843" y="192559"/>
                  </a:cubicBezTo>
                  <a:cubicBezTo>
                    <a:pt x="7045" y="167779"/>
                    <a:pt x="0" y="135297"/>
                    <a:pt x="0" y="108173"/>
                  </a:cubicBezTo>
                  <a:cubicBezTo>
                    <a:pt x="0" y="89074"/>
                    <a:pt x="7045" y="55922"/>
                    <a:pt x="33164" y="30473"/>
                  </a:cubicBezTo>
                  <a:cubicBezTo>
                    <a:pt x="50912" y="13395"/>
                    <a:pt x="77701" y="0"/>
                    <a:pt x="122907"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7" name="Shape 24">
              <a:extLst>
                <a:ext uri="{FF2B5EF4-FFF2-40B4-BE49-F238E27FC236}">
                  <a16:creationId xmlns:a16="http://schemas.microsoft.com/office/drawing/2014/main" xmlns="" id="{F3BC6986-8AA8-4300-A7A4-501D595E32B2}"/>
                </a:ext>
              </a:extLst>
            </p:cNvPr>
            <p:cNvSpPr/>
            <p:nvPr/>
          </p:nvSpPr>
          <p:spPr>
            <a:xfrm>
              <a:off x="3093926" y="3042035"/>
              <a:ext cx="71326" cy="215342"/>
            </a:xfrm>
            <a:custGeom>
              <a:avLst/>
              <a:gdLst/>
              <a:ahLst/>
              <a:cxnLst/>
              <a:rect l="0" t="0" r="0" b="0"/>
              <a:pathLst>
                <a:path w="71326" h="215342">
                  <a:moveTo>
                    <a:pt x="61615" y="0"/>
                  </a:moveTo>
                  <a:cubicBezTo>
                    <a:pt x="48555" y="7032"/>
                    <a:pt x="46881" y="11050"/>
                    <a:pt x="46211" y="21096"/>
                  </a:cubicBezTo>
                  <a:cubicBezTo>
                    <a:pt x="45876" y="30138"/>
                    <a:pt x="45876" y="38174"/>
                    <a:pt x="45876" y="82389"/>
                  </a:cubicBezTo>
                  <a:lnTo>
                    <a:pt x="45876" y="132618"/>
                  </a:lnTo>
                  <a:cubicBezTo>
                    <a:pt x="45876" y="160077"/>
                    <a:pt x="45876" y="182513"/>
                    <a:pt x="47216" y="194233"/>
                  </a:cubicBezTo>
                  <a:cubicBezTo>
                    <a:pt x="48220" y="202605"/>
                    <a:pt x="49225" y="207963"/>
                    <a:pt x="57931" y="209302"/>
                  </a:cubicBezTo>
                  <a:cubicBezTo>
                    <a:pt x="62285" y="209972"/>
                    <a:pt x="68647" y="210641"/>
                    <a:pt x="71326" y="210641"/>
                  </a:cubicBezTo>
                  <a:cubicBezTo>
                    <a:pt x="52574" y="215342"/>
                    <a:pt x="33486" y="214325"/>
                    <a:pt x="32147" y="214325"/>
                  </a:cubicBezTo>
                  <a:cubicBezTo>
                    <a:pt x="30473" y="214325"/>
                    <a:pt x="12055" y="215342"/>
                    <a:pt x="3001" y="215342"/>
                  </a:cubicBezTo>
                  <a:cubicBezTo>
                    <a:pt x="15404" y="207963"/>
                    <a:pt x="16408" y="202605"/>
                    <a:pt x="17400" y="194233"/>
                  </a:cubicBezTo>
                  <a:cubicBezTo>
                    <a:pt x="18752" y="182513"/>
                    <a:pt x="19087" y="160077"/>
                    <a:pt x="19087" y="132618"/>
                  </a:cubicBezTo>
                  <a:lnTo>
                    <a:pt x="19087" y="82389"/>
                  </a:lnTo>
                  <a:cubicBezTo>
                    <a:pt x="19087" y="38174"/>
                    <a:pt x="19087" y="30138"/>
                    <a:pt x="18417" y="21096"/>
                  </a:cubicBezTo>
                  <a:cubicBezTo>
                    <a:pt x="17748" y="11385"/>
                    <a:pt x="15404" y="7032"/>
                    <a:pt x="9041" y="5693"/>
                  </a:cubicBezTo>
                  <a:cubicBezTo>
                    <a:pt x="5693" y="5023"/>
                    <a:pt x="2009" y="4688"/>
                    <a:pt x="0" y="4688"/>
                  </a:cubicBezTo>
                  <a:cubicBezTo>
                    <a:pt x="12055" y="0"/>
                    <a:pt x="30473" y="670"/>
                    <a:pt x="32147" y="670"/>
                  </a:cubicBezTo>
                  <a:cubicBezTo>
                    <a:pt x="33486" y="670"/>
                    <a:pt x="52574" y="0"/>
                    <a:pt x="61615"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8" name="Shape 25">
              <a:extLst>
                <a:ext uri="{FF2B5EF4-FFF2-40B4-BE49-F238E27FC236}">
                  <a16:creationId xmlns:a16="http://schemas.microsoft.com/office/drawing/2014/main" xmlns="" id="{B1767DCE-C483-4ED1-83ED-2A37F8C47AD6}"/>
                </a:ext>
              </a:extLst>
            </p:cNvPr>
            <p:cNvSpPr/>
            <p:nvPr/>
          </p:nvSpPr>
          <p:spPr>
            <a:xfrm>
              <a:off x="2725217" y="3042035"/>
              <a:ext cx="142317" cy="216012"/>
            </a:xfrm>
            <a:custGeom>
              <a:avLst/>
              <a:gdLst/>
              <a:ahLst/>
              <a:cxnLst/>
              <a:rect l="0" t="0" r="0" b="0"/>
              <a:pathLst>
                <a:path w="142317" h="216012">
                  <a:moveTo>
                    <a:pt x="68312" y="0"/>
                  </a:moveTo>
                  <a:lnTo>
                    <a:pt x="60945" y="5023"/>
                  </a:lnTo>
                  <a:cubicBezTo>
                    <a:pt x="52239" y="6697"/>
                    <a:pt x="50564" y="11050"/>
                    <a:pt x="49895" y="21096"/>
                  </a:cubicBezTo>
                  <a:cubicBezTo>
                    <a:pt x="49560" y="30138"/>
                    <a:pt x="49560" y="38174"/>
                    <a:pt x="49560" y="82389"/>
                  </a:cubicBezTo>
                  <a:lnTo>
                    <a:pt x="49560" y="133288"/>
                  </a:lnTo>
                  <a:cubicBezTo>
                    <a:pt x="49560" y="175146"/>
                    <a:pt x="50229" y="192224"/>
                    <a:pt x="55587" y="197247"/>
                  </a:cubicBezTo>
                  <a:cubicBezTo>
                    <a:pt x="60275" y="201935"/>
                    <a:pt x="71661" y="203944"/>
                    <a:pt x="94766" y="203944"/>
                  </a:cubicBezTo>
                  <a:cubicBezTo>
                    <a:pt x="110170" y="203944"/>
                    <a:pt x="123230" y="203609"/>
                    <a:pt x="130262" y="195238"/>
                  </a:cubicBezTo>
                  <a:cubicBezTo>
                    <a:pt x="133945" y="190884"/>
                    <a:pt x="136302" y="184857"/>
                    <a:pt x="137294" y="179164"/>
                  </a:cubicBezTo>
                  <a:cubicBezTo>
                    <a:pt x="142317" y="182848"/>
                    <a:pt x="140308" y="199926"/>
                    <a:pt x="137964" y="208297"/>
                  </a:cubicBezTo>
                  <a:cubicBezTo>
                    <a:pt x="135955" y="214995"/>
                    <a:pt x="134962" y="216012"/>
                    <a:pt x="119211" y="216012"/>
                  </a:cubicBezTo>
                  <a:cubicBezTo>
                    <a:pt x="98115" y="216012"/>
                    <a:pt x="81707" y="215664"/>
                    <a:pt x="67977" y="214995"/>
                  </a:cubicBezTo>
                  <a:lnTo>
                    <a:pt x="35830" y="214325"/>
                  </a:lnTo>
                  <a:lnTo>
                    <a:pt x="23775" y="214672"/>
                  </a:lnTo>
                  <a:lnTo>
                    <a:pt x="6685" y="215342"/>
                  </a:lnTo>
                  <a:cubicBezTo>
                    <a:pt x="19075" y="207963"/>
                    <a:pt x="19745" y="202605"/>
                    <a:pt x="21084" y="194233"/>
                  </a:cubicBezTo>
                  <a:cubicBezTo>
                    <a:pt x="22771" y="182513"/>
                    <a:pt x="22771" y="160077"/>
                    <a:pt x="22771" y="132618"/>
                  </a:cubicBezTo>
                  <a:lnTo>
                    <a:pt x="22771" y="82389"/>
                  </a:lnTo>
                  <a:cubicBezTo>
                    <a:pt x="22771" y="38174"/>
                    <a:pt x="22771" y="30138"/>
                    <a:pt x="22101" y="21096"/>
                  </a:cubicBezTo>
                  <a:cubicBezTo>
                    <a:pt x="21431" y="11385"/>
                    <a:pt x="19745" y="6697"/>
                    <a:pt x="10046" y="5358"/>
                  </a:cubicBezTo>
                  <a:lnTo>
                    <a:pt x="0" y="4688"/>
                  </a:lnTo>
                  <a:cubicBezTo>
                    <a:pt x="15739" y="0"/>
                    <a:pt x="34156" y="670"/>
                    <a:pt x="35830" y="670"/>
                  </a:cubicBezTo>
                  <a:lnTo>
                    <a:pt x="68312"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9" name="Shape 26">
              <a:extLst>
                <a:ext uri="{FF2B5EF4-FFF2-40B4-BE49-F238E27FC236}">
                  <a16:creationId xmlns:a16="http://schemas.microsoft.com/office/drawing/2014/main" xmlns="" id="{2B9F3577-5348-483C-9C9F-978F5B16108A}"/>
                </a:ext>
              </a:extLst>
            </p:cNvPr>
            <p:cNvSpPr/>
            <p:nvPr/>
          </p:nvSpPr>
          <p:spPr>
            <a:xfrm>
              <a:off x="2465003" y="3042035"/>
              <a:ext cx="214660" cy="219025"/>
            </a:xfrm>
            <a:custGeom>
              <a:avLst/>
              <a:gdLst/>
              <a:ahLst/>
              <a:cxnLst/>
              <a:rect l="0" t="0" r="0" b="0"/>
              <a:pathLst>
                <a:path w="214660" h="219025">
                  <a:moveTo>
                    <a:pt x="65968" y="0"/>
                  </a:moveTo>
                  <a:cubicBezTo>
                    <a:pt x="53243" y="6697"/>
                    <a:pt x="51569" y="11720"/>
                    <a:pt x="50899" y="21096"/>
                  </a:cubicBezTo>
                  <a:cubicBezTo>
                    <a:pt x="50229" y="30138"/>
                    <a:pt x="50229" y="38174"/>
                    <a:pt x="50229" y="82389"/>
                  </a:cubicBezTo>
                  <a:lnTo>
                    <a:pt x="50229" y="122238"/>
                  </a:lnTo>
                  <a:cubicBezTo>
                    <a:pt x="50229" y="163426"/>
                    <a:pt x="59271" y="180504"/>
                    <a:pt x="71996" y="191889"/>
                  </a:cubicBezTo>
                  <a:cubicBezTo>
                    <a:pt x="86395" y="204949"/>
                    <a:pt x="99120" y="207305"/>
                    <a:pt x="115875" y="207305"/>
                  </a:cubicBezTo>
                  <a:cubicBezTo>
                    <a:pt x="133958" y="207305"/>
                    <a:pt x="151371" y="199256"/>
                    <a:pt x="161417" y="187201"/>
                  </a:cubicBezTo>
                  <a:cubicBezTo>
                    <a:pt x="175146" y="170793"/>
                    <a:pt x="178160" y="147352"/>
                    <a:pt x="178160" y="118219"/>
                  </a:cubicBezTo>
                  <a:lnTo>
                    <a:pt x="178160" y="82389"/>
                  </a:lnTo>
                  <a:cubicBezTo>
                    <a:pt x="178160" y="38174"/>
                    <a:pt x="177825" y="30138"/>
                    <a:pt x="177490" y="21096"/>
                  </a:cubicBezTo>
                  <a:cubicBezTo>
                    <a:pt x="177155" y="12055"/>
                    <a:pt x="175481" y="6697"/>
                    <a:pt x="165770" y="5358"/>
                  </a:cubicBezTo>
                  <a:lnTo>
                    <a:pt x="155724" y="4688"/>
                  </a:lnTo>
                  <a:cubicBezTo>
                    <a:pt x="171128" y="0"/>
                    <a:pt x="188206" y="670"/>
                    <a:pt x="189880" y="670"/>
                  </a:cubicBezTo>
                  <a:cubicBezTo>
                    <a:pt x="191889" y="670"/>
                    <a:pt x="205953" y="0"/>
                    <a:pt x="214660" y="0"/>
                  </a:cubicBezTo>
                  <a:cubicBezTo>
                    <a:pt x="201600" y="7032"/>
                    <a:pt x="199926" y="11720"/>
                    <a:pt x="199256" y="21096"/>
                  </a:cubicBezTo>
                  <a:cubicBezTo>
                    <a:pt x="198586" y="30138"/>
                    <a:pt x="198921" y="38174"/>
                    <a:pt x="198921" y="82389"/>
                  </a:cubicBezTo>
                  <a:lnTo>
                    <a:pt x="198921" y="112861"/>
                  </a:lnTo>
                  <a:cubicBezTo>
                    <a:pt x="198921" y="143669"/>
                    <a:pt x="194903" y="178160"/>
                    <a:pt x="171462" y="198251"/>
                  </a:cubicBezTo>
                  <a:cubicBezTo>
                    <a:pt x="150031" y="216681"/>
                    <a:pt x="127260" y="219025"/>
                    <a:pt x="109835" y="219025"/>
                  </a:cubicBezTo>
                  <a:cubicBezTo>
                    <a:pt x="100137" y="219025"/>
                    <a:pt x="69317" y="218343"/>
                    <a:pt x="48555" y="198921"/>
                  </a:cubicBezTo>
                  <a:cubicBezTo>
                    <a:pt x="34156" y="185527"/>
                    <a:pt x="22771" y="165770"/>
                    <a:pt x="22771" y="124247"/>
                  </a:cubicBezTo>
                  <a:lnTo>
                    <a:pt x="22771" y="82389"/>
                  </a:lnTo>
                  <a:cubicBezTo>
                    <a:pt x="22771" y="38174"/>
                    <a:pt x="22771" y="30138"/>
                    <a:pt x="22101" y="21096"/>
                  </a:cubicBezTo>
                  <a:cubicBezTo>
                    <a:pt x="21431" y="12055"/>
                    <a:pt x="19757" y="6697"/>
                    <a:pt x="10046" y="5358"/>
                  </a:cubicBezTo>
                  <a:lnTo>
                    <a:pt x="0" y="4688"/>
                  </a:lnTo>
                  <a:cubicBezTo>
                    <a:pt x="15739" y="0"/>
                    <a:pt x="33486" y="670"/>
                    <a:pt x="36165" y="670"/>
                  </a:cubicBezTo>
                  <a:lnTo>
                    <a:pt x="65968"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0" name="Shape 27">
              <a:extLst>
                <a:ext uri="{FF2B5EF4-FFF2-40B4-BE49-F238E27FC236}">
                  <a16:creationId xmlns:a16="http://schemas.microsoft.com/office/drawing/2014/main" xmlns="" id="{EC6B0BF4-DA48-435D-B9EC-C8F30C64E467}"/>
                </a:ext>
              </a:extLst>
            </p:cNvPr>
            <p:cNvSpPr/>
            <p:nvPr/>
          </p:nvSpPr>
          <p:spPr>
            <a:xfrm>
              <a:off x="2864185" y="3039942"/>
              <a:ext cx="187523" cy="217435"/>
            </a:xfrm>
            <a:custGeom>
              <a:avLst/>
              <a:gdLst/>
              <a:ahLst/>
              <a:cxnLst/>
              <a:rect l="0" t="0" r="0" b="0"/>
              <a:pathLst>
                <a:path w="187523" h="217435">
                  <a:moveTo>
                    <a:pt x="13271" y="42"/>
                  </a:moveTo>
                  <a:cubicBezTo>
                    <a:pt x="15658" y="84"/>
                    <a:pt x="18424" y="921"/>
                    <a:pt x="22448" y="1423"/>
                  </a:cubicBezTo>
                  <a:cubicBezTo>
                    <a:pt x="30807" y="2428"/>
                    <a:pt x="42193" y="2763"/>
                    <a:pt x="45554" y="2763"/>
                  </a:cubicBezTo>
                  <a:lnTo>
                    <a:pt x="156629" y="2763"/>
                  </a:lnTo>
                  <a:cubicBezTo>
                    <a:pt x="166315" y="2763"/>
                    <a:pt x="173000" y="2093"/>
                    <a:pt x="177688" y="1423"/>
                  </a:cubicBezTo>
                  <a:cubicBezTo>
                    <a:pt x="182054" y="753"/>
                    <a:pt x="184795" y="84"/>
                    <a:pt x="186159" y="84"/>
                  </a:cubicBezTo>
                  <a:cubicBezTo>
                    <a:pt x="187523" y="12139"/>
                    <a:pt x="186506" y="32565"/>
                    <a:pt x="186506" y="35914"/>
                  </a:cubicBezTo>
                  <a:cubicBezTo>
                    <a:pt x="180032" y="22854"/>
                    <a:pt x="173670" y="16492"/>
                    <a:pt x="145604" y="15822"/>
                  </a:cubicBezTo>
                  <a:lnTo>
                    <a:pt x="108843" y="15153"/>
                  </a:lnTo>
                  <a:lnTo>
                    <a:pt x="108843" y="134711"/>
                  </a:lnTo>
                  <a:cubicBezTo>
                    <a:pt x="108843" y="162170"/>
                    <a:pt x="108843" y="184606"/>
                    <a:pt x="110182" y="196326"/>
                  </a:cubicBezTo>
                  <a:cubicBezTo>
                    <a:pt x="111187" y="204698"/>
                    <a:pt x="112514" y="210055"/>
                    <a:pt x="121543" y="211395"/>
                  </a:cubicBezTo>
                  <a:cubicBezTo>
                    <a:pt x="125549" y="212065"/>
                    <a:pt x="132234" y="212734"/>
                    <a:pt x="134913" y="212734"/>
                  </a:cubicBezTo>
                  <a:cubicBezTo>
                    <a:pt x="116532" y="217435"/>
                    <a:pt x="97792" y="216418"/>
                    <a:pt x="96118" y="216418"/>
                  </a:cubicBezTo>
                  <a:cubicBezTo>
                    <a:pt x="94779" y="216418"/>
                    <a:pt x="74352" y="217435"/>
                    <a:pt x="65646" y="217435"/>
                  </a:cubicBezTo>
                  <a:cubicBezTo>
                    <a:pt x="78036" y="210390"/>
                    <a:pt x="79710" y="204698"/>
                    <a:pt x="80714" y="196326"/>
                  </a:cubicBezTo>
                  <a:cubicBezTo>
                    <a:pt x="82054" y="184606"/>
                    <a:pt x="82054" y="162170"/>
                    <a:pt x="82054" y="134711"/>
                  </a:cubicBezTo>
                  <a:lnTo>
                    <a:pt x="82054" y="15153"/>
                  </a:lnTo>
                  <a:lnTo>
                    <a:pt x="39526" y="15822"/>
                  </a:lnTo>
                  <a:cubicBezTo>
                    <a:pt x="21109" y="16157"/>
                    <a:pt x="14064" y="18166"/>
                    <a:pt x="9711" y="24864"/>
                  </a:cubicBezTo>
                  <a:cubicBezTo>
                    <a:pt x="6362" y="29887"/>
                    <a:pt x="6028" y="31896"/>
                    <a:pt x="5023" y="33905"/>
                  </a:cubicBezTo>
                  <a:cubicBezTo>
                    <a:pt x="0" y="31226"/>
                    <a:pt x="6028" y="5776"/>
                    <a:pt x="6362" y="3432"/>
                  </a:cubicBezTo>
                  <a:cubicBezTo>
                    <a:pt x="8874" y="753"/>
                    <a:pt x="10883" y="0"/>
                    <a:pt x="13271" y="42"/>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1" name="Shape 28">
              <a:extLst>
                <a:ext uri="{FF2B5EF4-FFF2-40B4-BE49-F238E27FC236}">
                  <a16:creationId xmlns:a16="http://schemas.microsoft.com/office/drawing/2014/main" xmlns="" id="{8E258E2A-2186-4691-AF49-B4BAC67053D4}"/>
                </a:ext>
              </a:extLst>
            </p:cNvPr>
            <p:cNvSpPr/>
            <p:nvPr/>
          </p:nvSpPr>
          <p:spPr>
            <a:xfrm>
              <a:off x="3477369" y="3038016"/>
              <a:ext cx="215342" cy="223044"/>
            </a:xfrm>
            <a:custGeom>
              <a:avLst/>
              <a:gdLst/>
              <a:ahLst/>
              <a:cxnLst/>
              <a:rect l="0" t="0" r="0" b="0"/>
              <a:pathLst>
                <a:path w="215342" h="223044">
                  <a:moveTo>
                    <a:pt x="127595" y="0"/>
                  </a:moveTo>
                  <a:cubicBezTo>
                    <a:pt x="146348" y="0"/>
                    <a:pt x="167109" y="3349"/>
                    <a:pt x="172802" y="4688"/>
                  </a:cubicBezTo>
                  <a:cubicBezTo>
                    <a:pt x="178842" y="6028"/>
                    <a:pt x="189210" y="7702"/>
                    <a:pt x="196590" y="7702"/>
                  </a:cubicBezTo>
                  <a:cubicBezTo>
                    <a:pt x="200273" y="14399"/>
                    <a:pt x="198599" y="22101"/>
                    <a:pt x="198599" y="50564"/>
                  </a:cubicBezTo>
                  <a:cubicBezTo>
                    <a:pt x="192906" y="48555"/>
                    <a:pt x="191232" y="40184"/>
                    <a:pt x="186544" y="33486"/>
                  </a:cubicBezTo>
                  <a:cubicBezTo>
                    <a:pt x="179164" y="22771"/>
                    <a:pt x="156728" y="11385"/>
                    <a:pt x="118554" y="11385"/>
                  </a:cubicBezTo>
                  <a:cubicBezTo>
                    <a:pt x="100806" y="11385"/>
                    <a:pt x="79375" y="12725"/>
                    <a:pt x="56939" y="29803"/>
                  </a:cubicBezTo>
                  <a:cubicBezTo>
                    <a:pt x="39849" y="42863"/>
                    <a:pt x="27794" y="68312"/>
                    <a:pt x="27794" y="101476"/>
                  </a:cubicBezTo>
                  <a:cubicBezTo>
                    <a:pt x="27794" y="141660"/>
                    <a:pt x="48568" y="170458"/>
                    <a:pt x="58948" y="180169"/>
                  </a:cubicBezTo>
                  <a:cubicBezTo>
                    <a:pt x="82389" y="201935"/>
                    <a:pt x="107169" y="209984"/>
                    <a:pt x="134293" y="209984"/>
                  </a:cubicBezTo>
                  <a:cubicBezTo>
                    <a:pt x="144673" y="209984"/>
                    <a:pt x="158403" y="208967"/>
                    <a:pt x="166105" y="204614"/>
                  </a:cubicBezTo>
                  <a:cubicBezTo>
                    <a:pt x="169788" y="202605"/>
                    <a:pt x="172145" y="201265"/>
                    <a:pt x="172145" y="195907"/>
                  </a:cubicBezTo>
                  <a:lnTo>
                    <a:pt x="172145" y="146683"/>
                  </a:lnTo>
                  <a:cubicBezTo>
                    <a:pt x="172145" y="123577"/>
                    <a:pt x="171475" y="120228"/>
                    <a:pt x="159420" y="117884"/>
                  </a:cubicBezTo>
                  <a:lnTo>
                    <a:pt x="149374" y="117215"/>
                  </a:lnTo>
                  <a:cubicBezTo>
                    <a:pt x="165112" y="112526"/>
                    <a:pt x="184857" y="113196"/>
                    <a:pt x="186544" y="113196"/>
                  </a:cubicBezTo>
                  <a:cubicBezTo>
                    <a:pt x="187883" y="113196"/>
                    <a:pt x="206301" y="112526"/>
                    <a:pt x="215342" y="112526"/>
                  </a:cubicBezTo>
                  <a:cubicBezTo>
                    <a:pt x="202282" y="119224"/>
                    <a:pt x="199926" y="123577"/>
                    <a:pt x="199268" y="133623"/>
                  </a:cubicBezTo>
                  <a:cubicBezTo>
                    <a:pt x="198934" y="142664"/>
                    <a:pt x="198934" y="151036"/>
                    <a:pt x="198934" y="163091"/>
                  </a:cubicBezTo>
                  <a:lnTo>
                    <a:pt x="198934" y="194903"/>
                  </a:lnTo>
                  <a:cubicBezTo>
                    <a:pt x="198934" y="207963"/>
                    <a:pt x="198599" y="208297"/>
                    <a:pt x="194915" y="210307"/>
                  </a:cubicBezTo>
                  <a:cubicBezTo>
                    <a:pt x="176150" y="220030"/>
                    <a:pt x="149374" y="223044"/>
                    <a:pt x="132283" y="223044"/>
                  </a:cubicBezTo>
                  <a:cubicBezTo>
                    <a:pt x="109848" y="223044"/>
                    <a:pt x="67990" y="220352"/>
                    <a:pt x="35173" y="192559"/>
                  </a:cubicBezTo>
                  <a:cubicBezTo>
                    <a:pt x="17078" y="177490"/>
                    <a:pt x="0" y="147017"/>
                    <a:pt x="0" y="111522"/>
                  </a:cubicBezTo>
                  <a:cubicBezTo>
                    <a:pt x="0" y="65968"/>
                    <a:pt x="23106" y="33821"/>
                    <a:pt x="49237" y="18083"/>
                  </a:cubicBezTo>
                  <a:cubicBezTo>
                    <a:pt x="75692" y="2009"/>
                    <a:pt x="105159" y="0"/>
                    <a:pt x="127595"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2" name="Shape 29">
              <a:extLst>
                <a:ext uri="{FF2B5EF4-FFF2-40B4-BE49-F238E27FC236}">
                  <a16:creationId xmlns:a16="http://schemas.microsoft.com/office/drawing/2014/main" xmlns="" id="{927ECA99-167B-4C67-93B3-236CA11C2C64}"/>
                </a:ext>
              </a:extLst>
            </p:cNvPr>
            <p:cNvSpPr/>
            <p:nvPr/>
          </p:nvSpPr>
          <p:spPr>
            <a:xfrm>
              <a:off x="3212468" y="3038016"/>
              <a:ext cx="227050" cy="221357"/>
            </a:xfrm>
            <a:custGeom>
              <a:avLst/>
              <a:gdLst/>
              <a:ahLst/>
              <a:cxnLst/>
              <a:rect l="0" t="0" r="0" b="0"/>
              <a:pathLst>
                <a:path w="227050" h="221357">
                  <a:moveTo>
                    <a:pt x="22113" y="0"/>
                  </a:moveTo>
                  <a:cubicBezTo>
                    <a:pt x="25462" y="0"/>
                    <a:pt x="30485" y="5693"/>
                    <a:pt x="33499" y="8706"/>
                  </a:cubicBezTo>
                  <a:cubicBezTo>
                    <a:pt x="38174" y="13395"/>
                    <a:pt x="81012" y="58936"/>
                    <a:pt x="126504" y="105829"/>
                  </a:cubicBezTo>
                  <a:cubicBezTo>
                    <a:pt x="155612" y="135967"/>
                    <a:pt x="187065" y="169788"/>
                    <a:pt x="196106" y="179164"/>
                  </a:cubicBezTo>
                  <a:lnTo>
                    <a:pt x="193092" y="36500"/>
                  </a:lnTo>
                  <a:cubicBezTo>
                    <a:pt x="192745" y="18083"/>
                    <a:pt x="191083" y="11720"/>
                    <a:pt x="182042" y="10046"/>
                  </a:cubicBezTo>
                  <a:cubicBezTo>
                    <a:pt x="176696" y="9041"/>
                    <a:pt x="169999" y="8706"/>
                    <a:pt x="167655" y="8706"/>
                  </a:cubicBezTo>
                  <a:cubicBezTo>
                    <a:pt x="184386" y="4018"/>
                    <a:pt x="198475" y="4688"/>
                    <a:pt x="201861" y="4688"/>
                  </a:cubicBezTo>
                  <a:cubicBezTo>
                    <a:pt x="205234" y="4688"/>
                    <a:pt x="214995" y="4018"/>
                    <a:pt x="227050" y="4018"/>
                  </a:cubicBezTo>
                  <a:cubicBezTo>
                    <a:pt x="212316" y="11385"/>
                    <a:pt x="211646" y="17078"/>
                    <a:pt x="211646" y="34156"/>
                  </a:cubicBezTo>
                  <a:lnTo>
                    <a:pt x="210976" y="200930"/>
                  </a:lnTo>
                  <a:cubicBezTo>
                    <a:pt x="210976" y="219683"/>
                    <a:pt x="210629" y="221357"/>
                    <a:pt x="208607" y="221357"/>
                  </a:cubicBezTo>
                  <a:cubicBezTo>
                    <a:pt x="205569" y="221357"/>
                    <a:pt x="202530" y="219013"/>
                    <a:pt x="186060" y="203944"/>
                  </a:cubicBezTo>
                  <a:cubicBezTo>
                    <a:pt x="183046" y="201265"/>
                    <a:pt x="140556" y="159407"/>
                    <a:pt x="109451" y="126926"/>
                  </a:cubicBezTo>
                  <a:cubicBezTo>
                    <a:pt x="75319" y="91083"/>
                    <a:pt x="42193" y="56257"/>
                    <a:pt x="33164" y="46211"/>
                  </a:cubicBezTo>
                  <a:lnTo>
                    <a:pt x="36513" y="180504"/>
                  </a:lnTo>
                  <a:cubicBezTo>
                    <a:pt x="37182" y="203944"/>
                    <a:pt x="39849" y="210976"/>
                    <a:pt x="47885" y="212985"/>
                  </a:cubicBezTo>
                  <a:cubicBezTo>
                    <a:pt x="53231" y="214337"/>
                    <a:pt x="59928" y="214660"/>
                    <a:pt x="62595" y="214660"/>
                  </a:cubicBezTo>
                  <a:cubicBezTo>
                    <a:pt x="42863" y="219360"/>
                    <a:pt x="31142" y="218343"/>
                    <a:pt x="28476" y="218343"/>
                  </a:cubicBezTo>
                  <a:cubicBezTo>
                    <a:pt x="25797" y="218343"/>
                    <a:pt x="13407" y="219360"/>
                    <a:pt x="0" y="219360"/>
                  </a:cubicBezTo>
                  <a:cubicBezTo>
                    <a:pt x="0" y="214660"/>
                    <a:pt x="5358" y="214337"/>
                    <a:pt x="9711" y="212985"/>
                  </a:cubicBezTo>
                  <a:cubicBezTo>
                    <a:pt x="17090" y="210976"/>
                    <a:pt x="18083" y="203274"/>
                    <a:pt x="18083" y="177490"/>
                  </a:cubicBezTo>
                  <a:lnTo>
                    <a:pt x="18083" y="14399"/>
                  </a:lnTo>
                  <a:cubicBezTo>
                    <a:pt x="18083" y="3014"/>
                    <a:pt x="19769" y="0"/>
                    <a:pt x="22113"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3" name="Shape 30">
              <a:extLst>
                <a:ext uri="{FF2B5EF4-FFF2-40B4-BE49-F238E27FC236}">
                  <a16:creationId xmlns:a16="http://schemas.microsoft.com/office/drawing/2014/main" xmlns="" id="{6B6634F5-706A-4349-A90A-878D2ADFEFCA}"/>
                </a:ext>
              </a:extLst>
            </p:cNvPr>
            <p:cNvSpPr/>
            <p:nvPr/>
          </p:nvSpPr>
          <p:spPr>
            <a:xfrm>
              <a:off x="2024286" y="3038016"/>
              <a:ext cx="227050" cy="221357"/>
            </a:xfrm>
            <a:custGeom>
              <a:avLst/>
              <a:gdLst/>
              <a:ahLst/>
              <a:cxnLst/>
              <a:rect l="0" t="0" r="0" b="0"/>
              <a:pathLst>
                <a:path w="227050" h="221357">
                  <a:moveTo>
                    <a:pt x="22101" y="0"/>
                  </a:moveTo>
                  <a:cubicBezTo>
                    <a:pt x="25450" y="0"/>
                    <a:pt x="30473" y="5693"/>
                    <a:pt x="33486" y="8706"/>
                  </a:cubicBezTo>
                  <a:cubicBezTo>
                    <a:pt x="38174" y="13395"/>
                    <a:pt x="81000" y="58936"/>
                    <a:pt x="126504" y="105829"/>
                  </a:cubicBezTo>
                  <a:cubicBezTo>
                    <a:pt x="155612" y="135967"/>
                    <a:pt x="187065" y="169788"/>
                    <a:pt x="196106" y="179164"/>
                  </a:cubicBezTo>
                  <a:lnTo>
                    <a:pt x="193080" y="36500"/>
                  </a:lnTo>
                  <a:cubicBezTo>
                    <a:pt x="192745" y="18083"/>
                    <a:pt x="191071" y="11720"/>
                    <a:pt x="182042" y="10046"/>
                  </a:cubicBezTo>
                  <a:cubicBezTo>
                    <a:pt x="176696" y="9041"/>
                    <a:pt x="169999" y="8706"/>
                    <a:pt x="167655" y="8706"/>
                  </a:cubicBezTo>
                  <a:cubicBezTo>
                    <a:pt x="184386" y="4018"/>
                    <a:pt x="198475" y="4688"/>
                    <a:pt x="201848" y="4688"/>
                  </a:cubicBezTo>
                  <a:cubicBezTo>
                    <a:pt x="205234" y="4688"/>
                    <a:pt x="214995" y="4018"/>
                    <a:pt x="227050" y="4018"/>
                  </a:cubicBezTo>
                  <a:cubicBezTo>
                    <a:pt x="212316" y="11385"/>
                    <a:pt x="211634" y="17078"/>
                    <a:pt x="211634" y="34156"/>
                  </a:cubicBezTo>
                  <a:lnTo>
                    <a:pt x="210964" y="200930"/>
                  </a:lnTo>
                  <a:cubicBezTo>
                    <a:pt x="210964" y="219683"/>
                    <a:pt x="210629" y="221357"/>
                    <a:pt x="208607" y="221357"/>
                  </a:cubicBezTo>
                  <a:cubicBezTo>
                    <a:pt x="205569" y="221357"/>
                    <a:pt x="202530" y="219013"/>
                    <a:pt x="186060" y="203944"/>
                  </a:cubicBezTo>
                  <a:cubicBezTo>
                    <a:pt x="183046" y="201265"/>
                    <a:pt x="140556" y="159407"/>
                    <a:pt x="109438" y="126926"/>
                  </a:cubicBezTo>
                  <a:cubicBezTo>
                    <a:pt x="75307" y="91083"/>
                    <a:pt x="42193" y="56257"/>
                    <a:pt x="33164" y="46211"/>
                  </a:cubicBezTo>
                  <a:lnTo>
                    <a:pt x="36500" y="180504"/>
                  </a:lnTo>
                  <a:cubicBezTo>
                    <a:pt x="37170" y="203944"/>
                    <a:pt x="39849" y="210976"/>
                    <a:pt x="47885" y="212985"/>
                  </a:cubicBezTo>
                  <a:cubicBezTo>
                    <a:pt x="53231" y="214337"/>
                    <a:pt x="59928" y="214660"/>
                    <a:pt x="62595" y="214660"/>
                  </a:cubicBezTo>
                  <a:cubicBezTo>
                    <a:pt x="42863" y="219360"/>
                    <a:pt x="31142" y="218343"/>
                    <a:pt x="28463" y="218343"/>
                  </a:cubicBezTo>
                  <a:cubicBezTo>
                    <a:pt x="25784" y="218343"/>
                    <a:pt x="13395" y="219360"/>
                    <a:pt x="0" y="219360"/>
                  </a:cubicBezTo>
                  <a:cubicBezTo>
                    <a:pt x="0" y="214660"/>
                    <a:pt x="5358" y="214337"/>
                    <a:pt x="9711" y="212985"/>
                  </a:cubicBezTo>
                  <a:cubicBezTo>
                    <a:pt x="17078" y="210976"/>
                    <a:pt x="18083" y="203274"/>
                    <a:pt x="18083" y="177490"/>
                  </a:cubicBezTo>
                  <a:lnTo>
                    <a:pt x="18083" y="14399"/>
                  </a:lnTo>
                  <a:cubicBezTo>
                    <a:pt x="18083" y="3014"/>
                    <a:pt x="19757" y="0"/>
                    <a:pt x="22101"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4" name="Shape 31">
              <a:extLst>
                <a:ext uri="{FF2B5EF4-FFF2-40B4-BE49-F238E27FC236}">
                  <a16:creationId xmlns:a16="http://schemas.microsoft.com/office/drawing/2014/main" xmlns="" id="{A48202D4-E7B0-4D6D-9070-B3A41E943C33}"/>
                </a:ext>
              </a:extLst>
            </p:cNvPr>
            <p:cNvSpPr/>
            <p:nvPr/>
          </p:nvSpPr>
          <p:spPr>
            <a:xfrm>
              <a:off x="1870236" y="3038016"/>
              <a:ext cx="116545" cy="222887"/>
            </a:xfrm>
            <a:custGeom>
              <a:avLst/>
              <a:gdLst/>
              <a:ahLst/>
              <a:cxnLst/>
              <a:rect l="0" t="0" r="0" b="0"/>
              <a:pathLst>
                <a:path w="116545" h="222887">
                  <a:moveTo>
                    <a:pt x="0" y="0"/>
                  </a:moveTo>
                  <a:cubicBezTo>
                    <a:pt x="66315" y="0"/>
                    <a:pt x="116545" y="40518"/>
                    <a:pt x="116545" y="106834"/>
                  </a:cubicBezTo>
                  <a:cubicBezTo>
                    <a:pt x="116545" y="162505"/>
                    <a:pt x="80386" y="209725"/>
                    <a:pt x="23788" y="220660"/>
                  </a:cubicBezTo>
                  <a:lnTo>
                    <a:pt x="0" y="222887"/>
                  </a:lnTo>
                  <a:lnTo>
                    <a:pt x="0" y="209962"/>
                  </a:lnTo>
                  <a:lnTo>
                    <a:pt x="6697" y="211324"/>
                  </a:lnTo>
                  <a:cubicBezTo>
                    <a:pt x="33151" y="211324"/>
                    <a:pt x="86407" y="197247"/>
                    <a:pt x="86407" y="114871"/>
                  </a:cubicBezTo>
                  <a:cubicBezTo>
                    <a:pt x="86407" y="63627"/>
                    <a:pt x="63043" y="30662"/>
                    <a:pt x="31725" y="17382"/>
                  </a:cubicBezTo>
                  <a:lnTo>
                    <a:pt x="0" y="11050"/>
                  </a:lnTo>
                  <a:lnTo>
                    <a:pt x="0"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5" name="Shape 32">
              <a:extLst>
                <a:ext uri="{FF2B5EF4-FFF2-40B4-BE49-F238E27FC236}">
                  <a16:creationId xmlns:a16="http://schemas.microsoft.com/office/drawing/2014/main" xmlns="" id="{D5BCBF17-07AD-4238-BD7D-55F7C621C241}"/>
                </a:ext>
              </a:extLst>
            </p:cNvPr>
            <p:cNvSpPr/>
            <p:nvPr/>
          </p:nvSpPr>
          <p:spPr>
            <a:xfrm>
              <a:off x="2298229" y="3037681"/>
              <a:ext cx="121568" cy="223379"/>
            </a:xfrm>
            <a:custGeom>
              <a:avLst/>
              <a:gdLst/>
              <a:ahLst/>
              <a:cxnLst/>
              <a:rect l="0" t="0" r="0" b="0"/>
              <a:pathLst>
                <a:path w="121568" h="223379">
                  <a:moveTo>
                    <a:pt x="70991" y="0"/>
                  </a:moveTo>
                  <a:cubicBezTo>
                    <a:pt x="82724" y="0"/>
                    <a:pt x="94444" y="1674"/>
                    <a:pt x="101476" y="3349"/>
                  </a:cubicBezTo>
                  <a:cubicBezTo>
                    <a:pt x="107169" y="4688"/>
                    <a:pt x="109513" y="4688"/>
                    <a:pt x="111844" y="4688"/>
                  </a:cubicBezTo>
                  <a:cubicBezTo>
                    <a:pt x="114871" y="8037"/>
                    <a:pt x="113531" y="17413"/>
                    <a:pt x="113531" y="36835"/>
                  </a:cubicBezTo>
                  <a:cubicBezTo>
                    <a:pt x="108173" y="36165"/>
                    <a:pt x="105829" y="28463"/>
                    <a:pt x="104155" y="25450"/>
                  </a:cubicBezTo>
                  <a:cubicBezTo>
                    <a:pt x="102146" y="22101"/>
                    <a:pt x="92422" y="11385"/>
                    <a:pt x="65968" y="11385"/>
                  </a:cubicBezTo>
                  <a:cubicBezTo>
                    <a:pt x="44537" y="11385"/>
                    <a:pt x="26789" y="22101"/>
                    <a:pt x="26789" y="42193"/>
                  </a:cubicBezTo>
                  <a:cubicBezTo>
                    <a:pt x="26789" y="60275"/>
                    <a:pt x="35830" y="70656"/>
                    <a:pt x="64963" y="90425"/>
                  </a:cubicBezTo>
                  <a:lnTo>
                    <a:pt x="73347" y="96118"/>
                  </a:lnTo>
                  <a:cubicBezTo>
                    <a:pt x="109178" y="120563"/>
                    <a:pt x="121568" y="140320"/>
                    <a:pt x="121568" y="164765"/>
                  </a:cubicBezTo>
                  <a:cubicBezTo>
                    <a:pt x="121568" y="181508"/>
                    <a:pt x="115205" y="199591"/>
                    <a:pt x="94109" y="213320"/>
                  </a:cubicBezTo>
                  <a:cubicBezTo>
                    <a:pt x="81707" y="221357"/>
                    <a:pt x="63289" y="223379"/>
                    <a:pt x="47216" y="223379"/>
                  </a:cubicBezTo>
                  <a:cubicBezTo>
                    <a:pt x="33486" y="223379"/>
                    <a:pt x="16408" y="221357"/>
                    <a:pt x="4353" y="215664"/>
                  </a:cubicBezTo>
                  <a:cubicBezTo>
                    <a:pt x="335" y="213655"/>
                    <a:pt x="0" y="212651"/>
                    <a:pt x="0" y="204949"/>
                  </a:cubicBezTo>
                  <a:cubicBezTo>
                    <a:pt x="0" y="190884"/>
                    <a:pt x="1339" y="179499"/>
                    <a:pt x="1674" y="174811"/>
                  </a:cubicBezTo>
                  <a:cubicBezTo>
                    <a:pt x="6697" y="175816"/>
                    <a:pt x="6697" y="179834"/>
                    <a:pt x="7702" y="183852"/>
                  </a:cubicBezTo>
                  <a:cubicBezTo>
                    <a:pt x="12390" y="204614"/>
                    <a:pt x="34491" y="211981"/>
                    <a:pt x="54248" y="211981"/>
                  </a:cubicBezTo>
                  <a:cubicBezTo>
                    <a:pt x="83393" y="211981"/>
                    <a:pt x="98462" y="195573"/>
                    <a:pt x="98462" y="174141"/>
                  </a:cubicBezTo>
                  <a:cubicBezTo>
                    <a:pt x="98462" y="153715"/>
                    <a:pt x="87399" y="144004"/>
                    <a:pt x="61292" y="124582"/>
                  </a:cubicBezTo>
                  <a:lnTo>
                    <a:pt x="47885" y="114536"/>
                  </a:lnTo>
                  <a:cubicBezTo>
                    <a:pt x="16073" y="90748"/>
                    <a:pt x="5693" y="73335"/>
                    <a:pt x="5693" y="53578"/>
                  </a:cubicBezTo>
                  <a:cubicBezTo>
                    <a:pt x="5693" y="20092"/>
                    <a:pt x="32147" y="0"/>
                    <a:pt x="70991"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grpSp>
      <p:sp>
        <p:nvSpPr>
          <p:cNvPr id="5" name="Retângulo 4">
            <a:extLst>
              <a:ext uri="{FF2B5EF4-FFF2-40B4-BE49-F238E27FC236}">
                <a16:creationId xmlns:a16="http://schemas.microsoft.com/office/drawing/2014/main" xmlns="" id="{5E8086B0-D78E-4656-9830-AB847156544D}"/>
              </a:ext>
            </a:extLst>
          </p:cNvPr>
          <p:cNvSpPr/>
          <p:nvPr userDrawn="1"/>
        </p:nvSpPr>
        <p:spPr>
          <a:xfrm>
            <a:off x="2871949" y="2388122"/>
            <a:ext cx="6398226" cy="400110"/>
          </a:xfrm>
          <a:prstGeom prst="rect">
            <a:avLst/>
          </a:prstGeom>
        </p:spPr>
        <p:txBody>
          <a:bodyPr wrap="none">
            <a:spAutoFit/>
          </a:bodyPr>
          <a:lstStyle/>
          <a:p>
            <a:r>
              <a:rPr lang="pt-PT" sz="2000" b="1" cap="all" spc="750" baseline="0" dirty="0">
                <a:solidFill>
                  <a:srgbClr val="7D99BA"/>
                </a:solidFill>
                <a:latin typeface="+mn-lt"/>
              </a:rPr>
              <a:t>Obrigado pela vossa Atenção</a:t>
            </a:r>
            <a:endParaRPr lang="pt-PT" sz="2000" cap="all" baseline="0" dirty="0"/>
          </a:p>
        </p:txBody>
      </p:sp>
      <p:sp>
        <p:nvSpPr>
          <p:cNvPr id="36" name="CaixaDeTexto 35">
            <a:extLst>
              <a:ext uri="{FF2B5EF4-FFF2-40B4-BE49-F238E27FC236}">
                <a16:creationId xmlns:a16="http://schemas.microsoft.com/office/drawing/2014/main" xmlns="" id="{EB5D82C5-7BC3-42C2-AB09-40E64CAE8DD9}"/>
              </a:ext>
            </a:extLst>
          </p:cNvPr>
          <p:cNvSpPr txBox="1"/>
          <p:nvPr userDrawn="1"/>
        </p:nvSpPr>
        <p:spPr>
          <a:xfrm>
            <a:off x="4577347" y="3667583"/>
            <a:ext cx="3037306" cy="584775"/>
          </a:xfrm>
          <a:prstGeom prst="rect">
            <a:avLst/>
          </a:prstGeom>
          <a:noFill/>
        </p:spPr>
        <p:txBody>
          <a:bodyPr wrap="none" rtlCol="0">
            <a:spAutoFit/>
          </a:bodyPr>
          <a:lstStyle/>
          <a:p>
            <a:pPr marL="0" algn="ctr" defTabSz="914400" rtl="0" eaLnBrk="1" latinLnBrk="0" hangingPunct="1"/>
            <a:r>
              <a:rPr lang="pt-PT" sz="3200" b="1" kern="1200" cap="all" spc="750" baseline="0" dirty="0">
                <a:solidFill>
                  <a:srgbClr val="7D99BA"/>
                </a:solidFill>
                <a:latin typeface="+mn-lt"/>
                <a:ea typeface="+mn-ea"/>
                <a:cs typeface="+mn-cs"/>
              </a:rPr>
              <a:t>QUESTÕES?</a:t>
            </a:r>
          </a:p>
        </p:txBody>
      </p:sp>
    </p:spTree>
    <p:extLst>
      <p:ext uri="{BB962C8B-B14F-4D97-AF65-F5344CB8AC3E}">
        <p14:creationId xmlns:p14="http://schemas.microsoft.com/office/powerpoint/2010/main" val="179357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APA 1">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071BDA4A-DDE5-42C2-9AC5-D4D2EE75D78C}"/>
              </a:ext>
            </a:extLst>
          </p:cNvPr>
          <p:cNvSpPr/>
          <p:nvPr userDrawn="1"/>
        </p:nvSpPr>
        <p:spPr>
          <a:xfrm>
            <a:off x="0" y="4292203"/>
            <a:ext cx="12192000" cy="256579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nvGrpSpPr>
          <p:cNvPr id="33" name="Group 248">
            <a:extLst>
              <a:ext uri="{FF2B5EF4-FFF2-40B4-BE49-F238E27FC236}">
                <a16:creationId xmlns:a16="http://schemas.microsoft.com/office/drawing/2014/main" xmlns="" id="{648B95EB-7DB8-4F9B-8C6A-A7D080D64622}"/>
              </a:ext>
            </a:extLst>
          </p:cNvPr>
          <p:cNvGrpSpPr/>
          <p:nvPr userDrawn="1"/>
        </p:nvGrpSpPr>
        <p:grpSpPr>
          <a:xfrm>
            <a:off x="693823" y="643291"/>
            <a:ext cx="3539030" cy="1771482"/>
            <a:chOff x="0" y="973286"/>
            <a:chExt cx="4569508" cy="2287774"/>
          </a:xfrm>
        </p:grpSpPr>
        <p:sp>
          <p:nvSpPr>
            <p:cNvPr id="34" name="Shape 6">
              <a:extLst>
                <a:ext uri="{FF2B5EF4-FFF2-40B4-BE49-F238E27FC236}">
                  <a16:creationId xmlns:a16="http://schemas.microsoft.com/office/drawing/2014/main" xmlns="" id="{517D0381-30B9-4C8F-BE49-EBA56A3719CA}"/>
                </a:ext>
              </a:extLst>
            </p:cNvPr>
            <p:cNvSpPr/>
            <p:nvPr userDrawn="1"/>
          </p:nvSpPr>
          <p:spPr>
            <a:xfrm>
              <a:off x="1298091" y="1102457"/>
              <a:ext cx="894048" cy="1032309"/>
            </a:xfrm>
            <a:custGeom>
              <a:avLst/>
              <a:gdLst/>
              <a:ahLst/>
              <a:cxnLst/>
              <a:rect l="0" t="0" r="0" b="0"/>
              <a:pathLst>
                <a:path w="894048" h="1032309">
                  <a:moveTo>
                    <a:pt x="549077" y="0"/>
                  </a:moveTo>
                  <a:cubicBezTo>
                    <a:pt x="601737" y="0"/>
                    <a:pt x="675469" y="3932"/>
                    <a:pt x="740011" y="15788"/>
                  </a:cubicBezTo>
                  <a:cubicBezTo>
                    <a:pt x="790042" y="25016"/>
                    <a:pt x="832172" y="32903"/>
                    <a:pt x="874303" y="35545"/>
                  </a:cubicBezTo>
                  <a:cubicBezTo>
                    <a:pt x="888789" y="36872"/>
                    <a:pt x="891418" y="42131"/>
                    <a:pt x="891418" y="50031"/>
                  </a:cubicBezTo>
                  <a:cubicBezTo>
                    <a:pt x="891418" y="60573"/>
                    <a:pt x="887475" y="76374"/>
                    <a:pt x="884833" y="123763"/>
                  </a:cubicBezTo>
                  <a:cubicBezTo>
                    <a:pt x="882191" y="167221"/>
                    <a:pt x="882191" y="239626"/>
                    <a:pt x="880889" y="259383"/>
                  </a:cubicBezTo>
                  <a:cubicBezTo>
                    <a:pt x="879562" y="279152"/>
                    <a:pt x="876933" y="287052"/>
                    <a:pt x="869032" y="287052"/>
                  </a:cubicBezTo>
                  <a:cubicBezTo>
                    <a:pt x="859817" y="287052"/>
                    <a:pt x="858515" y="277825"/>
                    <a:pt x="858515" y="259383"/>
                  </a:cubicBezTo>
                  <a:cubicBezTo>
                    <a:pt x="858515" y="208049"/>
                    <a:pt x="837431" y="154062"/>
                    <a:pt x="803201" y="125090"/>
                  </a:cubicBezTo>
                  <a:cubicBezTo>
                    <a:pt x="757126" y="85589"/>
                    <a:pt x="655724" y="50031"/>
                    <a:pt x="539862" y="50031"/>
                  </a:cubicBezTo>
                  <a:cubicBezTo>
                    <a:pt x="364741" y="50031"/>
                    <a:pt x="283108" y="101377"/>
                    <a:pt x="237021" y="146149"/>
                  </a:cubicBezTo>
                  <a:cubicBezTo>
                    <a:pt x="140903" y="238323"/>
                    <a:pt x="118517" y="355526"/>
                    <a:pt x="118517" y="489818"/>
                  </a:cubicBezTo>
                  <a:cubicBezTo>
                    <a:pt x="118517" y="741313"/>
                    <a:pt x="312055" y="971724"/>
                    <a:pt x="593837" y="971724"/>
                  </a:cubicBezTo>
                  <a:cubicBezTo>
                    <a:pt x="692597" y="971724"/>
                    <a:pt x="770285" y="959892"/>
                    <a:pt x="822945" y="905904"/>
                  </a:cubicBezTo>
                  <a:cubicBezTo>
                    <a:pt x="850615" y="876933"/>
                    <a:pt x="867730" y="818989"/>
                    <a:pt x="871674" y="795300"/>
                  </a:cubicBezTo>
                  <a:cubicBezTo>
                    <a:pt x="874303" y="780814"/>
                    <a:pt x="876933" y="775556"/>
                    <a:pt x="884833" y="775556"/>
                  </a:cubicBezTo>
                  <a:cubicBezTo>
                    <a:pt x="891418" y="775556"/>
                    <a:pt x="894048" y="784758"/>
                    <a:pt x="894048" y="795300"/>
                  </a:cubicBezTo>
                  <a:cubicBezTo>
                    <a:pt x="894048" y="804503"/>
                    <a:pt x="878260" y="919063"/>
                    <a:pt x="865076" y="963836"/>
                  </a:cubicBezTo>
                  <a:cubicBezTo>
                    <a:pt x="857188" y="988851"/>
                    <a:pt x="854546" y="991481"/>
                    <a:pt x="830858" y="1002023"/>
                  </a:cubicBezTo>
                  <a:cubicBezTo>
                    <a:pt x="778185" y="1023082"/>
                    <a:pt x="678111" y="1032309"/>
                    <a:pt x="593837" y="1032309"/>
                  </a:cubicBezTo>
                  <a:cubicBezTo>
                    <a:pt x="396342" y="1032309"/>
                    <a:pt x="263351" y="983580"/>
                    <a:pt x="159321" y="890091"/>
                  </a:cubicBezTo>
                  <a:cubicBezTo>
                    <a:pt x="31601" y="775556"/>
                    <a:pt x="0" y="625425"/>
                    <a:pt x="0" y="500360"/>
                  </a:cubicBezTo>
                  <a:cubicBezTo>
                    <a:pt x="0" y="412142"/>
                    <a:pt x="30299" y="258080"/>
                    <a:pt x="147464" y="140878"/>
                  </a:cubicBezTo>
                  <a:cubicBezTo>
                    <a:pt x="226467" y="61888"/>
                    <a:pt x="346298" y="0"/>
                    <a:pt x="549077"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5" name="Shape 7">
              <a:extLst>
                <a:ext uri="{FF2B5EF4-FFF2-40B4-BE49-F238E27FC236}">
                  <a16:creationId xmlns:a16="http://schemas.microsoft.com/office/drawing/2014/main" xmlns="" id="{EA574A3E-1008-4D53-B6A5-42B733F0E986}"/>
                </a:ext>
              </a:extLst>
            </p:cNvPr>
            <p:cNvSpPr/>
            <p:nvPr userDrawn="1"/>
          </p:nvSpPr>
          <p:spPr>
            <a:xfrm>
              <a:off x="805445" y="973286"/>
              <a:ext cx="492311" cy="1731702"/>
            </a:xfrm>
            <a:custGeom>
              <a:avLst/>
              <a:gdLst/>
              <a:ahLst/>
              <a:cxnLst/>
              <a:rect l="0" t="0" r="0" b="0"/>
              <a:pathLst>
                <a:path w="492311" h="1731702">
                  <a:moveTo>
                    <a:pt x="121022" y="0"/>
                  </a:moveTo>
                  <a:cubicBezTo>
                    <a:pt x="194618" y="0"/>
                    <a:pt x="297669" y="4911"/>
                    <a:pt x="305854" y="4911"/>
                  </a:cubicBezTo>
                  <a:cubicBezTo>
                    <a:pt x="314040" y="4911"/>
                    <a:pt x="417066" y="0"/>
                    <a:pt x="466130" y="0"/>
                  </a:cubicBezTo>
                  <a:cubicBezTo>
                    <a:pt x="484126" y="0"/>
                    <a:pt x="492311" y="3262"/>
                    <a:pt x="492311" y="13097"/>
                  </a:cubicBezTo>
                  <a:cubicBezTo>
                    <a:pt x="492311" y="19633"/>
                    <a:pt x="485775" y="22907"/>
                    <a:pt x="479227" y="22907"/>
                  </a:cubicBezTo>
                  <a:cubicBezTo>
                    <a:pt x="467779" y="22907"/>
                    <a:pt x="457969" y="24532"/>
                    <a:pt x="438324" y="27818"/>
                  </a:cubicBezTo>
                  <a:cubicBezTo>
                    <a:pt x="394171" y="35979"/>
                    <a:pt x="381099" y="63785"/>
                    <a:pt x="377825" y="121034"/>
                  </a:cubicBezTo>
                  <a:cubicBezTo>
                    <a:pt x="374538" y="173372"/>
                    <a:pt x="374538" y="219174"/>
                    <a:pt x="374538" y="474340"/>
                  </a:cubicBezTo>
                  <a:lnTo>
                    <a:pt x="374538" y="866862"/>
                  </a:lnTo>
                  <a:cubicBezTo>
                    <a:pt x="374538" y="1131838"/>
                    <a:pt x="374538" y="1321185"/>
                    <a:pt x="325475" y="1437308"/>
                  </a:cubicBezTo>
                  <a:cubicBezTo>
                    <a:pt x="291133" y="1519064"/>
                    <a:pt x="219174" y="1595958"/>
                    <a:pt x="86680" y="1687562"/>
                  </a:cubicBezTo>
                  <a:cubicBezTo>
                    <a:pt x="65410" y="1702259"/>
                    <a:pt x="39253" y="1720255"/>
                    <a:pt x="22882" y="1728440"/>
                  </a:cubicBezTo>
                  <a:cubicBezTo>
                    <a:pt x="19621" y="1730077"/>
                    <a:pt x="16346" y="1731702"/>
                    <a:pt x="11435" y="1731702"/>
                  </a:cubicBezTo>
                  <a:cubicBezTo>
                    <a:pt x="6536" y="1731702"/>
                    <a:pt x="0" y="1728440"/>
                    <a:pt x="0" y="1721904"/>
                  </a:cubicBezTo>
                  <a:cubicBezTo>
                    <a:pt x="0" y="1712094"/>
                    <a:pt x="8161" y="1707170"/>
                    <a:pt x="22882" y="1697360"/>
                  </a:cubicBezTo>
                  <a:cubicBezTo>
                    <a:pt x="42528" y="1685913"/>
                    <a:pt x="65410" y="1666292"/>
                    <a:pt x="80144" y="1651571"/>
                  </a:cubicBezTo>
                  <a:cubicBezTo>
                    <a:pt x="186457" y="1543608"/>
                    <a:pt x="237145" y="1456928"/>
                    <a:pt x="237145" y="1034951"/>
                  </a:cubicBezTo>
                  <a:lnTo>
                    <a:pt x="237145" y="474340"/>
                  </a:lnTo>
                  <a:cubicBezTo>
                    <a:pt x="237145" y="219174"/>
                    <a:pt x="237145" y="173372"/>
                    <a:pt x="233871" y="121034"/>
                  </a:cubicBezTo>
                  <a:cubicBezTo>
                    <a:pt x="230609" y="65435"/>
                    <a:pt x="217525" y="39253"/>
                    <a:pt x="163550" y="27818"/>
                  </a:cubicBezTo>
                  <a:cubicBezTo>
                    <a:pt x="150465" y="24532"/>
                    <a:pt x="122672" y="22907"/>
                    <a:pt x="107938" y="22907"/>
                  </a:cubicBezTo>
                  <a:cubicBezTo>
                    <a:pt x="101402" y="22907"/>
                    <a:pt x="94866" y="19633"/>
                    <a:pt x="94866" y="13097"/>
                  </a:cubicBezTo>
                  <a:cubicBezTo>
                    <a:pt x="94866" y="3262"/>
                    <a:pt x="103026" y="0"/>
                    <a:pt x="121022"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36" name="Shape 8">
              <a:extLst>
                <a:ext uri="{FF2B5EF4-FFF2-40B4-BE49-F238E27FC236}">
                  <a16:creationId xmlns:a16="http://schemas.microsoft.com/office/drawing/2014/main" xmlns="" id="{C2977D32-4FC2-4350-ADD9-E8A7F7DA2FD3}"/>
                </a:ext>
              </a:extLst>
            </p:cNvPr>
            <p:cNvSpPr/>
            <p:nvPr userDrawn="1"/>
          </p:nvSpPr>
          <p:spPr>
            <a:xfrm>
              <a:off x="0" y="1102457"/>
              <a:ext cx="978371" cy="1013879"/>
            </a:xfrm>
            <a:custGeom>
              <a:avLst/>
              <a:gdLst/>
              <a:ahLst/>
              <a:cxnLst/>
              <a:rect l="0" t="0" r="0" b="0"/>
              <a:pathLst>
                <a:path w="978371" h="1013879">
                  <a:moveTo>
                    <a:pt x="214623" y="0"/>
                  </a:moveTo>
                  <a:cubicBezTo>
                    <a:pt x="222510" y="0"/>
                    <a:pt x="227794" y="5259"/>
                    <a:pt x="234367" y="19745"/>
                  </a:cubicBezTo>
                  <a:lnTo>
                    <a:pt x="637282" y="847961"/>
                  </a:lnTo>
                  <a:lnTo>
                    <a:pt x="978371" y="119385"/>
                  </a:lnTo>
                  <a:lnTo>
                    <a:pt x="978322" y="256753"/>
                  </a:lnTo>
                  <a:lnTo>
                    <a:pt x="655724" y="941450"/>
                  </a:lnTo>
                  <a:cubicBezTo>
                    <a:pt x="628067" y="999393"/>
                    <a:pt x="624123" y="1011250"/>
                    <a:pt x="612267" y="1011250"/>
                  </a:cubicBezTo>
                  <a:cubicBezTo>
                    <a:pt x="603052" y="1011250"/>
                    <a:pt x="596478" y="998066"/>
                    <a:pt x="571450" y="950677"/>
                  </a:cubicBezTo>
                  <a:cubicBezTo>
                    <a:pt x="537208" y="886160"/>
                    <a:pt x="423974" y="658366"/>
                    <a:pt x="417401" y="645195"/>
                  </a:cubicBezTo>
                  <a:cubicBezTo>
                    <a:pt x="405544" y="621494"/>
                    <a:pt x="258080" y="305470"/>
                    <a:pt x="243594" y="269925"/>
                  </a:cubicBezTo>
                  <a:lnTo>
                    <a:pt x="185651" y="880876"/>
                  </a:lnTo>
                  <a:cubicBezTo>
                    <a:pt x="184336" y="901948"/>
                    <a:pt x="184336" y="925661"/>
                    <a:pt x="184336" y="948035"/>
                  </a:cubicBezTo>
                  <a:cubicBezTo>
                    <a:pt x="184336" y="967792"/>
                    <a:pt x="198822" y="984907"/>
                    <a:pt x="218579" y="988851"/>
                  </a:cubicBezTo>
                  <a:cubicBezTo>
                    <a:pt x="240953" y="994135"/>
                    <a:pt x="260710" y="995437"/>
                    <a:pt x="268610" y="995437"/>
                  </a:cubicBezTo>
                  <a:cubicBezTo>
                    <a:pt x="273869" y="995437"/>
                    <a:pt x="279127" y="998066"/>
                    <a:pt x="279127" y="1002023"/>
                  </a:cubicBezTo>
                  <a:cubicBezTo>
                    <a:pt x="279127" y="1011250"/>
                    <a:pt x="271239" y="1013879"/>
                    <a:pt x="255439" y="1013879"/>
                  </a:cubicBezTo>
                  <a:cubicBezTo>
                    <a:pt x="206722" y="1013879"/>
                    <a:pt x="143508" y="1009923"/>
                    <a:pt x="132990" y="1009923"/>
                  </a:cubicBezTo>
                  <a:cubicBezTo>
                    <a:pt x="121134" y="1009923"/>
                    <a:pt x="57919" y="1013879"/>
                    <a:pt x="22386" y="1013879"/>
                  </a:cubicBezTo>
                  <a:cubicBezTo>
                    <a:pt x="9227" y="1013879"/>
                    <a:pt x="0" y="1011250"/>
                    <a:pt x="0" y="1002023"/>
                  </a:cubicBezTo>
                  <a:cubicBezTo>
                    <a:pt x="0" y="998066"/>
                    <a:pt x="6573" y="995437"/>
                    <a:pt x="13159" y="995437"/>
                  </a:cubicBezTo>
                  <a:cubicBezTo>
                    <a:pt x="23688" y="995437"/>
                    <a:pt x="32916" y="995437"/>
                    <a:pt x="52660" y="991481"/>
                  </a:cubicBezTo>
                  <a:cubicBezTo>
                    <a:pt x="96118" y="983580"/>
                    <a:pt x="100075" y="932222"/>
                    <a:pt x="105346" y="882204"/>
                  </a:cubicBezTo>
                  <a:lnTo>
                    <a:pt x="200137" y="23713"/>
                  </a:lnTo>
                  <a:cubicBezTo>
                    <a:pt x="201464" y="9215"/>
                    <a:pt x="206722" y="0"/>
                    <a:pt x="21462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37" name="Shape 9">
              <a:extLst>
                <a:ext uri="{FF2B5EF4-FFF2-40B4-BE49-F238E27FC236}">
                  <a16:creationId xmlns:a16="http://schemas.microsoft.com/office/drawing/2014/main" xmlns="" id="{B5283731-E9D6-46B1-AE2B-160B87983C0A}"/>
                </a:ext>
              </a:extLst>
            </p:cNvPr>
            <p:cNvSpPr/>
            <p:nvPr userDrawn="1"/>
          </p:nvSpPr>
          <p:spPr>
            <a:xfrm>
              <a:off x="2529061" y="2462485"/>
              <a:ext cx="155153" cy="296069"/>
            </a:xfrm>
            <a:custGeom>
              <a:avLst/>
              <a:gdLst/>
              <a:ahLst/>
              <a:cxnLst/>
              <a:rect l="0" t="0" r="0" b="0"/>
              <a:pathLst>
                <a:path w="155153" h="296069">
                  <a:moveTo>
                    <a:pt x="155153" y="0"/>
                  </a:moveTo>
                  <a:lnTo>
                    <a:pt x="155153" y="14668"/>
                  </a:lnTo>
                  <a:lnTo>
                    <a:pt x="152933" y="14225"/>
                  </a:lnTo>
                  <a:cubicBezTo>
                    <a:pt x="87585" y="14225"/>
                    <a:pt x="40456" y="55116"/>
                    <a:pt x="40456" y="137356"/>
                  </a:cubicBezTo>
                  <a:cubicBezTo>
                    <a:pt x="40456" y="214373"/>
                    <a:pt x="80964" y="266208"/>
                    <a:pt x="138442" y="277963"/>
                  </a:cubicBezTo>
                  <a:lnTo>
                    <a:pt x="155153" y="279621"/>
                  </a:lnTo>
                  <a:lnTo>
                    <a:pt x="155153" y="295861"/>
                  </a:lnTo>
                  <a:lnTo>
                    <a:pt x="152933" y="296069"/>
                  </a:lnTo>
                  <a:cubicBezTo>
                    <a:pt x="45802" y="296069"/>
                    <a:pt x="0" y="215602"/>
                    <a:pt x="0" y="147588"/>
                  </a:cubicBezTo>
                  <a:cubicBezTo>
                    <a:pt x="0" y="86680"/>
                    <a:pt x="47129" y="0"/>
                    <a:pt x="15515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38" name="Shape 10">
              <a:extLst>
                <a:ext uri="{FF2B5EF4-FFF2-40B4-BE49-F238E27FC236}">
                  <a16:creationId xmlns:a16="http://schemas.microsoft.com/office/drawing/2014/main" xmlns="" id="{6DE15827-DD73-49D9-9922-464858D03F6F}"/>
                </a:ext>
              </a:extLst>
            </p:cNvPr>
            <p:cNvSpPr/>
            <p:nvPr userDrawn="1"/>
          </p:nvSpPr>
          <p:spPr>
            <a:xfrm>
              <a:off x="1982279" y="2417577"/>
              <a:ext cx="133809" cy="445889"/>
            </a:xfrm>
            <a:custGeom>
              <a:avLst/>
              <a:gdLst/>
              <a:ahLst/>
              <a:cxnLst/>
              <a:rect l="0" t="0" r="0" b="0"/>
              <a:pathLst>
                <a:path w="133809" h="445889">
                  <a:moveTo>
                    <a:pt x="126690" y="0"/>
                  </a:moveTo>
                  <a:cubicBezTo>
                    <a:pt x="131589" y="0"/>
                    <a:pt x="133809" y="893"/>
                    <a:pt x="133809" y="3572"/>
                  </a:cubicBezTo>
                  <a:cubicBezTo>
                    <a:pt x="127149" y="6226"/>
                    <a:pt x="124482" y="6672"/>
                    <a:pt x="119137" y="7565"/>
                  </a:cubicBezTo>
                  <a:cubicBezTo>
                    <a:pt x="107144" y="9785"/>
                    <a:pt x="103584" y="17338"/>
                    <a:pt x="102691" y="32903"/>
                  </a:cubicBezTo>
                  <a:cubicBezTo>
                    <a:pt x="101798" y="47129"/>
                    <a:pt x="101798" y="59581"/>
                    <a:pt x="101798" y="128922"/>
                  </a:cubicBezTo>
                  <a:lnTo>
                    <a:pt x="101798" y="235607"/>
                  </a:lnTo>
                  <a:cubicBezTo>
                    <a:pt x="101798" y="307628"/>
                    <a:pt x="101798" y="335198"/>
                    <a:pt x="88466" y="366762"/>
                  </a:cubicBezTo>
                  <a:cubicBezTo>
                    <a:pt x="79127" y="388975"/>
                    <a:pt x="59581" y="409885"/>
                    <a:pt x="23564" y="434777"/>
                  </a:cubicBezTo>
                  <a:cubicBezTo>
                    <a:pt x="17785" y="438770"/>
                    <a:pt x="10678" y="443657"/>
                    <a:pt x="6226" y="445889"/>
                  </a:cubicBezTo>
                  <a:cubicBezTo>
                    <a:pt x="0" y="441437"/>
                    <a:pt x="2220" y="440110"/>
                    <a:pt x="6226" y="437443"/>
                  </a:cubicBezTo>
                  <a:cubicBezTo>
                    <a:pt x="11559" y="434330"/>
                    <a:pt x="17785" y="428997"/>
                    <a:pt x="21791" y="424991"/>
                  </a:cubicBezTo>
                  <a:cubicBezTo>
                    <a:pt x="50688" y="395647"/>
                    <a:pt x="64455" y="372095"/>
                    <a:pt x="64455" y="257398"/>
                  </a:cubicBezTo>
                  <a:lnTo>
                    <a:pt x="64455" y="128922"/>
                  </a:lnTo>
                  <a:cubicBezTo>
                    <a:pt x="64455" y="59581"/>
                    <a:pt x="64455" y="47129"/>
                    <a:pt x="63574" y="32903"/>
                  </a:cubicBezTo>
                  <a:cubicBezTo>
                    <a:pt x="62681" y="17785"/>
                    <a:pt x="59122" y="10678"/>
                    <a:pt x="44462" y="7565"/>
                  </a:cubicBezTo>
                  <a:cubicBezTo>
                    <a:pt x="40903" y="6672"/>
                    <a:pt x="33350" y="6226"/>
                    <a:pt x="29344" y="6226"/>
                  </a:cubicBezTo>
                  <a:cubicBezTo>
                    <a:pt x="52896" y="0"/>
                    <a:pt x="80913" y="1339"/>
                    <a:pt x="83133" y="1339"/>
                  </a:cubicBezTo>
                  <a:cubicBezTo>
                    <a:pt x="85365" y="1339"/>
                    <a:pt x="113357" y="0"/>
                    <a:pt x="126690"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39" name="Shape 11">
              <a:extLst>
                <a:ext uri="{FF2B5EF4-FFF2-40B4-BE49-F238E27FC236}">
                  <a16:creationId xmlns:a16="http://schemas.microsoft.com/office/drawing/2014/main" xmlns="" id="{168E3A05-E01F-48E1-A7FA-8E568F571310}"/>
                </a:ext>
              </a:extLst>
            </p:cNvPr>
            <p:cNvSpPr/>
            <p:nvPr userDrawn="1"/>
          </p:nvSpPr>
          <p:spPr>
            <a:xfrm>
              <a:off x="2180097" y="2411363"/>
              <a:ext cx="301848" cy="348518"/>
            </a:xfrm>
            <a:custGeom>
              <a:avLst/>
              <a:gdLst/>
              <a:ahLst/>
              <a:cxnLst/>
              <a:rect l="0" t="0" r="0" b="0"/>
              <a:pathLst>
                <a:path w="301848" h="348518">
                  <a:moveTo>
                    <a:pt x="185378" y="0"/>
                  </a:moveTo>
                  <a:cubicBezTo>
                    <a:pt x="203150" y="0"/>
                    <a:pt x="228054" y="1327"/>
                    <a:pt x="249833" y="5333"/>
                  </a:cubicBezTo>
                  <a:cubicBezTo>
                    <a:pt x="266725" y="8446"/>
                    <a:pt x="280950" y="11113"/>
                    <a:pt x="295176" y="11993"/>
                  </a:cubicBezTo>
                  <a:cubicBezTo>
                    <a:pt x="300955" y="20451"/>
                    <a:pt x="299628" y="25784"/>
                    <a:pt x="298735" y="41783"/>
                  </a:cubicBezTo>
                  <a:cubicBezTo>
                    <a:pt x="297842" y="56455"/>
                    <a:pt x="297842" y="80900"/>
                    <a:pt x="297396" y="87573"/>
                  </a:cubicBezTo>
                  <a:cubicBezTo>
                    <a:pt x="296949" y="94245"/>
                    <a:pt x="296069" y="96912"/>
                    <a:pt x="293402" y="96912"/>
                  </a:cubicBezTo>
                  <a:cubicBezTo>
                    <a:pt x="290289" y="96912"/>
                    <a:pt x="289843" y="93799"/>
                    <a:pt x="289843" y="87573"/>
                  </a:cubicBezTo>
                  <a:cubicBezTo>
                    <a:pt x="289843" y="70234"/>
                    <a:pt x="282736" y="52015"/>
                    <a:pt x="271177" y="42230"/>
                  </a:cubicBezTo>
                  <a:cubicBezTo>
                    <a:pt x="255612" y="28897"/>
                    <a:pt x="221382" y="16892"/>
                    <a:pt x="182265" y="16892"/>
                  </a:cubicBezTo>
                  <a:cubicBezTo>
                    <a:pt x="123143" y="16892"/>
                    <a:pt x="95585" y="34230"/>
                    <a:pt x="80020" y="49337"/>
                  </a:cubicBezTo>
                  <a:cubicBezTo>
                    <a:pt x="47575" y="80466"/>
                    <a:pt x="40010" y="120030"/>
                    <a:pt x="40010" y="165360"/>
                  </a:cubicBezTo>
                  <a:cubicBezTo>
                    <a:pt x="40010" y="250279"/>
                    <a:pt x="105358" y="328067"/>
                    <a:pt x="200496" y="328067"/>
                  </a:cubicBezTo>
                  <a:cubicBezTo>
                    <a:pt x="233834" y="328067"/>
                    <a:pt x="260065" y="324073"/>
                    <a:pt x="277837" y="305842"/>
                  </a:cubicBezTo>
                  <a:cubicBezTo>
                    <a:pt x="287176" y="296069"/>
                    <a:pt x="292956" y="276498"/>
                    <a:pt x="294283" y="268498"/>
                  </a:cubicBezTo>
                  <a:cubicBezTo>
                    <a:pt x="300955" y="261838"/>
                    <a:pt x="301848" y="264939"/>
                    <a:pt x="301848" y="268498"/>
                  </a:cubicBezTo>
                  <a:cubicBezTo>
                    <a:pt x="301848" y="271611"/>
                    <a:pt x="296515" y="310294"/>
                    <a:pt x="292063" y="325400"/>
                  </a:cubicBezTo>
                  <a:cubicBezTo>
                    <a:pt x="289396" y="333846"/>
                    <a:pt x="288516" y="334739"/>
                    <a:pt x="280516" y="338299"/>
                  </a:cubicBezTo>
                  <a:cubicBezTo>
                    <a:pt x="262731" y="345405"/>
                    <a:pt x="228935" y="348518"/>
                    <a:pt x="200496" y="348518"/>
                  </a:cubicBezTo>
                  <a:cubicBezTo>
                    <a:pt x="133809" y="348518"/>
                    <a:pt x="88912" y="332073"/>
                    <a:pt x="53789" y="300509"/>
                  </a:cubicBezTo>
                  <a:cubicBezTo>
                    <a:pt x="10666" y="261838"/>
                    <a:pt x="0" y="211150"/>
                    <a:pt x="0" y="168932"/>
                  </a:cubicBezTo>
                  <a:cubicBezTo>
                    <a:pt x="0" y="139142"/>
                    <a:pt x="10232" y="87126"/>
                    <a:pt x="49783" y="47563"/>
                  </a:cubicBezTo>
                  <a:cubicBezTo>
                    <a:pt x="76460" y="20886"/>
                    <a:pt x="116917" y="0"/>
                    <a:pt x="185378"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0" name="Shape 12">
              <a:extLst>
                <a:ext uri="{FF2B5EF4-FFF2-40B4-BE49-F238E27FC236}">
                  <a16:creationId xmlns:a16="http://schemas.microsoft.com/office/drawing/2014/main" xmlns="" id="{3C90BF11-1E3E-4E4A-A567-9AA4D8E20F98}"/>
                </a:ext>
              </a:extLst>
            </p:cNvPr>
            <p:cNvSpPr/>
            <p:nvPr userDrawn="1"/>
          </p:nvSpPr>
          <p:spPr>
            <a:xfrm>
              <a:off x="1523082" y="2411363"/>
              <a:ext cx="440531" cy="342292"/>
            </a:xfrm>
            <a:custGeom>
              <a:avLst/>
              <a:gdLst/>
              <a:ahLst/>
              <a:cxnLst/>
              <a:rect l="0" t="0" r="0" b="0"/>
              <a:pathLst>
                <a:path w="440531" h="342292">
                  <a:moveTo>
                    <a:pt x="72454" y="0"/>
                  </a:moveTo>
                  <a:lnTo>
                    <a:pt x="215156" y="286283"/>
                  </a:lnTo>
                  <a:lnTo>
                    <a:pt x="345852" y="7107"/>
                  </a:lnTo>
                  <a:cubicBezTo>
                    <a:pt x="347625" y="3113"/>
                    <a:pt x="349399" y="0"/>
                    <a:pt x="352512" y="0"/>
                  </a:cubicBezTo>
                  <a:cubicBezTo>
                    <a:pt x="355625" y="0"/>
                    <a:pt x="356964" y="3547"/>
                    <a:pt x="357845" y="11993"/>
                  </a:cubicBezTo>
                  <a:lnTo>
                    <a:pt x="387635" y="284944"/>
                  </a:lnTo>
                  <a:cubicBezTo>
                    <a:pt x="389409" y="300955"/>
                    <a:pt x="392522" y="325847"/>
                    <a:pt x="411634" y="332073"/>
                  </a:cubicBezTo>
                  <a:cubicBezTo>
                    <a:pt x="424532" y="336066"/>
                    <a:pt x="436091" y="336066"/>
                    <a:pt x="440531" y="336066"/>
                  </a:cubicBezTo>
                  <a:cubicBezTo>
                    <a:pt x="424979" y="342292"/>
                    <a:pt x="376969" y="340965"/>
                    <a:pt x="360511" y="339626"/>
                  </a:cubicBezTo>
                  <a:cubicBezTo>
                    <a:pt x="350292" y="338733"/>
                    <a:pt x="348072" y="337406"/>
                    <a:pt x="348072" y="335186"/>
                  </a:cubicBezTo>
                  <a:cubicBezTo>
                    <a:pt x="353405" y="331626"/>
                    <a:pt x="353851" y="324073"/>
                    <a:pt x="352958" y="316074"/>
                  </a:cubicBezTo>
                  <a:lnTo>
                    <a:pt x="331626" y="86680"/>
                  </a:lnTo>
                  <a:lnTo>
                    <a:pt x="221382" y="317847"/>
                  </a:lnTo>
                  <a:cubicBezTo>
                    <a:pt x="212030" y="337406"/>
                    <a:pt x="210703" y="341412"/>
                    <a:pt x="206710" y="341412"/>
                  </a:cubicBezTo>
                  <a:cubicBezTo>
                    <a:pt x="203597" y="341412"/>
                    <a:pt x="201377" y="336959"/>
                    <a:pt x="192918" y="320960"/>
                  </a:cubicBezTo>
                  <a:cubicBezTo>
                    <a:pt x="181359" y="299182"/>
                    <a:pt x="143135" y="222275"/>
                    <a:pt x="140915" y="217822"/>
                  </a:cubicBezTo>
                  <a:cubicBezTo>
                    <a:pt x="136909" y="209823"/>
                    <a:pt x="87126" y="103125"/>
                    <a:pt x="82228" y="91132"/>
                  </a:cubicBezTo>
                  <a:lnTo>
                    <a:pt x="62669" y="297396"/>
                  </a:lnTo>
                  <a:cubicBezTo>
                    <a:pt x="62235" y="304515"/>
                    <a:pt x="62235" y="312514"/>
                    <a:pt x="62235" y="320067"/>
                  </a:cubicBezTo>
                  <a:cubicBezTo>
                    <a:pt x="62235" y="326740"/>
                    <a:pt x="67121" y="332519"/>
                    <a:pt x="73794" y="333846"/>
                  </a:cubicBezTo>
                  <a:cubicBezTo>
                    <a:pt x="81347" y="335632"/>
                    <a:pt x="88007" y="336066"/>
                    <a:pt x="90674" y="336066"/>
                  </a:cubicBezTo>
                  <a:cubicBezTo>
                    <a:pt x="69788" y="342292"/>
                    <a:pt x="48444" y="340965"/>
                    <a:pt x="44896" y="340965"/>
                  </a:cubicBezTo>
                  <a:cubicBezTo>
                    <a:pt x="40891" y="340965"/>
                    <a:pt x="19546" y="342292"/>
                    <a:pt x="7553" y="342292"/>
                  </a:cubicBezTo>
                  <a:cubicBezTo>
                    <a:pt x="3113" y="342292"/>
                    <a:pt x="0" y="341412"/>
                    <a:pt x="0" y="338299"/>
                  </a:cubicBezTo>
                  <a:cubicBezTo>
                    <a:pt x="7987" y="336066"/>
                    <a:pt x="11100" y="336066"/>
                    <a:pt x="17773" y="334739"/>
                  </a:cubicBezTo>
                  <a:cubicBezTo>
                    <a:pt x="32445" y="332073"/>
                    <a:pt x="33784" y="314734"/>
                    <a:pt x="35558" y="297842"/>
                  </a:cubicBezTo>
                  <a:lnTo>
                    <a:pt x="67556" y="8000"/>
                  </a:lnTo>
                  <a:cubicBezTo>
                    <a:pt x="68014" y="3113"/>
                    <a:pt x="69788" y="0"/>
                    <a:pt x="72454"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1" name="Shape 13">
              <a:extLst>
                <a:ext uri="{FF2B5EF4-FFF2-40B4-BE49-F238E27FC236}">
                  <a16:creationId xmlns:a16="http://schemas.microsoft.com/office/drawing/2014/main" xmlns="" id="{A419C05C-D55E-4313-8893-F516ACF15097}"/>
                </a:ext>
              </a:extLst>
            </p:cNvPr>
            <p:cNvSpPr/>
            <p:nvPr userDrawn="1"/>
          </p:nvSpPr>
          <p:spPr>
            <a:xfrm>
              <a:off x="3251907" y="2467596"/>
              <a:ext cx="161807" cy="289172"/>
            </a:xfrm>
            <a:custGeom>
              <a:avLst/>
              <a:gdLst/>
              <a:ahLst/>
              <a:cxnLst/>
              <a:rect l="0" t="0" r="0" b="0"/>
              <a:pathLst>
                <a:path w="161807" h="289172">
                  <a:moveTo>
                    <a:pt x="100905" y="222"/>
                  </a:moveTo>
                  <a:cubicBezTo>
                    <a:pt x="110685" y="222"/>
                    <a:pt x="122493" y="0"/>
                    <a:pt x="135426" y="396"/>
                  </a:cubicBezTo>
                  <a:lnTo>
                    <a:pt x="161807" y="2877"/>
                  </a:lnTo>
                  <a:lnTo>
                    <a:pt x="161807" y="21341"/>
                  </a:lnTo>
                  <a:lnTo>
                    <a:pt x="161254" y="21113"/>
                  </a:lnTo>
                  <a:cubicBezTo>
                    <a:pt x="140026" y="15223"/>
                    <a:pt x="117574" y="14001"/>
                    <a:pt x="94233" y="14001"/>
                  </a:cubicBezTo>
                  <a:cubicBezTo>
                    <a:pt x="86680" y="14001"/>
                    <a:pt x="74228" y="15329"/>
                    <a:pt x="70669" y="16668"/>
                  </a:cubicBezTo>
                  <a:cubicBezTo>
                    <a:pt x="67121" y="17995"/>
                    <a:pt x="65782" y="19781"/>
                    <a:pt x="65782" y="24233"/>
                  </a:cubicBezTo>
                  <a:lnTo>
                    <a:pt x="65782" y="150477"/>
                  </a:lnTo>
                  <a:cubicBezTo>
                    <a:pt x="65782" y="190487"/>
                    <a:pt x="65782" y="225610"/>
                    <a:pt x="66229" y="232717"/>
                  </a:cubicBezTo>
                  <a:cubicBezTo>
                    <a:pt x="66675" y="242056"/>
                    <a:pt x="67556" y="255835"/>
                    <a:pt x="70669" y="259841"/>
                  </a:cubicBezTo>
                  <a:cubicBezTo>
                    <a:pt x="75567" y="266947"/>
                    <a:pt x="89346" y="274947"/>
                    <a:pt x="135570" y="274947"/>
                  </a:cubicBezTo>
                  <a:lnTo>
                    <a:pt x="161807" y="270384"/>
                  </a:lnTo>
                  <a:lnTo>
                    <a:pt x="161807" y="286543"/>
                  </a:lnTo>
                  <a:lnTo>
                    <a:pt x="135136" y="289172"/>
                  </a:lnTo>
                  <a:cubicBezTo>
                    <a:pt x="118244" y="289172"/>
                    <a:pt x="97346" y="287845"/>
                    <a:pt x="80454" y="286952"/>
                  </a:cubicBezTo>
                  <a:lnTo>
                    <a:pt x="48444" y="284732"/>
                  </a:lnTo>
                  <a:cubicBezTo>
                    <a:pt x="47563" y="284732"/>
                    <a:pt x="40444" y="285179"/>
                    <a:pt x="32445" y="285179"/>
                  </a:cubicBezTo>
                  <a:cubicBezTo>
                    <a:pt x="24445" y="285613"/>
                    <a:pt x="15106" y="286059"/>
                    <a:pt x="8880" y="286059"/>
                  </a:cubicBezTo>
                  <a:cubicBezTo>
                    <a:pt x="9327" y="279833"/>
                    <a:pt x="14213" y="278953"/>
                    <a:pt x="17773" y="278060"/>
                  </a:cubicBezTo>
                  <a:cubicBezTo>
                    <a:pt x="25326" y="276286"/>
                    <a:pt x="26219" y="269167"/>
                    <a:pt x="27992" y="258055"/>
                  </a:cubicBezTo>
                  <a:cubicBezTo>
                    <a:pt x="30225" y="242502"/>
                    <a:pt x="30225" y="212712"/>
                    <a:pt x="30225" y="176261"/>
                  </a:cubicBezTo>
                  <a:lnTo>
                    <a:pt x="30225" y="109586"/>
                  </a:lnTo>
                  <a:cubicBezTo>
                    <a:pt x="30225" y="50898"/>
                    <a:pt x="30225" y="40232"/>
                    <a:pt x="29332" y="28227"/>
                  </a:cubicBezTo>
                  <a:cubicBezTo>
                    <a:pt x="28439" y="15329"/>
                    <a:pt x="26219" y="9115"/>
                    <a:pt x="13333" y="7341"/>
                  </a:cubicBezTo>
                  <a:cubicBezTo>
                    <a:pt x="10220" y="6895"/>
                    <a:pt x="3547" y="6436"/>
                    <a:pt x="0" y="6436"/>
                  </a:cubicBezTo>
                  <a:cubicBezTo>
                    <a:pt x="20886" y="222"/>
                    <a:pt x="46224" y="1115"/>
                    <a:pt x="48444" y="1115"/>
                  </a:cubicBezTo>
                  <a:cubicBezTo>
                    <a:pt x="52884" y="1115"/>
                    <a:pt x="77788" y="222"/>
                    <a:pt x="100905" y="222"/>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2" name="Shape 14">
              <a:extLst>
                <a:ext uri="{FF2B5EF4-FFF2-40B4-BE49-F238E27FC236}">
                  <a16:creationId xmlns:a16="http://schemas.microsoft.com/office/drawing/2014/main" xmlns="" id="{5B1590FA-1950-4A00-BD41-0ED0E43D5B89}"/>
                </a:ext>
              </a:extLst>
            </p:cNvPr>
            <p:cNvSpPr/>
            <p:nvPr userDrawn="1"/>
          </p:nvSpPr>
          <p:spPr>
            <a:xfrm>
              <a:off x="2888704" y="2462485"/>
              <a:ext cx="308496" cy="293836"/>
            </a:xfrm>
            <a:custGeom>
              <a:avLst/>
              <a:gdLst/>
              <a:ahLst/>
              <a:cxnLst/>
              <a:rect l="0" t="0" r="0" b="0"/>
              <a:pathLst>
                <a:path w="308496" h="293836">
                  <a:moveTo>
                    <a:pt x="29344" y="0"/>
                  </a:moveTo>
                  <a:cubicBezTo>
                    <a:pt x="33784" y="0"/>
                    <a:pt x="40456" y="7553"/>
                    <a:pt x="44450" y="11547"/>
                  </a:cubicBezTo>
                  <a:cubicBezTo>
                    <a:pt x="50676" y="17785"/>
                    <a:pt x="107528" y="78234"/>
                    <a:pt x="167928" y="140469"/>
                  </a:cubicBezTo>
                  <a:cubicBezTo>
                    <a:pt x="206561" y="180479"/>
                    <a:pt x="248307" y="225375"/>
                    <a:pt x="260313" y="237827"/>
                  </a:cubicBezTo>
                  <a:lnTo>
                    <a:pt x="256294" y="48456"/>
                  </a:lnTo>
                  <a:cubicBezTo>
                    <a:pt x="255848" y="23999"/>
                    <a:pt x="253640" y="15553"/>
                    <a:pt x="241647" y="13333"/>
                  </a:cubicBezTo>
                  <a:cubicBezTo>
                    <a:pt x="234541" y="12005"/>
                    <a:pt x="225648" y="11547"/>
                    <a:pt x="222548" y="11547"/>
                  </a:cubicBezTo>
                  <a:cubicBezTo>
                    <a:pt x="244760" y="5333"/>
                    <a:pt x="263451" y="6226"/>
                    <a:pt x="267940" y="6226"/>
                  </a:cubicBezTo>
                  <a:cubicBezTo>
                    <a:pt x="272430" y="6226"/>
                    <a:pt x="285378" y="5333"/>
                    <a:pt x="301377" y="5333"/>
                  </a:cubicBezTo>
                  <a:cubicBezTo>
                    <a:pt x="305383" y="5333"/>
                    <a:pt x="308496" y="5767"/>
                    <a:pt x="308496" y="8000"/>
                  </a:cubicBezTo>
                  <a:cubicBezTo>
                    <a:pt x="302270" y="11547"/>
                    <a:pt x="299157" y="11547"/>
                    <a:pt x="294717" y="12452"/>
                  </a:cubicBezTo>
                  <a:cubicBezTo>
                    <a:pt x="281831" y="15118"/>
                    <a:pt x="280926" y="22671"/>
                    <a:pt x="280926" y="45343"/>
                  </a:cubicBezTo>
                  <a:lnTo>
                    <a:pt x="280045" y="266725"/>
                  </a:lnTo>
                  <a:cubicBezTo>
                    <a:pt x="280045" y="291616"/>
                    <a:pt x="279598" y="293836"/>
                    <a:pt x="276907" y="293836"/>
                  </a:cubicBezTo>
                  <a:cubicBezTo>
                    <a:pt x="272876" y="293836"/>
                    <a:pt x="268833" y="290723"/>
                    <a:pt x="246968" y="270731"/>
                  </a:cubicBezTo>
                  <a:cubicBezTo>
                    <a:pt x="242974" y="267171"/>
                    <a:pt x="186581" y="211609"/>
                    <a:pt x="145269" y="168486"/>
                  </a:cubicBezTo>
                  <a:cubicBezTo>
                    <a:pt x="99963" y="120910"/>
                    <a:pt x="56009" y="74687"/>
                    <a:pt x="44016" y="61342"/>
                  </a:cubicBezTo>
                  <a:lnTo>
                    <a:pt x="48456" y="239601"/>
                  </a:lnTo>
                  <a:cubicBezTo>
                    <a:pt x="49349" y="270731"/>
                    <a:pt x="52896" y="280057"/>
                    <a:pt x="63550" y="282724"/>
                  </a:cubicBezTo>
                  <a:cubicBezTo>
                    <a:pt x="70656" y="284510"/>
                    <a:pt x="79549" y="284944"/>
                    <a:pt x="83096" y="284944"/>
                  </a:cubicBezTo>
                  <a:cubicBezTo>
                    <a:pt x="56890" y="291170"/>
                    <a:pt x="41337" y="289843"/>
                    <a:pt x="37790" y="289843"/>
                  </a:cubicBezTo>
                  <a:cubicBezTo>
                    <a:pt x="34230" y="289843"/>
                    <a:pt x="17785" y="291170"/>
                    <a:pt x="0" y="291170"/>
                  </a:cubicBezTo>
                  <a:cubicBezTo>
                    <a:pt x="0" y="284944"/>
                    <a:pt x="7119" y="284510"/>
                    <a:pt x="12886" y="282724"/>
                  </a:cubicBezTo>
                  <a:cubicBezTo>
                    <a:pt x="22671" y="280057"/>
                    <a:pt x="23999" y="269838"/>
                    <a:pt x="23999" y="235607"/>
                  </a:cubicBezTo>
                  <a:lnTo>
                    <a:pt x="23999" y="19112"/>
                  </a:lnTo>
                  <a:cubicBezTo>
                    <a:pt x="23999" y="3994"/>
                    <a:pt x="26231" y="0"/>
                    <a:pt x="29344"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3" name="Shape 15">
              <a:extLst>
                <a:ext uri="{FF2B5EF4-FFF2-40B4-BE49-F238E27FC236}">
                  <a16:creationId xmlns:a16="http://schemas.microsoft.com/office/drawing/2014/main" xmlns="" id="{84BC0999-C3A8-4EAD-ACA1-902CCA95A240}"/>
                </a:ext>
              </a:extLst>
            </p:cNvPr>
            <p:cNvSpPr/>
            <p:nvPr userDrawn="1"/>
          </p:nvSpPr>
          <p:spPr>
            <a:xfrm>
              <a:off x="2684215" y="2462485"/>
              <a:ext cx="154694" cy="295861"/>
            </a:xfrm>
            <a:custGeom>
              <a:avLst/>
              <a:gdLst/>
              <a:ahLst/>
              <a:cxnLst/>
              <a:rect l="0" t="0" r="0" b="0"/>
              <a:pathLst>
                <a:path w="154694" h="295861">
                  <a:moveTo>
                    <a:pt x="0" y="0"/>
                  </a:moveTo>
                  <a:cubicBezTo>
                    <a:pt x="88019" y="0"/>
                    <a:pt x="154694" y="53789"/>
                    <a:pt x="154694" y="141808"/>
                  </a:cubicBezTo>
                  <a:cubicBezTo>
                    <a:pt x="154694" y="215711"/>
                    <a:pt x="106704" y="278390"/>
                    <a:pt x="31578" y="292905"/>
                  </a:cubicBezTo>
                  <a:lnTo>
                    <a:pt x="0" y="295861"/>
                  </a:lnTo>
                  <a:lnTo>
                    <a:pt x="0" y="279621"/>
                  </a:lnTo>
                  <a:lnTo>
                    <a:pt x="8892" y="280504"/>
                  </a:lnTo>
                  <a:cubicBezTo>
                    <a:pt x="44016" y="280504"/>
                    <a:pt x="114697" y="261826"/>
                    <a:pt x="114697" y="152474"/>
                  </a:cubicBezTo>
                  <a:cubicBezTo>
                    <a:pt x="114697" y="84460"/>
                    <a:pt x="83687" y="40702"/>
                    <a:pt x="42115" y="23074"/>
                  </a:cubicBezTo>
                  <a:lnTo>
                    <a:pt x="0" y="14668"/>
                  </a:lnTo>
                  <a:lnTo>
                    <a:pt x="0"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4" name="Shape 16">
              <a:extLst>
                <a:ext uri="{FF2B5EF4-FFF2-40B4-BE49-F238E27FC236}">
                  <a16:creationId xmlns:a16="http://schemas.microsoft.com/office/drawing/2014/main" xmlns="" id="{96724783-4A62-43BB-8353-D45F67BCFFB0}"/>
                </a:ext>
              </a:extLst>
            </p:cNvPr>
            <p:cNvSpPr/>
            <p:nvPr userDrawn="1"/>
          </p:nvSpPr>
          <p:spPr>
            <a:xfrm>
              <a:off x="3413714" y="2470473"/>
              <a:ext cx="134249" cy="283665"/>
            </a:xfrm>
            <a:custGeom>
              <a:avLst/>
              <a:gdLst/>
              <a:ahLst/>
              <a:cxnLst/>
              <a:rect l="0" t="0" r="0" b="0"/>
              <a:pathLst>
                <a:path w="134249" h="283665">
                  <a:moveTo>
                    <a:pt x="0" y="0"/>
                  </a:moveTo>
                  <a:lnTo>
                    <a:pt x="14892" y="1401"/>
                  </a:lnTo>
                  <a:cubicBezTo>
                    <a:pt x="43455" y="6346"/>
                    <a:pt x="72907" y="17127"/>
                    <a:pt x="96025" y="40468"/>
                  </a:cubicBezTo>
                  <a:cubicBezTo>
                    <a:pt x="115584" y="60027"/>
                    <a:pt x="134249" y="91591"/>
                    <a:pt x="134249" y="136487"/>
                  </a:cubicBezTo>
                  <a:cubicBezTo>
                    <a:pt x="134249" y="184050"/>
                    <a:pt x="113798" y="220501"/>
                    <a:pt x="92019" y="242738"/>
                  </a:cubicBezTo>
                  <a:cubicBezTo>
                    <a:pt x="79350" y="255742"/>
                    <a:pt x="56426" y="273741"/>
                    <a:pt x="17627" y="281927"/>
                  </a:cubicBezTo>
                  <a:lnTo>
                    <a:pt x="0" y="283665"/>
                  </a:lnTo>
                  <a:lnTo>
                    <a:pt x="0" y="267507"/>
                  </a:lnTo>
                  <a:lnTo>
                    <a:pt x="24228" y="263293"/>
                  </a:lnTo>
                  <a:cubicBezTo>
                    <a:pt x="39678" y="257515"/>
                    <a:pt x="53572" y="248958"/>
                    <a:pt x="65354" y="237839"/>
                  </a:cubicBezTo>
                  <a:cubicBezTo>
                    <a:pt x="85793" y="218727"/>
                    <a:pt x="96025" y="182711"/>
                    <a:pt x="96025" y="148046"/>
                  </a:cubicBezTo>
                  <a:cubicBezTo>
                    <a:pt x="96025" y="100037"/>
                    <a:pt x="75127" y="69366"/>
                    <a:pt x="59128" y="53354"/>
                  </a:cubicBezTo>
                  <a:cubicBezTo>
                    <a:pt x="49904" y="44018"/>
                    <a:pt x="40291" y="36711"/>
                    <a:pt x="30330" y="31001"/>
                  </a:cubicBezTo>
                  <a:lnTo>
                    <a:pt x="0" y="18464"/>
                  </a:lnTo>
                  <a:lnTo>
                    <a:pt x="0"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5" name="Shape 17">
              <a:extLst>
                <a:ext uri="{FF2B5EF4-FFF2-40B4-BE49-F238E27FC236}">
                  <a16:creationId xmlns:a16="http://schemas.microsoft.com/office/drawing/2014/main" xmlns="" id="{EEEF8BB5-4A10-4B25-B72C-997EAD5C289C}"/>
                </a:ext>
              </a:extLst>
            </p:cNvPr>
            <p:cNvSpPr/>
            <p:nvPr userDrawn="1"/>
          </p:nvSpPr>
          <p:spPr>
            <a:xfrm>
              <a:off x="4268106" y="2468094"/>
              <a:ext cx="143371" cy="285561"/>
            </a:xfrm>
            <a:custGeom>
              <a:avLst/>
              <a:gdLst/>
              <a:ahLst/>
              <a:cxnLst/>
              <a:rect l="0" t="0" r="0" b="0"/>
              <a:pathLst>
                <a:path w="143371" h="285561">
                  <a:moveTo>
                    <a:pt x="143371" y="0"/>
                  </a:moveTo>
                  <a:lnTo>
                    <a:pt x="143371" y="65341"/>
                  </a:lnTo>
                  <a:lnTo>
                    <a:pt x="103138" y="161984"/>
                  </a:lnTo>
                  <a:lnTo>
                    <a:pt x="104477" y="164650"/>
                  </a:lnTo>
                  <a:lnTo>
                    <a:pt x="143371" y="164650"/>
                  </a:lnTo>
                  <a:lnTo>
                    <a:pt x="143371" y="181256"/>
                  </a:lnTo>
                  <a:lnTo>
                    <a:pt x="99144" y="180215"/>
                  </a:lnTo>
                  <a:lnTo>
                    <a:pt x="72913" y="243777"/>
                  </a:lnTo>
                  <a:cubicBezTo>
                    <a:pt x="69354" y="253104"/>
                    <a:pt x="67134" y="262455"/>
                    <a:pt x="67134" y="269115"/>
                  </a:cubicBezTo>
                  <a:cubicBezTo>
                    <a:pt x="67134" y="276668"/>
                    <a:pt x="73794" y="279335"/>
                    <a:pt x="80466" y="279335"/>
                  </a:cubicBezTo>
                  <a:cubicBezTo>
                    <a:pt x="87139" y="279335"/>
                    <a:pt x="88019" y="280674"/>
                    <a:pt x="88019" y="282448"/>
                  </a:cubicBezTo>
                  <a:cubicBezTo>
                    <a:pt x="72913" y="285561"/>
                    <a:pt x="51569" y="284234"/>
                    <a:pt x="47129" y="284234"/>
                  </a:cubicBezTo>
                  <a:cubicBezTo>
                    <a:pt x="43123" y="284234"/>
                    <a:pt x="23564" y="285561"/>
                    <a:pt x="7565" y="285561"/>
                  </a:cubicBezTo>
                  <a:cubicBezTo>
                    <a:pt x="2667" y="285561"/>
                    <a:pt x="0" y="284680"/>
                    <a:pt x="0" y="282448"/>
                  </a:cubicBezTo>
                  <a:cubicBezTo>
                    <a:pt x="6238" y="279335"/>
                    <a:pt x="12005" y="278901"/>
                    <a:pt x="15118" y="278454"/>
                  </a:cubicBezTo>
                  <a:cubicBezTo>
                    <a:pt x="32903" y="276222"/>
                    <a:pt x="40456" y="262889"/>
                    <a:pt x="48022" y="243777"/>
                  </a:cubicBezTo>
                  <a:lnTo>
                    <a:pt x="140035" y="7277"/>
                  </a:lnTo>
                  <a:lnTo>
                    <a:pt x="143371"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6" name="Shape 18">
              <a:extLst>
                <a:ext uri="{FF2B5EF4-FFF2-40B4-BE49-F238E27FC236}">
                  <a16:creationId xmlns:a16="http://schemas.microsoft.com/office/drawing/2014/main" xmlns="" id="{E8E87241-0593-4F2F-A4F5-86091F153299}"/>
                </a:ext>
              </a:extLst>
            </p:cNvPr>
            <p:cNvSpPr/>
            <p:nvPr userDrawn="1"/>
          </p:nvSpPr>
          <p:spPr>
            <a:xfrm>
              <a:off x="3607532" y="2465592"/>
              <a:ext cx="176039" cy="288956"/>
            </a:xfrm>
            <a:custGeom>
              <a:avLst/>
              <a:gdLst/>
              <a:ahLst/>
              <a:cxnLst/>
              <a:rect l="0" t="0" r="0" b="0"/>
              <a:pathLst>
                <a:path w="176039" h="288956">
                  <a:moveTo>
                    <a:pt x="165655" y="443"/>
                  </a:moveTo>
                  <a:cubicBezTo>
                    <a:pt x="166601" y="887"/>
                    <a:pt x="166712" y="1774"/>
                    <a:pt x="166712" y="2660"/>
                  </a:cubicBezTo>
                  <a:cubicBezTo>
                    <a:pt x="166712" y="5339"/>
                    <a:pt x="164480" y="9779"/>
                    <a:pt x="163599" y="20458"/>
                  </a:cubicBezTo>
                  <a:cubicBezTo>
                    <a:pt x="163153" y="24005"/>
                    <a:pt x="162260" y="40897"/>
                    <a:pt x="161367" y="45349"/>
                  </a:cubicBezTo>
                  <a:cubicBezTo>
                    <a:pt x="154707" y="41790"/>
                    <a:pt x="154260" y="35564"/>
                    <a:pt x="152474" y="31124"/>
                  </a:cubicBezTo>
                  <a:cubicBezTo>
                    <a:pt x="149808" y="24898"/>
                    <a:pt x="145814" y="22231"/>
                    <a:pt x="124470" y="19565"/>
                  </a:cubicBezTo>
                  <a:cubicBezTo>
                    <a:pt x="117810" y="18672"/>
                    <a:pt x="72467" y="18225"/>
                    <a:pt x="68014" y="18225"/>
                  </a:cubicBezTo>
                  <a:lnTo>
                    <a:pt x="65794" y="124923"/>
                  </a:lnTo>
                  <a:cubicBezTo>
                    <a:pt x="72913" y="128916"/>
                    <a:pt x="124470" y="128916"/>
                    <a:pt x="133362" y="128036"/>
                  </a:cubicBezTo>
                  <a:cubicBezTo>
                    <a:pt x="142701" y="127143"/>
                    <a:pt x="148481" y="126696"/>
                    <a:pt x="152474" y="122690"/>
                  </a:cubicBezTo>
                  <a:cubicBezTo>
                    <a:pt x="159593" y="117804"/>
                    <a:pt x="160486" y="118697"/>
                    <a:pt x="160486" y="120917"/>
                  </a:cubicBezTo>
                  <a:cubicBezTo>
                    <a:pt x="160486" y="123137"/>
                    <a:pt x="158254" y="129363"/>
                    <a:pt x="157373" y="141815"/>
                  </a:cubicBezTo>
                  <a:cubicBezTo>
                    <a:pt x="156480" y="149368"/>
                    <a:pt x="155587" y="163593"/>
                    <a:pt x="155587" y="166260"/>
                  </a:cubicBezTo>
                  <a:cubicBezTo>
                    <a:pt x="155587" y="169373"/>
                    <a:pt x="154707" y="173379"/>
                    <a:pt x="152040" y="173379"/>
                  </a:cubicBezTo>
                  <a:cubicBezTo>
                    <a:pt x="149374" y="166260"/>
                    <a:pt x="149374" y="162266"/>
                    <a:pt x="147588" y="157367"/>
                  </a:cubicBezTo>
                  <a:cubicBezTo>
                    <a:pt x="146261" y="152034"/>
                    <a:pt x="142701" y="147594"/>
                    <a:pt x="127583" y="145808"/>
                  </a:cubicBezTo>
                  <a:cubicBezTo>
                    <a:pt x="116917" y="144481"/>
                    <a:pt x="75133" y="144035"/>
                    <a:pt x="68461" y="144035"/>
                  </a:cubicBezTo>
                  <a:lnTo>
                    <a:pt x="65794" y="178265"/>
                  </a:lnTo>
                  <a:cubicBezTo>
                    <a:pt x="65794" y="191164"/>
                    <a:pt x="65348" y="235167"/>
                    <a:pt x="65794" y="242720"/>
                  </a:cubicBezTo>
                  <a:cubicBezTo>
                    <a:pt x="66687" y="268058"/>
                    <a:pt x="73794" y="272945"/>
                    <a:pt x="112464" y="272945"/>
                  </a:cubicBezTo>
                  <a:cubicBezTo>
                    <a:pt x="122696" y="272945"/>
                    <a:pt x="141362" y="272945"/>
                    <a:pt x="151594" y="268951"/>
                  </a:cubicBezTo>
                  <a:cubicBezTo>
                    <a:pt x="161813" y="264499"/>
                    <a:pt x="167146" y="257839"/>
                    <a:pt x="169379" y="242720"/>
                  </a:cubicBezTo>
                  <a:cubicBezTo>
                    <a:pt x="176039" y="245387"/>
                    <a:pt x="172926" y="271171"/>
                    <a:pt x="170706" y="279171"/>
                  </a:cubicBezTo>
                  <a:cubicBezTo>
                    <a:pt x="168039" y="288956"/>
                    <a:pt x="164033" y="288956"/>
                    <a:pt x="148927" y="288956"/>
                  </a:cubicBezTo>
                  <a:cubicBezTo>
                    <a:pt x="119583" y="288956"/>
                    <a:pt x="96912" y="288063"/>
                    <a:pt x="80913" y="287617"/>
                  </a:cubicBezTo>
                  <a:cubicBezTo>
                    <a:pt x="64455" y="286736"/>
                    <a:pt x="54235" y="286736"/>
                    <a:pt x="48456" y="286736"/>
                  </a:cubicBezTo>
                  <a:cubicBezTo>
                    <a:pt x="47563" y="286736"/>
                    <a:pt x="40010" y="286736"/>
                    <a:pt x="31564" y="287182"/>
                  </a:cubicBezTo>
                  <a:cubicBezTo>
                    <a:pt x="24011" y="287617"/>
                    <a:pt x="15118" y="288063"/>
                    <a:pt x="8892" y="288063"/>
                  </a:cubicBezTo>
                  <a:cubicBezTo>
                    <a:pt x="9339" y="281837"/>
                    <a:pt x="14225" y="280510"/>
                    <a:pt x="17785" y="280064"/>
                  </a:cubicBezTo>
                  <a:cubicBezTo>
                    <a:pt x="25338" y="278724"/>
                    <a:pt x="26231" y="271171"/>
                    <a:pt x="28004" y="260059"/>
                  </a:cubicBezTo>
                  <a:cubicBezTo>
                    <a:pt x="30225" y="244506"/>
                    <a:pt x="30225" y="214716"/>
                    <a:pt x="30225" y="178265"/>
                  </a:cubicBezTo>
                  <a:lnTo>
                    <a:pt x="30225" y="111590"/>
                  </a:lnTo>
                  <a:cubicBezTo>
                    <a:pt x="30225" y="52902"/>
                    <a:pt x="30225" y="42236"/>
                    <a:pt x="29344" y="30231"/>
                  </a:cubicBezTo>
                  <a:cubicBezTo>
                    <a:pt x="28451" y="17332"/>
                    <a:pt x="26231" y="11119"/>
                    <a:pt x="13345" y="9345"/>
                  </a:cubicBezTo>
                  <a:cubicBezTo>
                    <a:pt x="10232" y="8899"/>
                    <a:pt x="3559" y="8440"/>
                    <a:pt x="0" y="8440"/>
                  </a:cubicBezTo>
                  <a:cubicBezTo>
                    <a:pt x="20898" y="2226"/>
                    <a:pt x="46236" y="3119"/>
                    <a:pt x="48456" y="3119"/>
                  </a:cubicBezTo>
                  <a:cubicBezTo>
                    <a:pt x="51122" y="3119"/>
                    <a:pt x="132916" y="3566"/>
                    <a:pt x="141808" y="3119"/>
                  </a:cubicBezTo>
                  <a:cubicBezTo>
                    <a:pt x="149374" y="2660"/>
                    <a:pt x="156480" y="1333"/>
                    <a:pt x="159593" y="887"/>
                  </a:cubicBezTo>
                  <a:cubicBezTo>
                    <a:pt x="162930" y="0"/>
                    <a:pt x="164709" y="0"/>
                    <a:pt x="165655" y="443"/>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7" name="Shape 19">
              <a:extLst>
                <a:ext uri="{FF2B5EF4-FFF2-40B4-BE49-F238E27FC236}">
                  <a16:creationId xmlns:a16="http://schemas.microsoft.com/office/drawing/2014/main" xmlns="" id="{33333B45-4B38-4DAC-BE45-B3BF3ED3A2DF}"/>
                </a:ext>
              </a:extLst>
            </p:cNvPr>
            <p:cNvSpPr/>
            <p:nvPr userDrawn="1"/>
          </p:nvSpPr>
          <p:spPr>
            <a:xfrm>
              <a:off x="4076961" y="2462039"/>
              <a:ext cx="161367" cy="296515"/>
            </a:xfrm>
            <a:custGeom>
              <a:avLst/>
              <a:gdLst/>
              <a:ahLst/>
              <a:cxnLst/>
              <a:rect l="0" t="0" r="0" b="0"/>
              <a:pathLst>
                <a:path w="161367" h="296515">
                  <a:moveTo>
                    <a:pt x="94245" y="0"/>
                  </a:moveTo>
                  <a:cubicBezTo>
                    <a:pt x="109810" y="0"/>
                    <a:pt x="125363" y="2220"/>
                    <a:pt x="134702" y="4440"/>
                  </a:cubicBezTo>
                  <a:cubicBezTo>
                    <a:pt x="142255" y="6214"/>
                    <a:pt x="145368" y="6214"/>
                    <a:pt x="148481" y="6214"/>
                  </a:cubicBezTo>
                  <a:cubicBezTo>
                    <a:pt x="152474" y="10666"/>
                    <a:pt x="150701" y="23118"/>
                    <a:pt x="150701" y="48902"/>
                  </a:cubicBezTo>
                  <a:cubicBezTo>
                    <a:pt x="150701" y="54682"/>
                    <a:pt x="150254" y="57348"/>
                    <a:pt x="147588" y="57348"/>
                  </a:cubicBezTo>
                  <a:cubicBezTo>
                    <a:pt x="143594" y="48009"/>
                    <a:pt x="140481" y="37790"/>
                    <a:pt x="138249" y="33784"/>
                  </a:cubicBezTo>
                  <a:cubicBezTo>
                    <a:pt x="135595" y="29332"/>
                    <a:pt x="122696" y="15118"/>
                    <a:pt x="87573" y="15118"/>
                  </a:cubicBezTo>
                  <a:cubicBezTo>
                    <a:pt x="59134" y="15118"/>
                    <a:pt x="35558" y="29332"/>
                    <a:pt x="35558" y="56009"/>
                  </a:cubicBezTo>
                  <a:cubicBezTo>
                    <a:pt x="35558" y="80020"/>
                    <a:pt x="47575" y="93799"/>
                    <a:pt x="86246" y="120030"/>
                  </a:cubicBezTo>
                  <a:lnTo>
                    <a:pt x="97358" y="127583"/>
                  </a:lnTo>
                  <a:cubicBezTo>
                    <a:pt x="144921" y="160040"/>
                    <a:pt x="161367" y="186271"/>
                    <a:pt x="161367" y="218715"/>
                  </a:cubicBezTo>
                  <a:cubicBezTo>
                    <a:pt x="161367" y="240940"/>
                    <a:pt x="152921" y="264939"/>
                    <a:pt x="124916" y="283170"/>
                  </a:cubicBezTo>
                  <a:cubicBezTo>
                    <a:pt x="108471" y="293836"/>
                    <a:pt x="84026" y="296515"/>
                    <a:pt x="62681" y="296515"/>
                  </a:cubicBezTo>
                  <a:cubicBezTo>
                    <a:pt x="44462" y="296515"/>
                    <a:pt x="21791" y="293836"/>
                    <a:pt x="5779" y="286283"/>
                  </a:cubicBezTo>
                  <a:cubicBezTo>
                    <a:pt x="446" y="283617"/>
                    <a:pt x="0" y="282277"/>
                    <a:pt x="0" y="272058"/>
                  </a:cubicBezTo>
                  <a:cubicBezTo>
                    <a:pt x="0" y="253392"/>
                    <a:pt x="1786" y="238274"/>
                    <a:pt x="2220" y="232048"/>
                  </a:cubicBezTo>
                  <a:cubicBezTo>
                    <a:pt x="8892" y="233387"/>
                    <a:pt x="8892" y="238720"/>
                    <a:pt x="10232" y="244053"/>
                  </a:cubicBezTo>
                  <a:cubicBezTo>
                    <a:pt x="16446" y="271611"/>
                    <a:pt x="45789" y="281397"/>
                    <a:pt x="72020" y="281397"/>
                  </a:cubicBezTo>
                  <a:cubicBezTo>
                    <a:pt x="110691" y="281397"/>
                    <a:pt x="130696" y="259618"/>
                    <a:pt x="130696" y="231167"/>
                  </a:cubicBezTo>
                  <a:cubicBezTo>
                    <a:pt x="130696" y="204043"/>
                    <a:pt x="116024" y="191145"/>
                    <a:pt x="81359" y="165373"/>
                  </a:cubicBezTo>
                  <a:lnTo>
                    <a:pt x="63574" y="152028"/>
                  </a:lnTo>
                  <a:cubicBezTo>
                    <a:pt x="21344" y="120464"/>
                    <a:pt x="7565" y="97346"/>
                    <a:pt x="7565" y="71127"/>
                  </a:cubicBezTo>
                  <a:cubicBezTo>
                    <a:pt x="7565" y="26665"/>
                    <a:pt x="42676" y="0"/>
                    <a:pt x="94245"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8" name="Shape 20">
              <a:extLst>
                <a:ext uri="{FF2B5EF4-FFF2-40B4-BE49-F238E27FC236}">
                  <a16:creationId xmlns:a16="http://schemas.microsoft.com/office/drawing/2014/main" xmlns="" id="{DBB12E70-A383-4A43-8017-F7E65319590F}"/>
                </a:ext>
              </a:extLst>
            </p:cNvPr>
            <p:cNvSpPr/>
            <p:nvPr userDrawn="1"/>
          </p:nvSpPr>
          <p:spPr>
            <a:xfrm>
              <a:off x="3844020" y="2462039"/>
              <a:ext cx="161379" cy="296515"/>
            </a:xfrm>
            <a:custGeom>
              <a:avLst/>
              <a:gdLst/>
              <a:ahLst/>
              <a:cxnLst/>
              <a:rect l="0" t="0" r="0" b="0"/>
              <a:pathLst>
                <a:path w="161379" h="296515">
                  <a:moveTo>
                    <a:pt x="94245" y="0"/>
                  </a:moveTo>
                  <a:cubicBezTo>
                    <a:pt x="109810" y="0"/>
                    <a:pt x="125375" y="2220"/>
                    <a:pt x="134702" y="4440"/>
                  </a:cubicBezTo>
                  <a:cubicBezTo>
                    <a:pt x="142267" y="6214"/>
                    <a:pt x="145380" y="6214"/>
                    <a:pt x="148481" y="6214"/>
                  </a:cubicBezTo>
                  <a:cubicBezTo>
                    <a:pt x="152487" y="10666"/>
                    <a:pt x="150713" y="23118"/>
                    <a:pt x="150713" y="48902"/>
                  </a:cubicBezTo>
                  <a:cubicBezTo>
                    <a:pt x="150713" y="54682"/>
                    <a:pt x="150267" y="57348"/>
                    <a:pt x="147600" y="57348"/>
                  </a:cubicBezTo>
                  <a:cubicBezTo>
                    <a:pt x="143594" y="48009"/>
                    <a:pt x="140481" y="37790"/>
                    <a:pt x="138261" y="33784"/>
                  </a:cubicBezTo>
                  <a:cubicBezTo>
                    <a:pt x="135595" y="29332"/>
                    <a:pt x="122696" y="15118"/>
                    <a:pt x="87585" y="15118"/>
                  </a:cubicBezTo>
                  <a:cubicBezTo>
                    <a:pt x="59134" y="15118"/>
                    <a:pt x="35570" y="29332"/>
                    <a:pt x="35570" y="56009"/>
                  </a:cubicBezTo>
                  <a:cubicBezTo>
                    <a:pt x="35570" y="80020"/>
                    <a:pt x="47575" y="93799"/>
                    <a:pt x="86246" y="120030"/>
                  </a:cubicBezTo>
                  <a:lnTo>
                    <a:pt x="97371" y="127583"/>
                  </a:lnTo>
                  <a:cubicBezTo>
                    <a:pt x="144934" y="160040"/>
                    <a:pt x="161379" y="186271"/>
                    <a:pt x="161379" y="218715"/>
                  </a:cubicBezTo>
                  <a:cubicBezTo>
                    <a:pt x="161379" y="240940"/>
                    <a:pt x="152933" y="264939"/>
                    <a:pt x="124929" y="283170"/>
                  </a:cubicBezTo>
                  <a:cubicBezTo>
                    <a:pt x="108471" y="293836"/>
                    <a:pt x="84026" y="296515"/>
                    <a:pt x="62694" y="296515"/>
                  </a:cubicBezTo>
                  <a:cubicBezTo>
                    <a:pt x="44462" y="296515"/>
                    <a:pt x="21791" y="293836"/>
                    <a:pt x="5779" y="286283"/>
                  </a:cubicBezTo>
                  <a:cubicBezTo>
                    <a:pt x="459" y="283617"/>
                    <a:pt x="0" y="282277"/>
                    <a:pt x="0" y="272058"/>
                  </a:cubicBezTo>
                  <a:cubicBezTo>
                    <a:pt x="0" y="253392"/>
                    <a:pt x="1786" y="238274"/>
                    <a:pt x="2232" y="232048"/>
                  </a:cubicBezTo>
                  <a:cubicBezTo>
                    <a:pt x="8892" y="233387"/>
                    <a:pt x="8892" y="238720"/>
                    <a:pt x="10232" y="244053"/>
                  </a:cubicBezTo>
                  <a:cubicBezTo>
                    <a:pt x="16458" y="271611"/>
                    <a:pt x="45802" y="281397"/>
                    <a:pt x="72020" y="281397"/>
                  </a:cubicBezTo>
                  <a:cubicBezTo>
                    <a:pt x="110703" y="281397"/>
                    <a:pt x="130708" y="259618"/>
                    <a:pt x="130708" y="231167"/>
                  </a:cubicBezTo>
                  <a:cubicBezTo>
                    <a:pt x="130708" y="204043"/>
                    <a:pt x="116036" y="191145"/>
                    <a:pt x="81359" y="165373"/>
                  </a:cubicBezTo>
                  <a:lnTo>
                    <a:pt x="63574" y="152028"/>
                  </a:lnTo>
                  <a:cubicBezTo>
                    <a:pt x="21344" y="120464"/>
                    <a:pt x="7565" y="97346"/>
                    <a:pt x="7565" y="71127"/>
                  </a:cubicBezTo>
                  <a:cubicBezTo>
                    <a:pt x="7565" y="26665"/>
                    <a:pt x="42689" y="0"/>
                    <a:pt x="94245"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9" name="Shape 21">
              <a:extLst>
                <a:ext uri="{FF2B5EF4-FFF2-40B4-BE49-F238E27FC236}">
                  <a16:creationId xmlns:a16="http://schemas.microsoft.com/office/drawing/2014/main" xmlns="" id="{0229DD1D-62AE-4FA6-B5AC-C71675CB28DA}"/>
                </a:ext>
              </a:extLst>
            </p:cNvPr>
            <p:cNvSpPr/>
            <p:nvPr userDrawn="1"/>
          </p:nvSpPr>
          <p:spPr>
            <a:xfrm>
              <a:off x="4411477" y="2460700"/>
              <a:ext cx="158031" cy="292956"/>
            </a:xfrm>
            <a:custGeom>
              <a:avLst/>
              <a:gdLst/>
              <a:ahLst/>
              <a:cxnLst/>
              <a:rect l="0" t="0" r="0" b="0"/>
              <a:pathLst>
                <a:path w="158031" h="292956">
                  <a:moveTo>
                    <a:pt x="6003" y="0"/>
                  </a:moveTo>
                  <a:cubicBezTo>
                    <a:pt x="9996" y="0"/>
                    <a:pt x="11336" y="5345"/>
                    <a:pt x="15329" y="13791"/>
                  </a:cubicBezTo>
                  <a:cubicBezTo>
                    <a:pt x="22448" y="29790"/>
                    <a:pt x="85130" y="185824"/>
                    <a:pt x="109141" y="243173"/>
                  </a:cubicBezTo>
                  <a:cubicBezTo>
                    <a:pt x="123366" y="276957"/>
                    <a:pt x="134032" y="281843"/>
                    <a:pt x="142478" y="284510"/>
                  </a:cubicBezTo>
                  <a:cubicBezTo>
                    <a:pt x="148258" y="286296"/>
                    <a:pt x="154037" y="286730"/>
                    <a:pt x="158031" y="286730"/>
                  </a:cubicBezTo>
                  <a:cubicBezTo>
                    <a:pt x="148258" y="292956"/>
                    <a:pt x="119360" y="292956"/>
                    <a:pt x="92236" y="292075"/>
                  </a:cubicBezTo>
                  <a:cubicBezTo>
                    <a:pt x="84683" y="291629"/>
                    <a:pt x="78470" y="291629"/>
                    <a:pt x="78470" y="289396"/>
                  </a:cubicBezTo>
                  <a:cubicBezTo>
                    <a:pt x="83344" y="285849"/>
                    <a:pt x="87350" y="282736"/>
                    <a:pt x="84683" y="276510"/>
                  </a:cubicBezTo>
                  <a:lnTo>
                    <a:pt x="49572" y="189818"/>
                  </a:lnTo>
                  <a:lnTo>
                    <a:pt x="0" y="188651"/>
                  </a:lnTo>
                  <a:lnTo>
                    <a:pt x="0" y="172045"/>
                  </a:lnTo>
                  <a:lnTo>
                    <a:pt x="40233" y="172045"/>
                  </a:lnTo>
                  <a:lnTo>
                    <a:pt x="2890" y="65794"/>
                  </a:lnTo>
                  <a:lnTo>
                    <a:pt x="0" y="72736"/>
                  </a:lnTo>
                  <a:lnTo>
                    <a:pt x="0" y="7395"/>
                  </a:lnTo>
                  <a:lnTo>
                    <a:pt x="2166" y="2671"/>
                  </a:lnTo>
                  <a:cubicBezTo>
                    <a:pt x="3556" y="558"/>
                    <a:pt x="4669" y="0"/>
                    <a:pt x="600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50" name="Shape 22">
              <a:extLst>
                <a:ext uri="{FF2B5EF4-FFF2-40B4-BE49-F238E27FC236}">
                  <a16:creationId xmlns:a16="http://schemas.microsoft.com/office/drawing/2014/main" xmlns="" id="{D3B17075-D301-4943-BE65-A788F125EB96}"/>
                </a:ext>
              </a:extLst>
            </p:cNvPr>
            <p:cNvSpPr/>
            <p:nvPr userDrawn="1"/>
          </p:nvSpPr>
          <p:spPr>
            <a:xfrm>
              <a:off x="1753357" y="3038016"/>
              <a:ext cx="116880" cy="223044"/>
            </a:xfrm>
            <a:custGeom>
              <a:avLst/>
              <a:gdLst/>
              <a:ahLst/>
              <a:cxnLst/>
              <a:rect l="0" t="0" r="0" b="0"/>
              <a:pathLst>
                <a:path w="116880" h="223044">
                  <a:moveTo>
                    <a:pt x="116880" y="0"/>
                  </a:moveTo>
                  <a:lnTo>
                    <a:pt x="116880" y="11050"/>
                  </a:lnTo>
                  <a:lnTo>
                    <a:pt x="115205" y="10716"/>
                  </a:lnTo>
                  <a:cubicBezTo>
                    <a:pt x="65980" y="10716"/>
                    <a:pt x="30473" y="41523"/>
                    <a:pt x="30473" y="103485"/>
                  </a:cubicBezTo>
                  <a:cubicBezTo>
                    <a:pt x="30473" y="153212"/>
                    <a:pt x="52894" y="189008"/>
                    <a:pt x="86567" y="203798"/>
                  </a:cubicBezTo>
                  <a:lnTo>
                    <a:pt x="116880" y="209962"/>
                  </a:lnTo>
                  <a:lnTo>
                    <a:pt x="116880" y="222887"/>
                  </a:lnTo>
                  <a:lnTo>
                    <a:pt x="115205" y="223044"/>
                  </a:lnTo>
                  <a:cubicBezTo>
                    <a:pt x="34503" y="223044"/>
                    <a:pt x="0" y="162421"/>
                    <a:pt x="0" y="111187"/>
                  </a:cubicBezTo>
                  <a:cubicBezTo>
                    <a:pt x="0" y="65298"/>
                    <a:pt x="35496" y="0"/>
                    <a:pt x="116880"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1" name="Shape 23">
              <a:extLst>
                <a:ext uri="{FF2B5EF4-FFF2-40B4-BE49-F238E27FC236}">
                  <a16:creationId xmlns:a16="http://schemas.microsoft.com/office/drawing/2014/main" xmlns="" id="{71F901E8-BB88-42F8-B296-43D8A73BA39A}"/>
                </a:ext>
              </a:extLst>
            </p:cNvPr>
            <p:cNvSpPr/>
            <p:nvPr userDrawn="1"/>
          </p:nvSpPr>
          <p:spPr>
            <a:xfrm>
              <a:off x="1519262" y="3038016"/>
              <a:ext cx="200608" cy="223044"/>
            </a:xfrm>
            <a:custGeom>
              <a:avLst/>
              <a:gdLst/>
              <a:ahLst/>
              <a:cxnLst/>
              <a:rect l="0" t="0" r="0" b="0"/>
              <a:pathLst>
                <a:path w="200608" h="223044">
                  <a:moveTo>
                    <a:pt x="122907" y="0"/>
                  </a:moveTo>
                  <a:cubicBezTo>
                    <a:pt x="134627" y="0"/>
                    <a:pt x="151383" y="1005"/>
                    <a:pt x="165782" y="3349"/>
                  </a:cubicBezTo>
                  <a:cubicBezTo>
                    <a:pt x="176820" y="5358"/>
                    <a:pt x="186196" y="7367"/>
                    <a:pt x="195920" y="7702"/>
                  </a:cubicBezTo>
                  <a:lnTo>
                    <a:pt x="198264" y="26789"/>
                  </a:lnTo>
                  <a:cubicBezTo>
                    <a:pt x="197929" y="36165"/>
                    <a:pt x="197929" y="51904"/>
                    <a:pt x="197594" y="55922"/>
                  </a:cubicBezTo>
                  <a:cubicBezTo>
                    <a:pt x="191901" y="44872"/>
                    <a:pt x="187213" y="33486"/>
                    <a:pt x="179512" y="27459"/>
                  </a:cubicBezTo>
                  <a:cubicBezTo>
                    <a:pt x="169118" y="18752"/>
                    <a:pt x="147687" y="11720"/>
                    <a:pt x="121568" y="11720"/>
                  </a:cubicBezTo>
                  <a:cubicBezTo>
                    <a:pt x="83728" y="11720"/>
                    <a:pt x="65646" y="21766"/>
                    <a:pt x="55265" y="31477"/>
                  </a:cubicBezTo>
                  <a:cubicBezTo>
                    <a:pt x="33499" y="51569"/>
                    <a:pt x="28811" y="77031"/>
                    <a:pt x="28811" y="105829"/>
                  </a:cubicBezTo>
                  <a:cubicBezTo>
                    <a:pt x="28811" y="160412"/>
                    <a:pt x="72008" y="208967"/>
                    <a:pt x="134962" y="208967"/>
                  </a:cubicBezTo>
                  <a:cubicBezTo>
                    <a:pt x="157076" y="208967"/>
                    <a:pt x="171797" y="207293"/>
                    <a:pt x="183530" y="195573"/>
                  </a:cubicBezTo>
                  <a:cubicBezTo>
                    <a:pt x="189892" y="189210"/>
                    <a:pt x="193911" y="177155"/>
                    <a:pt x="194915" y="171797"/>
                  </a:cubicBezTo>
                  <a:cubicBezTo>
                    <a:pt x="200608" y="173806"/>
                    <a:pt x="196590" y="198586"/>
                    <a:pt x="193576" y="208297"/>
                  </a:cubicBezTo>
                  <a:cubicBezTo>
                    <a:pt x="191901" y="213655"/>
                    <a:pt x="191232" y="214660"/>
                    <a:pt x="186196" y="216669"/>
                  </a:cubicBezTo>
                  <a:cubicBezTo>
                    <a:pt x="174154" y="221357"/>
                    <a:pt x="152053" y="223044"/>
                    <a:pt x="132953" y="223044"/>
                  </a:cubicBezTo>
                  <a:cubicBezTo>
                    <a:pt x="88751" y="223044"/>
                    <a:pt x="58948" y="212651"/>
                    <a:pt x="35843" y="192559"/>
                  </a:cubicBezTo>
                  <a:cubicBezTo>
                    <a:pt x="7045" y="167779"/>
                    <a:pt x="0" y="135297"/>
                    <a:pt x="0" y="108173"/>
                  </a:cubicBezTo>
                  <a:cubicBezTo>
                    <a:pt x="0" y="89074"/>
                    <a:pt x="7045" y="55922"/>
                    <a:pt x="33164" y="30473"/>
                  </a:cubicBezTo>
                  <a:cubicBezTo>
                    <a:pt x="50912" y="13395"/>
                    <a:pt x="77701" y="0"/>
                    <a:pt x="122907"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2" name="Shape 24">
              <a:extLst>
                <a:ext uri="{FF2B5EF4-FFF2-40B4-BE49-F238E27FC236}">
                  <a16:creationId xmlns:a16="http://schemas.microsoft.com/office/drawing/2014/main" xmlns="" id="{F1232DD5-8B8D-4C7C-944B-090B1829B85E}"/>
                </a:ext>
              </a:extLst>
            </p:cNvPr>
            <p:cNvSpPr/>
            <p:nvPr userDrawn="1"/>
          </p:nvSpPr>
          <p:spPr>
            <a:xfrm>
              <a:off x="3093926" y="3042035"/>
              <a:ext cx="71326" cy="215342"/>
            </a:xfrm>
            <a:custGeom>
              <a:avLst/>
              <a:gdLst/>
              <a:ahLst/>
              <a:cxnLst/>
              <a:rect l="0" t="0" r="0" b="0"/>
              <a:pathLst>
                <a:path w="71326" h="215342">
                  <a:moveTo>
                    <a:pt x="61615" y="0"/>
                  </a:moveTo>
                  <a:cubicBezTo>
                    <a:pt x="48555" y="7032"/>
                    <a:pt x="46881" y="11050"/>
                    <a:pt x="46211" y="21096"/>
                  </a:cubicBezTo>
                  <a:cubicBezTo>
                    <a:pt x="45876" y="30138"/>
                    <a:pt x="45876" y="38174"/>
                    <a:pt x="45876" y="82389"/>
                  </a:cubicBezTo>
                  <a:lnTo>
                    <a:pt x="45876" y="132618"/>
                  </a:lnTo>
                  <a:cubicBezTo>
                    <a:pt x="45876" y="160077"/>
                    <a:pt x="45876" y="182513"/>
                    <a:pt x="47216" y="194233"/>
                  </a:cubicBezTo>
                  <a:cubicBezTo>
                    <a:pt x="48220" y="202605"/>
                    <a:pt x="49225" y="207963"/>
                    <a:pt x="57931" y="209302"/>
                  </a:cubicBezTo>
                  <a:cubicBezTo>
                    <a:pt x="62285" y="209972"/>
                    <a:pt x="68647" y="210641"/>
                    <a:pt x="71326" y="210641"/>
                  </a:cubicBezTo>
                  <a:cubicBezTo>
                    <a:pt x="52574" y="215342"/>
                    <a:pt x="33486" y="214325"/>
                    <a:pt x="32147" y="214325"/>
                  </a:cubicBezTo>
                  <a:cubicBezTo>
                    <a:pt x="30473" y="214325"/>
                    <a:pt x="12055" y="215342"/>
                    <a:pt x="3001" y="215342"/>
                  </a:cubicBezTo>
                  <a:cubicBezTo>
                    <a:pt x="15404" y="207963"/>
                    <a:pt x="16408" y="202605"/>
                    <a:pt x="17400" y="194233"/>
                  </a:cubicBezTo>
                  <a:cubicBezTo>
                    <a:pt x="18752" y="182513"/>
                    <a:pt x="19087" y="160077"/>
                    <a:pt x="19087" y="132618"/>
                  </a:cubicBezTo>
                  <a:lnTo>
                    <a:pt x="19087" y="82389"/>
                  </a:lnTo>
                  <a:cubicBezTo>
                    <a:pt x="19087" y="38174"/>
                    <a:pt x="19087" y="30138"/>
                    <a:pt x="18417" y="21096"/>
                  </a:cubicBezTo>
                  <a:cubicBezTo>
                    <a:pt x="17748" y="11385"/>
                    <a:pt x="15404" y="7032"/>
                    <a:pt x="9041" y="5693"/>
                  </a:cubicBezTo>
                  <a:cubicBezTo>
                    <a:pt x="5693" y="5023"/>
                    <a:pt x="2009" y="4688"/>
                    <a:pt x="0" y="4688"/>
                  </a:cubicBezTo>
                  <a:cubicBezTo>
                    <a:pt x="12055" y="0"/>
                    <a:pt x="30473" y="670"/>
                    <a:pt x="32147" y="670"/>
                  </a:cubicBezTo>
                  <a:cubicBezTo>
                    <a:pt x="33486" y="670"/>
                    <a:pt x="52574" y="0"/>
                    <a:pt x="61615"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3" name="Shape 25">
              <a:extLst>
                <a:ext uri="{FF2B5EF4-FFF2-40B4-BE49-F238E27FC236}">
                  <a16:creationId xmlns:a16="http://schemas.microsoft.com/office/drawing/2014/main" xmlns="" id="{2118530E-C8F5-4651-AE73-922EEB413E32}"/>
                </a:ext>
              </a:extLst>
            </p:cNvPr>
            <p:cNvSpPr/>
            <p:nvPr userDrawn="1"/>
          </p:nvSpPr>
          <p:spPr>
            <a:xfrm>
              <a:off x="2725217" y="3042035"/>
              <a:ext cx="142317" cy="216012"/>
            </a:xfrm>
            <a:custGeom>
              <a:avLst/>
              <a:gdLst/>
              <a:ahLst/>
              <a:cxnLst/>
              <a:rect l="0" t="0" r="0" b="0"/>
              <a:pathLst>
                <a:path w="142317" h="216012">
                  <a:moveTo>
                    <a:pt x="68312" y="0"/>
                  </a:moveTo>
                  <a:lnTo>
                    <a:pt x="60945" y="5023"/>
                  </a:lnTo>
                  <a:cubicBezTo>
                    <a:pt x="52239" y="6697"/>
                    <a:pt x="50564" y="11050"/>
                    <a:pt x="49895" y="21096"/>
                  </a:cubicBezTo>
                  <a:cubicBezTo>
                    <a:pt x="49560" y="30138"/>
                    <a:pt x="49560" y="38174"/>
                    <a:pt x="49560" y="82389"/>
                  </a:cubicBezTo>
                  <a:lnTo>
                    <a:pt x="49560" y="133288"/>
                  </a:lnTo>
                  <a:cubicBezTo>
                    <a:pt x="49560" y="175146"/>
                    <a:pt x="50229" y="192224"/>
                    <a:pt x="55587" y="197247"/>
                  </a:cubicBezTo>
                  <a:cubicBezTo>
                    <a:pt x="60275" y="201935"/>
                    <a:pt x="71661" y="203944"/>
                    <a:pt x="94766" y="203944"/>
                  </a:cubicBezTo>
                  <a:cubicBezTo>
                    <a:pt x="110170" y="203944"/>
                    <a:pt x="123230" y="203609"/>
                    <a:pt x="130262" y="195238"/>
                  </a:cubicBezTo>
                  <a:cubicBezTo>
                    <a:pt x="133945" y="190884"/>
                    <a:pt x="136302" y="184857"/>
                    <a:pt x="137294" y="179164"/>
                  </a:cubicBezTo>
                  <a:cubicBezTo>
                    <a:pt x="142317" y="182848"/>
                    <a:pt x="140308" y="199926"/>
                    <a:pt x="137964" y="208297"/>
                  </a:cubicBezTo>
                  <a:cubicBezTo>
                    <a:pt x="135955" y="214995"/>
                    <a:pt x="134962" y="216012"/>
                    <a:pt x="119211" y="216012"/>
                  </a:cubicBezTo>
                  <a:cubicBezTo>
                    <a:pt x="98115" y="216012"/>
                    <a:pt x="81707" y="215664"/>
                    <a:pt x="67977" y="214995"/>
                  </a:cubicBezTo>
                  <a:lnTo>
                    <a:pt x="35830" y="214325"/>
                  </a:lnTo>
                  <a:lnTo>
                    <a:pt x="23775" y="214672"/>
                  </a:lnTo>
                  <a:lnTo>
                    <a:pt x="6685" y="215342"/>
                  </a:lnTo>
                  <a:cubicBezTo>
                    <a:pt x="19075" y="207963"/>
                    <a:pt x="19745" y="202605"/>
                    <a:pt x="21084" y="194233"/>
                  </a:cubicBezTo>
                  <a:cubicBezTo>
                    <a:pt x="22771" y="182513"/>
                    <a:pt x="22771" y="160077"/>
                    <a:pt x="22771" y="132618"/>
                  </a:cubicBezTo>
                  <a:lnTo>
                    <a:pt x="22771" y="82389"/>
                  </a:lnTo>
                  <a:cubicBezTo>
                    <a:pt x="22771" y="38174"/>
                    <a:pt x="22771" y="30138"/>
                    <a:pt x="22101" y="21096"/>
                  </a:cubicBezTo>
                  <a:cubicBezTo>
                    <a:pt x="21431" y="11385"/>
                    <a:pt x="19745" y="6697"/>
                    <a:pt x="10046" y="5358"/>
                  </a:cubicBezTo>
                  <a:lnTo>
                    <a:pt x="0" y="4688"/>
                  </a:lnTo>
                  <a:cubicBezTo>
                    <a:pt x="15739" y="0"/>
                    <a:pt x="34156" y="670"/>
                    <a:pt x="35830" y="670"/>
                  </a:cubicBezTo>
                  <a:lnTo>
                    <a:pt x="68312"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4" name="Shape 26">
              <a:extLst>
                <a:ext uri="{FF2B5EF4-FFF2-40B4-BE49-F238E27FC236}">
                  <a16:creationId xmlns:a16="http://schemas.microsoft.com/office/drawing/2014/main" xmlns="" id="{532B1857-3605-4511-83DB-42C3838B0F3B}"/>
                </a:ext>
              </a:extLst>
            </p:cNvPr>
            <p:cNvSpPr/>
            <p:nvPr userDrawn="1"/>
          </p:nvSpPr>
          <p:spPr>
            <a:xfrm>
              <a:off x="2465003" y="3042035"/>
              <a:ext cx="214660" cy="219025"/>
            </a:xfrm>
            <a:custGeom>
              <a:avLst/>
              <a:gdLst/>
              <a:ahLst/>
              <a:cxnLst/>
              <a:rect l="0" t="0" r="0" b="0"/>
              <a:pathLst>
                <a:path w="214660" h="219025">
                  <a:moveTo>
                    <a:pt x="65968" y="0"/>
                  </a:moveTo>
                  <a:cubicBezTo>
                    <a:pt x="53243" y="6697"/>
                    <a:pt x="51569" y="11720"/>
                    <a:pt x="50899" y="21096"/>
                  </a:cubicBezTo>
                  <a:cubicBezTo>
                    <a:pt x="50229" y="30138"/>
                    <a:pt x="50229" y="38174"/>
                    <a:pt x="50229" y="82389"/>
                  </a:cubicBezTo>
                  <a:lnTo>
                    <a:pt x="50229" y="122238"/>
                  </a:lnTo>
                  <a:cubicBezTo>
                    <a:pt x="50229" y="163426"/>
                    <a:pt x="59271" y="180504"/>
                    <a:pt x="71996" y="191889"/>
                  </a:cubicBezTo>
                  <a:cubicBezTo>
                    <a:pt x="86395" y="204949"/>
                    <a:pt x="99120" y="207305"/>
                    <a:pt x="115875" y="207305"/>
                  </a:cubicBezTo>
                  <a:cubicBezTo>
                    <a:pt x="133958" y="207305"/>
                    <a:pt x="151371" y="199256"/>
                    <a:pt x="161417" y="187201"/>
                  </a:cubicBezTo>
                  <a:cubicBezTo>
                    <a:pt x="175146" y="170793"/>
                    <a:pt x="178160" y="147352"/>
                    <a:pt x="178160" y="118219"/>
                  </a:cubicBezTo>
                  <a:lnTo>
                    <a:pt x="178160" y="82389"/>
                  </a:lnTo>
                  <a:cubicBezTo>
                    <a:pt x="178160" y="38174"/>
                    <a:pt x="177825" y="30138"/>
                    <a:pt x="177490" y="21096"/>
                  </a:cubicBezTo>
                  <a:cubicBezTo>
                    <a:pt x="177155" y="12055"/>
                    <a:pt x="175481" y="6697"/>
                    <a:pt x="165770" y="5358"/>
                  </a:cubicBezTo>
                  <a:lnTo>
                    <a:pt x="155724" y="4688"/>
                  </a:lnTo>
                  <a:cubicBezTo>
                    <a:pt x="171128" y="0"/>
                    <a:pt x="188206" y="670"/>
                    <a:pt x="189880" y="670"/>
                  </a:cubicBezTo>
                  <a:cubicBezTo>
                    <a:pt x="191889" y="670"/>
                    <a:pt x="205953" y="0"/>
                    <a:pt x="214660" y="0"/>
                  </a:cubicBezTo>
                  <a:cubicBezTo>
                    <a:pt x="201600" y="7032"/>
                    <a:pt x="199926" y="11720"/>
                    <a:pt x="199256" y="21096"/>
                  </a:cubicBezTo>
                  <a:cubicBezTo>
                    <a:pt x="198586" y="30138"/>
                    <a:pt x="198921" y="38174"/>
                    <a:pt x="198921" y="82389"/>
                  </a:cubicBezTo>
                  <a:lnTo>
                    <a:pt x="198921" y="112861"/>
                  </a:lnTo>
                  <a:cubicBezTo>
                    <a:pt x="198921" y="143669"/>
                    <a:pt x="194903" y="178160"/>
                    <a:pt x="171462" y="198251"/>
                  </a:cubicBezTo>
                  <a:cubicBezTo>
                    <a:pt x="150031" y="216681"/>
                    <a:pt x="127260" y="219025"/>
                    <a:pt x="109835" y="219025"/>
                  </a:cubicBezTo>
                  <a:cubicBezTo>
                    <a:pt x="100137" y="219025"/>
                    <a:pt x="69317" y="218343"/>
                    <a:pt x="48555" y="198921"/>
                  </a:cubicBezTo>
                  <a:cubicBezTo>
                    <a:pt x="34156" y="185527"/>
                    <a:pt x="22771" y="165770"/>
                    <a:pt x="22771" y="124247"/>
                  </a:cubicBezTo>
                  <a:lnTo>
                    <a:pt x="22771" y="82389"/>
                  </a:lnTo>
                  <a:cubicBezTo>
                    <a:pt x="22771" y="38174"/>
                    <a:pt x="22771" y="30138"/>
                    <a:pt x="22101" y="21096"/>
                  </a:cubicBezTo>
                  <a:cubicBezTo>
                    <a:pt x="21431" y="12055"/>
                    <a:pt x="19757" y="6697"/>
                    <a:pt x="10046" y="5358"/>
                  </a:cubicBezTo>
                  <a:lnTo>
                    <a:pt x="0" y="4688"/>
                  </a:lnTo>
                  <a:cubicBezTo>
                    <a:pt x="15739" y="0"/>
                    <a:pt x="33486" y="670"/>
                    <a:pt x="36165" y="670"/>
                  </a:cubicBezTo>
                  <a:lnTo>
                    <a:pt x="65968"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5" name="Shape 27">
              <a:extLst>
                <a:ext uri="{FF2B5EF4-FFF2-40B4-BE49-F238E27FC236}">
                  <a16:creationId xmlns:a16="http://schemas.microsoft.com/office/drawing/2014/main" xmlns="" id="{576AE1C7-7FCB-4583-B08E-4658C47B0F76}"/>
                </a:ext>
              </a:extLst>
            </p:cNvPr>
            <p:cNvSpPr/>
            <p:nvPr userDrawn="1"/>
          </p:nvSpPr>
          <p:spPr>
            <a:xfrm>
              <a:off x="2864185" y="3039942"/>
              <a:ext cx="187523" cy="217435"/>
            </a:xfrm>
            <a:custGeom>
              <a:avLst/>
              <a:gdLst/>
              <a:ahLst/>
              <a:cxnLst/>
              <a:rect l="0" t="0" r="0" b="0"/>
              <a:pathLst>
                <a:path w="187523" h="217435">
                  <a:moveTo>
                    <a:pt x="13271" y="42"/>
                  </a:moveTo>
                  <a:cubicBezTo>
                    <a:pt x="15658" y="84"/>
                    <a:pt x="18424" y="921"/>
                    <a:pt x="22448" y="1423"/>
                  </a:cubicBezTo>
                  <a:cubicBezTo>
                    <a:pt x="30807" y="2428"/>
                    <a:pt x="42193" y="2763"/>
                    <a:pt x="45554" y="2763"/>
                  </a:cubicBezTo>
                  <a:lnTo>
                    <a:pt x="156629" y="2763"/>
                  </a:lnTo>
                  <a:cubicBezTo>
                    <a:pt x="166315" y="2763"/>
                    <a:pt x="173000" y="2093"/>
                    <a:pt x="177688" y="1423"/>
                  </a:cubicBezTo>
                  <a:cubicBezTo>
                    <a:pt x="182054" y="753"/>
                    <a:pt x="184795" y="84"/>
                    <a:pt x="186159" y="84"/>
                  </a:cubicBezTo>
                  <a:cubicBezTo>
                    <a:pt x="187523" y="12139"/>
                    <a:pt x="186506" y="32565"/>
                    <a:pt x="186506" y="35914"/>
                  </a:cubicBezTo>
                  <a:cubicBezTo>
                    <a:pt x="180032" y="22854"/>
                    <a:pt x="173670" y="16492"/>
                    <a:pt x="145604" y="15822"/>
                  </a:cubicBezTo>
                  <a:lnTo>
                    <a:pt x="108843" y="15153"/>
                  </a:lnTo>
                  <a:lnTo>
                    <a:pt x="108843" y="134711"/>
                  </a:lnTo>
                  <a:cubicBezTo>
                    <a:pt x="108843" y="162170"/>
                    <a:pt x="108843" y="184606"/>
                    <a:pt x="110182" y="196326"/>
                  </a:cubicBezTo>
                  <a:cubicBezTo>
                    <a:pt x="111187" y="204698"/>
                    <a:pt x="112514" y="210055"/>
                    <a:pt x="121543" y="211395"/>
                  </a:cubicBezTo>
                  <a:cubicBezTo>
                    <a:pt x="125549" y="212065"/>
                    <a:pt x="132234" y="212734"/>
                    <a:pt x="134913" y="212734"/>
                  </a:cubicBezTo>
                  <a:cubicBezTo>
                    <a:pt x="116532" y="217435"/>
                    <a:pt x="97792" y="216418"/>
                    <a:pt x="96118" y="216418"/>
                  </a:cubicBezTo>
                  <a:cubicBezTo>
                    <a:pt x="94779" y="216418"/>
                    <a:pt x="74352" y="217435"/>
                    <a:pt x="65646" y="217435"/>
                  </a:cubicBezTo>
                  <a:cubicBezTo>
                    <a:pt x="78036" y="210390"/>
                    <a:pt x="79710" y="204698"/>
                    <a:pt x="80714" y="196326"/>
                  </a:cubicBezTo>
                  <a:cubicBezTo>
                    <a:pt x="82054" y="184606"/>
                    <a:pt x="82054" y="162170"/>
                    <a:pt x="82054" y="134711"/>
                  </a:cubicBezTo>
                  <a:lnTo>
                    <a:pt x="82054" y="15153"/>
                  </a:lnTo>
                  <a:lnTo>
                    <a:pt x="39526" y="15822"/>
                  </a:lnTo>
                  <a:cubicBezTo>
                    <a:pt x="21109" y="16157"/>
                    <a:pt x="14064" y="18166"/>
                    <a:pt x="9711" y="24864"/>
                  </a:cubicBezTo>
                  <a:cubicBezTo>
                    <a:pt x="6362" y="29887"/>
                    <a:pt x="6028" y="31896"/>
                    <a:pt x="5023" y="33905"/>
                  </a:cubicBezTo>
                  <a:cubicBezTo>
                    <a:pt x="0" y="31226"/>
                    <a:pt x="6028" y="5776"/>
                    <a:pt x="6362" y="3432"/>
                  </a:cubicBezTo>
                  <a:cubicBezTo>
                    <a:pt x="8874" y="753"/>
                    <a:pt x="10883" y="0"/>
                    <a:pt x="13271" y="42"/>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6" name="Shape 28">
              <a:extLst>
                <a:ext uri="{FF2B5EF4-FFF2-40B4-BE49-F238E27FC236}">
                  <a16:creationId xmlns:a16="http://schemas.microsoft.com/office/drawing/2014/main" xmlns="" id="{E4777D3C-119E-4E2F-B6CF-3D47A637BEE9}"/>
                </a:ext>
              </a:extLst>
            </p:cNvPr>
            <p:cNvSpPr/>
            <p:nvPr userDrawn="1"/>
          </p:nvSpPr>
          <p:spPr>
            <a:xfrm>
              <a:off x="3477369" y="3038016"/>
              <a:ext cx="215342" cy="223044"/>
            </a:xfrm>
            <a:custGeom>
              <a:avLst/>
              <a:gdLst/>
              <a:ahLst/>
              <a:cxnLst/>
              <a:rect l="0" t="0" r="0" b="0"/>
              <a:pathLst>
                <a:path w="215342" h="223044">
                  <a:moveTo>
                    <a:pt x="127595" y="0"/>
                  </a:moveTo>
                  <a:cubicBezTo>
                    <a:pt x="146348" y="0"/>
                    <a:pt x="167109" y="3349"/>
                    <a:pt x="172802" y="4688"/>
                  </a:cubicBezTo>
                  <a:cubicBezTo>
                    <a:pt x="178842" y="6028"/>
                    <a:pt x="189210" y="7702"/>
                    <a:pt x="196590" y="7702"/>
                  </a:cubicBezTo>
                  <a:cubicBezTo>
                    <a:pt x="200273" y="14399"/>
                    <a:pt x="198599" y="22101"/>
                    <a:pt x="198599" y="50564"/>
                  </a:cubicBezTo>
                  <a:cubicBezTo>
                    <a:pt x="192906" y="48555"/>
                    <a:pt x="191232" y="40184"/>
                    <a:pt x="186544" y="33486"/>
                  </a:cubicBezTo>
                  <a:cubicBezTo>
                    <a:pt x="179164" y="22771"/>
                    <a:pt x="156728" y="11385"/>
                    <a:pt x="118554" y="11385"/>
                  </a:cubicBezTo>
                  <a:cubicBezTo>
                    <a:pt x="100806" y="11385"/>
                    <a:pt x="79375" y="12725"/>
                    <a:pt x="56939" y="29803"/>
                  </a:cubicBezTo>
                  <a:cubicBezTo>
                    <a:pt x="39849" y="42863"/>
                    <a:pt x="27794" y="68312"/>
                    <a:pt x="27794" y="101476"/>
                  </a:cubicBezTo>
                  <a:cubicBezTo>
                    <a:pt x="27794" y="141660"/>
                    <a:pt x="48568" y="170458"/>
                    <a:pt x="58948" y="180169"/>
                  </a:cubicBezTo>
                  <a:cubicBezTo>
                    <a:pt x="82389" y="201935"/>
                    <a:pt x="107169" y="209984"/>
                    <a:pt x="134293" y="209984"/>
                  </a:cubicBezTo>
                  <a:cubicBezTo>
                    <a:pt x="144673" y="209984"/>
                    <a:pt x="158403" y="208967"/>
                    <a:pt x="166105" y="204614"/>
                  </a:cubicBezTo>
                  <a:cubicBezTo>
                    <a:pt x="169788" y="202605"/>
                    <a:pt x="172145" y="201265"/>
                    <a:pt x="172145" y="195907"/>
                  </a:cubicBezTo>
                  <a:lnTo>
                    <a:pt x="172145" y="146683"/>
                  </a:lnTo>
                  <a:cubicBezTo>
                    <a:pt x="172145" y="123577"/>
                    <a:pt x="171475" y="120228"/>
                    <a:pt x="159420" y="117884"/>
                  </a:cubicBezTo>
                  <a:lnTo>
                    <a:pt x="149374" y="117215"/>
                  </a:lnTo>
                  <a:cubicBezTo>
                    <a:pt x="165112" y="112526"/>
                    <a:pt x="184857" y="113196"/>
                    <a:pt x="186544" y="113196"/>
                  </a:cubicBezTo>
                  <a:cubicBezTo>
                    <a:pt x="187883" y="113196"/>
                    <a:pt x="206301" y="112526"/>
                    <a:pt x="215342" y="112526"/>
                  </a:cubicBezTo>
                  <a:cubicBezTo>
                    <a:pt x="202282" y="119224"/>
                    <a:pt x="199926" y="123577"/>
                    <a:pt x="199268" y="133623"/>
                  </a:cubicBezTo>
                  <a:cubicBezTo>
                    <a:pt x="198934" y="142664"/>
                    <a:pt x="198934" y="151036"/>
                    <a:pt x="198934" y="163091"/>
                  </a:cubicBezTo>
                  <a:lnTo>
                    <a:pt x="198934" y="194903"/>
                  </a:lnTo>
                  <a:cubicBezTo>
                    <a:pt x="198934" y="207963"/>
                    <a:pt x="198599" y="208297"/>
                    <a:pt x="194915" y="210307"/>
                  </a:cubicBezTo>
                  <a:cubicBezTo>
                    <a:pt x="176150" y="220030"/>
                    <a:pt x="149374" y="223044"/>
                    <a:pt x="132283" y="223044"/>
                  </a:cubicBezTo>
                  <a:cubicBezTo>
                    <a:pt x="109848" y="223044"/>
                    <a:pt x="67990" y="220352"/>
                    <a:pt x="35173" y="192559"/>
                  </a:cubicBezTo>
                  <a:cubicBezTo>
                    <a:pt x="17078" y="177490"/>
                    <a:pt x="0" y="147017"/>
                    <a:pt x="0" y="111522"/>
                  </a:cubicBezTo>
                  <a:cubicBezTo>
                    <a:pt x="0" y="65968"/>
                    <a:pt x="23106" y="33821"/>
                    <a:pt x="49237" y="18083"/>
                  </a:cubicBezTo>
                  <a:cubicBezTo>
                    <a:pt x="75692" y="2009"/>
                    <a:pt x="105159" y="0"/>
                    <a:pt x="127595"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7" name="Shape 29">
              <a:extLst>
                <a:ext uri="{FF2B5EF4-FFF2-40B4-BE49-F238E27FC236}">
                  <a16:creationId xmlns:a16="http://schemas.microsoft.com/office/drawing/2014/main" xmlns="" id="{5996066C-FF4A-4C91-8AB2-B3C11E2584A6}"/>
                </a:ext>
              </a:extLst>
            </p:cNvPr>
            <p:cNvSpPr/>
            <p:nvPr userDrawn="1"/>
          </p:nvSpPr>
          <p:spPr>
            <a:xfrm>
              <a:off x="3212468" y="3038016"/>
              <a:ext cx="227050" cy="221357"/>
            </a:xfrm>
            <a:custGeom>
              <a:avLst/>
              <a:gdLst/>
              <a:ahLst/>
              <a:cxnLst/>
              <a:rect l="0" t="0" r="0" b="0"/>
              <a:pathLst>
                <a:path w="227050" h="221357">
                  <a:moveTo>
                    <a:pt x="22113" y="0"/>
                  </a:moveTo>
                  <a:cubicBezTo>
                    <a:pt x="25462" y="0"/>
                    <a:pt x="30485" y="5693"/>
                    <a:pt x="33499" y="8706"/>
                  </a:cubicBezTo>
                  <a:cubicBezTo>
                    <a:pt x="38174" y="13395"/>
                    <a:pt x="81012" y="58936"/>
                    <a:pt x="126504" y="105829"/>
                  </a:cubicBezTo>
                  <a:cubicBezTo>
                    <a:pt x="155612" y="135967"/>
                    <a:pt x="187065" y="169788"/>
                    <a:pt x="196106" y="179164"/>
                  </a:cubicBezTo>
                  <a:lnTo>
                    <a:pt x="193092" y="36500"/>
                  </a:lnTo>
                  <a:cubicBezTo>
                    <a:pt x="192745" y="18083"/>
                    <a:pt x="191083" y="11720"/>
                    <a:pt x="182042" y="10046"/>
                  </a:cubicBezTo>
                  <a:cubicBezTo>
                    <a:pt x="176696" y="9041"/>
                    <a:pt x="169999" y="8706"/>
                    <a:pt x="167655" y="8706"/>
                  </a:cubicBezTo>
                  <a:cubicBezTo>
                    <a:pt x="184386" y="4018"/>
                    <a:pt x="198475" y="4688"/>
                    <a:pt x="201861" y="4688"/>
                  </a:cubicBezTo>
                  <a:cubicBezTo>
                    <a:pt x="205234" y="4688"/>
                    <a:pt x="214995" y="4018"/>
                    <a:pt x="227050" y="4018"/>
                  </a:cubicBezTo>
                  <a:cubicBezTo>
                    <a:pt x="212316" y="11385"/>
                    <a:pt x="211646" y="17078"/>
                    <a:pt x="211646" y="34156"/>
                  </a:cubicBezTo>
                  <a:lnTo>
                    <a:pt x="210976" y="200930"/>
                  </a:lnTo>
                  <a:cubicBezTo>
                    <a:pt x="210976" y="219683"/>
                    <a:pt x="210629" y="221357"/>
                    <a:pt x="208607" y="221357"/>
                  </a:cubicBezTo>
                  <a:cubicBezTo>
                    <a:pt x="205569" y="221357"/>
                    <a:pt x="202530" y="219013"/>
                    <a:pt x="186060" y="203944"/>
                  </a:cubicBezTo>
                  <a:cubicBezTo>
                    <a:pt x="183046" y="201265"/>
                    <a:pt x="140556" y="159407"/>
                    <a:pt x="109451" y="126926"/>
                  </a:cubicBezTo>
                  <a:cubicBezTo>
                    <a:pt x="75319" y="91083"/>
                    <a:pt x="42193" y="56257"/>
                    <a:pt x="33164" y="46211"/>
                  </a:cubicBezTo>
                  <a:lnTo>
                    <a:pt x="36513" y="180504"/>
                  </a:lnTo>
                  <a:cubicBezTo>
                    <a:pt x="37182" y="203944"/>
                    <a:pt x="39849" y="210976"/>
                    <a:pt x="47885" y="212985"/>
                  </a:cubicBezTo>
                  <a:cubicBezTo>
                    <a:pt x="53231" y="214337"/>
                    <a:pt x="59928" y="214660"/>
                    <a:pt x="62595" y="214660"/>
                  </a:cubicBezTo>
                  <a:cubicBezTo>
                    <a:pt x="42863" y="219360"/>
                    <a:pt x="31142" y="218343"/>
                    <a:pt x="28476" y="218343"/>
                  </a:cubicBezTo>
                  <a:cubicBezTo>
                    <a:pt x="25797" y="218343"/>
                    <a:pt x="13407" y="219360"/>
                    <a:pt x="0" y="219360"/>
                  </a:cubicBezTo>
                  <a:cubicBezTo>
                    <a:pt x="0" y="214660"/>
                    <a:pt x="5358" y="214337"/>
                    <a:pt x="9711" y="212985"/>
                  </a:cubicBezTo>
                  <a:cubicBezTo>
                    <a:pt x="17090" y="210976"/>
                    <a:pt x="18083" y="203274"/>
                    <a:pt x="18083" y="177490"/>
                  </a:cubicBezTo>
                  <a:lnTo>
                    <a:pt x="18083" y="14399"/>
                  </a:lnTo>
                  <a:cubicBezTo>
                    <a:pt x="18083" y="3014"/>
                    <a:pt x="19769" y="0"/>
                    <a:pt x="22113"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8" name="Shape 30">
              <a:extLst>
                <a:ext uri="{FF2B5EF4-FFF2-40B4-BE49-F238E27FC236}">
                  <a16:creationId xmlns:a16="http://schemas.microsoft.com/office/drawing/2014/main" xmlns="" id="{F306BDC8-44BC-4773-BC5C-9E56850472D3}"/>
                </a:ext>
              </a:extLst>
            </p:cNvPr>
            <p:cNvSpPr/>
            <p:nvPr userDrawn="1"/>
          </p:nvSpPr>
          <p:spPr>
            <a:xfrm>
              <a:off x="2024286" y="3038016"/>
              <a:ext cx="227050" cy="221357"/>
            </a:xfrm>
            <a:custGeom>
              <a:avLst/>
              <a:gdLst/>
              <a:ahLst/>
              <a:cxnLst/>
              <a:rect l="0" t="0" r="0" b="0"/>
              <a:pathLst>
                <a:path w="227050" h="221357">
                  <a:moveTo>
                    <a:pt x="22101" y="0"/>
                  </a:moveTo>
                  <a:cubicBezTo>
                    <a:pt x="25450" y="0"/>
                    <a:pt x="30473" y="5693"/>
                    <a:pt x="33486" y="8706"/>
                  </a:cubicBezTo>
                  <a:cubicBezTo>
                    <a:pt x="38174" y="13395"/>
                    <a:pt x="81000" y="58936"/>
                    <a:pt x="126504" y="105829"/>
                  </a:cubicBezTo>
                  <a:cubicBezTo>
                    <a:pt x="155612" y="135967"/>
                    <a:pt x="187065" y="169788"/>
                    <a:pt x="196106" y="179164"/>
                  </a:cubicBezTo>
                  <a:lnTo>
                    <a:pt x="193080" y="36500"/>
                  </a:lnTo>
                  <a:cubicBezTo>
                    <a:pt x="192745" y="18083"/>
                    <a:pt x="191071" y="11720"/>
                    <a:pt x="182042" y="10046"/>
                  </a:cubicBezTo>
                  <a:cubicBezTo>
                    <a:pt x="176696" y="9041"/>
                    <a:pt x="169999" y="8706"/>
                    <a:pt x="167655" y="8706"/>
                  </a:cubicBezTo>
                  <a:cubicBezTo>
                    <a:pt x="184386" y="4018"/>
                    <a:pt x="198475" y="4688"/>
                    <a:pt x="201848" y="4688"/>
                  </a:cubicBezTo>
                  <a:cubicBezTo>
                    <a:pt x="205234" y="4688"/>
                    <a:pt x="214995" y="4018"/>
                    <a:pt x="227050" y="4018"/>
                  </a:cubicBezTo>
                  <a:cubicBezTo>
                    <a:pt x="212316" y="11385"/>
                    <a:pt x="211634" y="17078"/>
                    <a:pt x="211634" y="34156"/>
                  </a:cubicBezTo>
                  <a:lnTo>
                    <a:pt x="210964" y="200930"/>
                  </a:lnTo>
                  <a:cubicBezTo>
                    <a:pt x="210964" y="219683"/>
                    <a:pt x="210629" y="221357"/>
                    <a:pt x="208607" y="221357"/>
                  </a:cubicBezTo>
                  <a:cubicBezTo>
                    <a:pt x="205569" y="221357"/>
                    <a:pt x="202530" y="219013"/>
                    <a:pt x="186060" y="203944"/>
                  </a:cubicBezTo>
                  <a:cubicBezTo>
                    <a:pt x="183046" y="201265"/>
                    <a:pt x="140556" y="159407"/>
                    <a:pt x="109438" y="126926"/>
                  </a:cubicBezTo>
                  <a:cubicBezTo>
                    <a:pt x="75307" y="91083"/>
                    <a:pt x="42193" y="56257"/>
                    <a:pt x="33164" y="46211"/>
                  </a:cubicBezTo>
                  <a:lnTo>
                    <a:pt x="36500" y="180504"/>
                  </a:lnTo>
                  <a:cubicBezTo>
                    <a:pt x="37170" y="203944"/>
                    <a:pt x="39849" y="210976"/>
                    <a:pt x="47885" y="212985"/>
                  </a:cubicBezTo>
                  <a:cubicBezTo>
                    <a:pt x="53231" y="214337"/>
                    <a:pt x="59928" y="214660"/>
                    <a:pt x="62595" y="214660"/>
                  </a:cubicBezTo>
                  <a:cubicBezTo>
                    <a:pt x="42863" y="219360"/>
                    <a:pt x="31142" y="218343"/>
                    <a:pt x="28463" y="218343"/>
                  </a:cubicBezTo>
                  <a:cubicBezTo>
                    <a:pt x="25784" y="218343"/>
                    <a:pt x="13395" y="219360"/>
                    <a:pt x="0" y="219360"/>
                  </a:cubicBezTo>
                  <a:cubicBezTo>
                    <a:pt x="0" y="214660"/>
                    <a:pt x="5358" y="214337"/>
                    <a:pt x="9711" y="212985"/>
                  </a:cubicBezTo>
                  <a:cubicBezTo>
                    <a:pt x="17078" y="210976"/>
                    <a:pt x="18083" y="203274"/>
                    <a:pt x="18083" y="177490"/>
                  </a:cubicBezTo>
                  <a:lnTo>
                    <a:pt x="18083" y="14399"/>
                  </a:lnTo>
                  <a:cubicBezTo>
                    <a:pt x="18083" y="3014"/>
                    <a:pt x="19757" y="0"/>
                    <a:pt x="22101"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9" name="Shape 31">
              <a:extLst>
                <a:ext uri="{FF2B5EF4-FFF2-40B4-BE49-F238E27FC236}">
                  <a16:creationId xmlns:a16="http://schemas.microsoft.com/office/drawing/2014/main" xmlns="" id="{95EF8D07-1E3A-4754-AF34-95891DCC3451}"/>
                </a:ext>
              </a:extLst>
            </p:cNvPr>
            <p:cNvSpPr/>
            <p:nvPr userDrawn="1"/>
          </p:nvSpPr>
          <p:spPr>
            <a:xfrm>
              <a:off x="1870236" y="3038016"/>
              <a:ext cx="116545" cy="222887"/>
            </a:xfrm>
            <a:custGeom>
              <a:avLst/>
              <a:gdLst/>
              <a:ahLst/>
              <a:cxnLst/>
              <a:rect l="0" t="0" r="0" b="0"/>
              <a:pathLst>
                <a:path w="116545" h="222887">
                  <a:moveTo>
                    <a:pt x="0" y="0"/>
                  </a:moveTo>
                  <a:cubicBezTo>
                    <a:pt x="66315" y="0"/>
                    <a:pt x="116545" y="40518"/>
                    <a:pt x="116545" y="106834"/>
                  </a:cubicBezTo>
                  <a:cubicBezTo>
                    <a:pt x="116545" y="162505"/>
                    <a:pt x="80386" y="209725"/>
                    <a:pt x="23788" y="220660"/>
                  </a:cubicBezTo>
                  <a:lnTo>
                    <a:pt x="0" y="222887"/>
                  </a:lnTo>
                  <a:lnTo>
                    <a:pt x="0" y="209962"/>
                  </a:lnTo>
                  <a:lnTo>
                    <a:pt x="6697" y="211324"/>
                  </a:lnTo>
                  <a:cubicBezTo>
                    <a:pt x="33151" y="211324"/>
                    <a:pt x="86407" y="197247"/>
                    <a:pt x="86407" y="114871"/>
                  </a:cubicBezTo>
                  <a:cubicBezTo>
                    <a:pt x="86407" y="63627"/>
                    <a:pt x="63043" y="30662"/>
                    <a:pt x="31725" y="17382"/>
                  </a:cubicBezTo>
                  <a:lnTo>
                    <a:pt x="0" y="11050"/>
                  </a:lnTo>
                  <a:lnTo>
                    <a:pt x="0"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60" name="Shape 32">
              <a:extLst>
                <a:ext uri="{FF2B5EF4-FFF2-40B4-BE49-F238E27FC236}">
                  <a16:creationId xmlns:a16="http://schemas.microsoft.com/office/drawing/2014/main" xmlns="" id="{2D669926-A988-410C-B6F6-98C8E11BDEAC}"/>
                </a:ext>
              </a:extLst>
            </p:cNvPr>
            <p:cNvSpPr/>
            <p:nvPr userDrawn="1"/>
          </p:nvSpPr>
          <p:spPr>
            <a:xfrm>
              <a:off x="2298229" y="3037681"/>
              <a:ext cx="121568" cy="223379"/>
            </a:xfrm>
            <a:custGeom>
              <a:avLst/>
              <a:gdLst/>
              <a:ahLst/>
              <a:cxnLst/>
              <a:rect l="0" t="0" r="0" b="0"/>
              <a:pathLst>
                <a:path w="121568" h="223379">
                  <a:moveTo>
                    <a:pt x="70991" y="0"/>
                  </a:moveTo>
                  <a:cubicBezTo>
                    <a:pt x="82724" y="0"/>
                    <a:pt x="94444" y="1674"/>
                    <a:pt x="101476" y="3349"/>
                  </a:cubicBezTo>
                  <a:cubicBezTo>
                    <a:pt x="107169" y="4688"/>
                    <a:pt x="109513" y="4688"/>
                    <a:pt x="111844" y="4688"/>
                  </a:cubicBezTo>
                  <a:cubicBezTo>
                    <a:pt x="114871" y="8037"/>
                    <a:pt x="113531" y="17413"/>
                    <a:pt x="113531" y="36835"/>
                  </a:cubicBezTo>
                  <a:cubicBezTo>
                    <a:pt x="108173" y="36165"/>
                    <a:pt x="105829" y="28463"/>
                    <a:pt x="104155" y="25450"/>
                  </a:cubicBezTo>
                  <a:cubicBezTo>
                    <a:pt x="102146" y="22101"/>
                    <a:pt x="92422" y="11385"/>
                    <a:pt x="65968" y="11385"/>
                  </a:cubicBezTo>
                  <a:cubicBezTo>
                    <a:pt x="44537" y="11385"/>
                    <a:pt x="26789" y="22101"/>
                    <a:pt x="26789" y="42193"/>
                  </a:cubicBezTo>
                  <a:cubicBezTo>
                    <a:pt x="26789" y="60275"/>
                    <a:pt x="35830" y="70656"/>
                    <a:pt x="64963" y="90425"/>
                  </a:cubicBezTo>
                  <a:lnTo>
                    <a:pt x="73347" y="96118"/>
                  </a:lnTo>
                  <a:cubicBezTo>
                    <a:pt x="109178" y="120563"/>
                    <a:pt x="121568" y="140320"/>
                    <a:pt x="121568" y="164765"/>
                  </a:cubicBezTo>
                  <a:cubicBezTo>
                    <a:pt x="121568" y="181508"/>
                    <a:pt x="115205" y="199591"/>
                    <a:pt x="94109" y="213320"/>
                  </a:cubicBezTo>
                  <a:cubicBezTo>
                    <a:pt x="81707" y="221357"/>
                    <a:pt x="63289" y="223379"/>
                    <a:pt x="47216" y="223379"/>
                  </a:cubicBezTo>
                  <a:cubicBezTo>
                    <a:pt x="33486" y="223379"/>
                    <a:pt x="16408" y="221357"/>
                    <a:pt x="4353" y="215664"/>
                  </a:cubicBezTo>
                  <a:cubicBezTo>
                    <a:pt x="335" y="213655"/>
                    <a:pt x="0" y="212651"/>
                    <a:pt x="0" y="204949"/>
                  </a:cubicBezTo>
                  <a:cubicBezTo>
                    <a:pt x="0" y="190884"/>
                    <a:pt x="1339" y="179499"/>
                    <a:pt x="1674" y="174811"/>
                  </a:cubicBezTo>
                  <a:cubicBezTo>
                    <a:pt x="6697" y="175816"/>
                    <a:pt x="6697" y="179834"/>
                    <a:pt x="7702" y="183852"/>
                  </a:cubicBezTo>
                  <a:cubicBezTo>
                    <a:pt x="12390" y="204614"/>
                    <a:pt x="34491" y="211981"/>
                    <a:pt x="54248" y="211981"/>
                  </a:cubicBezTo>
                  <a:cubicBezTo>
                    <a:pt x="83393" y="211981"/>
                    <a:pt x="98462" y="195573"/>
                    <a:pt x="98462" y="174141"/>
                  </a:cubicBezTo>
                  <a:cubicBezTo>
                    <a:pt x="98462" y="153715"/>
                    <a:pt x="87399" y="144004"/>
                    <a:pt x="61292" y="124582"/>
                  </a:cubicBezTo>
                  <a:lnTo>
                    <a:pt x="47885" y="114536"/>
                  </a:lnTo>
                  <a:cubicBezTo>
                    <a:pt x="16073" y="90748"/>
                    <a:pt x="5693" y="73335"/>
                    <a:pt x="5693" y="53578"/>
                  </a:cubicBezTo>
                  <a:cubicBezTo>
                    <a:pt x="5693" y="20092"/>
                    <a:pt x="32147" y="0"/>
                    <a:pt x="70991"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grpSp>
      <p:sp>
        <p:nvSpPr>
          <p:cNvPr id="3" name="Retângulo 2">
            <a:extLst>
              <a:ext uri="{FF2B5EF4-FFF2-40B4-BE49-F238E27FC236}">
                <a16:creationId xmlns:a16="http://schemas.microsoft.com/office/drawing/2014/main" xmlns="" id="{39148131-7683-42C2-A647-650E48AA9132}"/>
              </a:ext>
            </a:extLst>
          </p:cNvPr>
          <p:cNvSpPr/>
          <p:nvPr userDrawn="1"/>
        </p:nvSpPr>
        <p:spPr>
          <a:xfrm>
            <a:off x="0" y="3399905"/>
            <a:ext cx="12192000" cy="942278"/>
          </a:xfrm>
          <a:prstGeom prst="rect">
            <a:avLst/>
          </a:prstGeom>
          <a:solidFill>
            <a:schemeClr val="accent5"/>
          </a:solidFill>
          <a:ln>
            <a:solidFill>
              <a:srgbClr val="7D9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1" name="Marcador de Posição do Texto 10">
            <a:extLst>
              <a:ext uri="{FF2B5EF4-FFF2-40B4-BE49-F238E27FC236}">
                <a16:creationId xmlns:a16="http://schemas.microsoft.com/office/drawing/2014/main" xmlns="" id="{028B0574-B876-41B0-806D-7910788C714B}"/>
              </a:ext>
            </a:extLst>
          </p:cNvPr>
          <p:cNvSpPr>
            <a:spLocks noGrp="1"/>
          </p:cNvSpPr>
          <p:nvPr>
            <p:ph type="body" sz="quarter" idx="11" hasCustomPrompt="1"/>
          </p:nvPr>
        </p:nvSpPr>
        <p:spPr>
          <a:xfrm>
            <a:off x="2182813" y="4731047"/>
            <a:ext cx="7826375" cy="1930400"/>
          </a:xfrm>
        </p:spPr>
        <p:txBody>
          <a:bodyPr/>
          <a:lstStyle>
            <a:lvl1pPr marL="0" indent="0" algn="ctr" defTabSz="914400" rtl="0" eaLnBrk="1" latinLnBrk="0" hangingPunct="1">
              <a:spcBef>
                <a:spcPts val="600"/>
              </a:spcBef>
              <a:buNone/>
              <a:defRPr lang="pt-PT" sz="3600" b="0" kern="0" cap="all" spc="1500" baseline="0" dirty="0" smtClean="0">
                <a:solidFill>
                  <a:schemeClr val="bg1"/>
                </a:solidFill>
                <a:latin typeface="+mj-lt"/>
                <a:ea typeface="+mn-ea"/>
                <a:cs typeface="+mn-cs"/>
              </a:defRPr>
            </a:lvl1pPr>
          </a:lstStyle>
          <a:p>
            <a:pPr lvl="0"/>
            <a:r>
              <a:rPr lang="pt-PT" dirty="0"/>
              <a:t>Subtítulo</a:t>
            </a:r>
          </a:p>
        </p:txBody>
      </p:sp>
      <p:sp>
        <p:nvSpPr>
          <p:cNvPr id="13" name="Marcador de Posição do Texto 12">
            <a:extLst>
              <a:ext uri="{FF2B5EF4-FFF2-40B4-BE49-F238E27FC236}">
                <a16:creationId xmlns:a16="http://schemas.microsoft.com/office/drawing/2014/main" xmlns="" id="{8023512C-0B87-45E1-AAD3-46B051178C22}"/>
              </a:ext>
            </a:extLst>
          </p:cNvPr>
          <p:cNvSpPr>
            <a:spLocks noGrp="1"/>
          </p:cNvSpPr>
          <p:nvPr>
            <p:ph type="body" sz="quarter" idx="12" hasCustomPrompt="1"/>
          </p:nvPr>
        </p:nvSpPr>
        <p:spPr>
          <a:xfrm>
            <a:off x="6293240" y="693152"/>
            <a:ext cx="5025017" cy="375154"/>
          </a:xfrm>
        </p:spPr>
        <p:txBody>
          <a:bodyPr>
            <a:normAutofit/>
          </a:bodyPr>
          <a:lstStyle>
            <a:lvl1pPr marL="0" indent="0" algn="ctr">
              <a:buNone/>
              <a:defRPr lang="pt-PT" sz="1800" b="0" kern="1200" dirty="0">
                <a:solidFill>
                  <a:srgbClr val="ACA39A"/>
                </a:solidFill>
                <a:latin typeface="Trajan Pro" pitchFamily="18" charset="0"/>
                <a:ea typeface="+mn-ea"/>
                <a:cs typeface="+mn-cs"/>
              </a:defRPr>
            </a:lvl1pPr>
          </a:lstStyle>
          <a:p>
            <a:pPr lvl="0"/>
            <a:r>
              <a:rPr lang="pt-PT" dirty="0"/>
              <a:t>Nome do Evento</a:t>
            </a:r>
          </a:p>
        </p:txBody>
      </p:sp>
      <p:sp>
        <p:nvSpPr>
          <p:cNvPr id="15" name="Marcador de Posição do Texto 14">
            <a:extLst>
              <a:ext uri="{FF2B5EF4-FFF2-40B4-BE49-F238E27FC236}">
                <a16:creationId xmlns:a16="http://schemas.microsoft.com/office/drawing/2014/main" xmlns="" id="{DB550026-4C28-4021-9C8D-4A6CBCC170C4}"/>
              </a:ext>
            </a:extLst>
          </p:cNvPr>
          <p:cNvSpPr>
            <a:spLocks noGrp="1"/>
          </p:cNvSpPr>
          <p:nvPr>
            <p:ph type="body" sz="quarter" idx="13" hasCustomPrompt="1"/>
          </p:nvPr>
        </p:nvSpPr>
        <p:spPr>
          <a:xfrm>
            <a:off x="6292850" y="1458914"/>
            <a:ext cx="5026025" cy="362066"/>
          </a:xfrm>
        </p:spPr>
        <p:txBody>
          <a:bodyPr>
            <a:normAutofit/>
          </a:bodyPr>
          <a:lstStyle>
            <a:lvl1pPr marL="0" indent="0" algn="ctr">
              <a:buNone/>
              <a:defRPr lang="pt-PT" sz="1800" kern="1200" dirty="0">
                <a:solidFill>
                  <a:srgbClr val="ACA39A"/>
                </a:solidFill>
                <a:latin typeface="Trajan Pro" pitchFamily="18" charset="0"/>
                <a:ea typeface="+mn-ea"/>
                <a:cs typeface="+mn-cs"/>
              </a:defRPr>
            </a:lvl1pPr>
          </a:lstStyle>
          <a:p>
            <a:pPr lvl="0"/>
            <a:r>
              <a:rPr lang="pt-PT" dirty="0"/>
              <a:t>Data do Evento</a:t>
            </a:r>
          </a:p>
        </p:txBody>
      </p:sp>
      <p:sp>
        <p:nvSpPr>
          <p:cNvPr id="61" name="Marcador de Posição do Texto 10">
            <a:extLst>
              <a:ext uri="{FF2B5EF4-FFF2-40B4-BE49-F238E27FC236}">
                <a16:creationId xmlns:a16="http://schemas.microsoft.com/office/drawing/2014/main" xmlns="" id="{F0D99C5D-5AB0-49BF-A3A0-ECB3D155861C}"/>
              </a:ext>
            </a:extLst>
          </p:cNvPr>
          <p:cNvSpPr>
            <a:spLocks noGrp="1"/>
          </p:cNvSpPr>
          <p:nvPr>
            <p:ph type="body" sz="quarter" idx="14" hasCustomPrompt="1"/>
          </p:nvPr>
        </p:nvSpPr>
        <p:spPr>
          <a:xfrm>
            <a:off x="239684" y="3563117"/>
            <a:ext cx="11712633" cy="704211"/>
          </a:xfrm>
        </p:spPr>
        <p:txBody>
          <a:bodyPr>
            <a:normAutofit/>
          </a:bodyPr>
          <a:lstStyle>
            <a:lvl1pPr marL="0" indent="0" algn="ctr" defTabSz="914400" rtl="0" eaLnBrk="1" latinLnBrk="0" hangingPunct="1">
              <a:spcBef>
                <a:spcPts val="600"/>
              </a:spcBef>
              <a:buNone/>
              <a:defRPr lang="pt-PT" sz="4400" b="1" kern="0" cap="all" spc="500" baseline="0" dirty="0" smtClean="0">
                <a:solidFill>
                  <a:schemeClr val="bg1"/>
                </a:solidFill>
                <a:latin typeface="Trajan Pro" panose="02020502050506020301" pitchFamily="18" charset="0"/>
                <a:ea typeface="+mn-ea"/>
                <a:cs typeface="+mn-cs"/>
              </a:defRPr>
            </a:lvl1pPr>
          </a:lstStyle>
          <a:p>
            <a:pPr lvl="0"/>
            <a:r>
              <a:rPr lang="pt-PT" dirty="0"/>
              <a:t>título</a:t>
            </a:r>
          </a:p>
        </p:txBody>
      </p:sp>
    </p:spTree>
    <p:extLst>
      <p:ext uri="{BB962C8B-B14F-4D97-AF65-F5344CB8AC3E}">
        <p14:creationId xmlns:p14="http://schemas.microsoft.com/office/powerpoint/2010/main" val="322967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APA 1">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071BDA4A-DDE5-42C2-9AC5-D4D2EE75D78C}"/>
              </a:ext>
            </a:extLst>
          </p:cNvPr>
          <p:cNvSpPr/>
          <p:nvPr userDrawn="1"/>
        </p:nvSpPr>
        <p:spPr>
          <a:xfrm>
            <a:off x="0" y="4848814"/>
            <a:ext cx="12192000" cy="2009186"/>
          </a:xfrm>
          <a:prstGeom prst="rect">
            <a:avLst/>
          </a:prstGeom>
          <a:gradFill flip="none" rotWithShape="1">
            <a:gsLst>
              <a:gs pos="0">
                <a:schemeClr val="accent1">
                  <a:shade val="30000"/>
                  <a:satMod val="115000"/>
                  <a:alpha val="90000"/>
                  <a:lumMod val="68000"/>
                  <a:lumOff val="32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pSp>
        <p:nvGrpSpPr>
          <p:cNvPr id="33" name="Group 248">
            <a:extLst>
              <a:ext uri="{FF2B5EF4-FFF2-40B4-BE49-F238E27FC236}">
                <a16:creationId xmlns:a16="http://schemas.microsoft.com/office/drawing/2014/main" xmlns="" id="{648B95EB-7DB8-4F9B-8C6A-A7D080D64622}"/>
              </a:ext>
            </a:extLst>
          </p:cNvPr>
          <p:cNvGrpSpPr/>
          <p:nvPr userDrawn="1"/>
        </p:nvGrpSpPr>
        <p:grpSpPr>
          <a:xfrm>
            <a:off x="693823" y="643291"/>
            <a:ext cx="3539030" cy="1771482"/>
            <a:chOff x="0" y="973286"/>
            <a:chExt cx="4569508" cy="2287774"/>
          </a:xfrm>
        </p:grpSpPr>
        <p:sp>
          <p:nvSpPr>
            <p:cNvPr id="34" name="Shape 6">
              <a:extLst>
                <a:ext uri="{FF2B5EF4-FFF2-40B4-BE49-F238E27FC236}">
                  <a16:creationId xmlns:a16="http://schemas.microsoft.com/office/drawing/2014/main" xmlns="" id="{517D0381-30B9-4C8F-BE49-EBA56A3719CA}"/>
                </a:ext>
              </a:extLst>
            </p:cNvPr>
            <p:cNvSpPr/>
            <p:nvPr userDrawn="1"/>
          </p:nvSpPr>
          <p:spPr>
            <a:xfrm>
              <a:off x="1298091" y="1102457"/>
              <a:ext cx="894048" cy="1032309"/>
            </a:xfrm>
            <a:custGeom>
              <a:avLst/>
              <a:gdLst/>
              <a:ahLst/>
              <a:cxnLst/>
              <a:rect l="0" t="0" r="0" b="0"/>
              <a:pathLst>
                <a:path w="894048" h="1032309">
                  <a:moveTo>
                    <a:pt x="549077" y="0"/>
                  </a:moveTo>
                  <a:cubicBezTo>
                    <a:pt x="601737" y="0"/>
                    <a:pt x="675469" y="3932"/>
                    <a:pt x="740011" y="15788"/>
                  </a:cubicBezTo>
                  <a:cubicBezTo>
                    <a:pt x="790042" y="25016"/>
                    <a:pt x="832172" y="32903"/>
                    <a:pt x="874303" y="35545"/>
                  </a:cubicBezTo>
                  <a:cubicBezTo>
                    <a:pt x="888789" y="36872"/>
                    <a:pt x="891418" y="42131"/>
                    <a:pt x="891418" y="50031"/>
                  </a:cubicBezTo>
                  <a:cubicBezTo>
                    <a:pt x="891418" y="60573"/>
                    <a:pt x="887475" y="76374"/>
                    <a:pt x="884833" y="123763"/>
                  </a:cubicBezTo>
                  <a:cubicBezTo>
                    <a:pt x="882191" y="167221"/>
                    <a:pt x="882191" y="239626"/>
                    <a:pt x="880889" y="259383"/>
                  </a:cubicBezTo>
                  <a:cubicBezTo>
                    <a:pt x="879562" y="279152"/>
                    <a:pt x="876933" y="287052"/>
                    <a:pt x="869032" y="287052"/>
                  </a:cubicBezTo>
                  <a:cubicBezTo>
                    <a:pt x="859817" y="287052"/>
                    <a:pt x="858515" y="277825"/>
                    <a:pt x="858515" y="259383"/>
                  </a:cubicBezTo>
                  <a:cubicBezTo>
                    <a:pt x="858515" y="208049"/>
                    <a:pt x="837431" y="154062"/>
                    <a:pt x="803201" y="125090"/>
                  </a:cubicBezTo>
                  <a:cubicBezTo>
                    <a:pt x="757126" y="85589"/>
                    <a:pt x="655724" y="50031"/>
                    <a:pt x="539862" y="50031"/>
                  </a:cubicBezTo>
                  <a:cubicBezTo>
                    <a:pt x="364741" y="50031"/>
                    <a:pt x="283108" y="101377"/>
                    <a:pt x="237021" y="146149"/>
                  </a:cubicBezTo>
                  <a:cubicBezTo>
                    <a:pt x="140903" y="238323"/>
                    <a:pt x="118517" y="355526"/>
                    <a:pt x="118517" y="489818"/>
                  </a:cubicBezTo>
                  <a:cubicBezTo>
                    <a:pt x="118517" y="741313"/>
                    <a:pt x="312055" y="971724"/>
                    <a:pt x="593837" y="971724"/>
                  </a:cubicBezTo>
                  <a:cubicBezTo>
                    <a:pt x="692597" y="971724"/>
                    <a:pt x="770285" y="959892"/>
                    <a:pt x="822945" y="905904"/>
                  </a:cubicBezTo>
                  <a:cubicBezTo>
                    <a:pt x="850615" y="876933"/>
                    <a:pt x="867730" y="818989"/>
                    <a:pt x="871674" y="795300"/>
                  </a:cubicBezTo>
                  <a:cubicBezTo>
                    <a:pt x="874303" y="780814"/>
                    <a:pt x="876933" y="775556"/>
                    <a:pt x="884833" y="775556"/>
                  </a:cubicBezTo>
                  <a:cubicBezTo>
                    <a:pt x="891418" y="775556"/>
                    <a:pt x="894048" y="784758"/>
                    <a:pt x="894048" y="795300"/>
                  </a:cubicBezTo>
                  <a:cubicBezTo>
                    <a:pt x="894048" y="804503"/>
                    <a:pt x="878260" y="919063"/>
                    <a:pt x="865076" y="963836"/>
                  </a:cubicBezTo>
                  <a:cubicBezTo>
                    <a:pt x="857188" y="988851"/>
                    <a:pt x="854546" y="991481"/>
                    <a:pt x="830858" y="1002023"/>
                  </a:cubicBezTo>
                  <a:cubicBezTo>
                    <a:pt x="778185" y="1023082"/>
                    <a:pt x="678111" y="1032309"/>
                    <a:pt x="593837" y="1032309"/>
                  </a:cubicBezTo>
                  <a:cubicBezTo>
                    <a:pt x="396342" y="1032309"/>
                    <a:pt x="263351" y="983580"/>
                    <a:pt x="159321" y="890091"/>
                  </a:cubicBezTo>
                  <a:cubicBezTo>
                    <a:pt x="31601" y="775556"/>
                    <a:pt x="0" y="625425"/>
                    <a:pt x="0" y="500360"/>
                  </a:cubicBezTo>
                  <a:cubicBezTo>
                    <a:pt x="0" y="412142"/>
                    <a:pt x="30299" y="258080"/>
                    <a:pt x="147464" y="140878"/>
                  </a:cubicBezTo>
                  <a:cubicBezTo>
                    <a:pt x="226467" y="61888"/>
                    <a:pt x="346298" y="0"/>
                    <a:pt x="549077"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5" name="Shape 7">
              <a:extLst>
                <a:ext uri="{FF2B5EF4-FFF2-40B4-BE49-F238E27FC236}">
                  <a16:creationId xmlns:a16="http://schemas.microsoft.com/office/drawing/2014/main" xmlns="" id="{EA574A3E-1008-4D53-B6A5-42B733F0E986}"/>
                </a:ext>
              </a:extLst>
            </p:cNvPr>
            <p:cNvSpPr/>
            <p:nvPr userDrawn="1"/>
          </p:nvSpPr>
          <p:spPr>
            <a:xfrm>
              <a:off x="805445" y="973286"/>
              <a:ext cx="492311" cy="1731702"/>
            </a:xfrm>
            <a:custGeom>
              <a:avLst/>
              <a:gdLst/>
              <a:ahLst/>
              <a:cxnLst/>
              <a:rect l="0" t="0" r="0" b="0"/>
              <a:pathLst>
                <a:path w="492311" h="1731702">
                  <a:moveTo>
                    <a:pt x="121022" y="0"/>
                  </a:moveTo>
                  <a:cubicBezTo>
                    <a:pt x="194618" y="0"/>
                    <a:pt x="297669" y="4911"/>
                    <a:pt x="305854" y="4911"/>
                  </a:cubicBezTo>
                  <a:cubicBezTo>
                    <a:pt x="314040" y="4911"/>
                    <a:pt x="417066" y="0"/>
                    <a:pt x="466130" y="0"/>
                  </a:cubicBezTo>
                  <a:cubicBezTo>
                    <a:pt x="484126" y="0"/>
                    <a:pt x="492311" y="3262"/>
                    <a:pt x="492311" y="13097"/>
                  </a:cubicBezTo>
                  <a:cubicBezTo>
                    <a:pt x="492311" y="19633"/>
                    <a:pt x="485775" y="22907"/>
                    <a:pt x="479227" y="22907"/>
                  </a:cubicBezTo>
                  <a:cubicBezTo>
                    <a:pt x="467779" y="22907"/>
                    <a:pt x="457969" y="24532"/>
                    <a:pt x="438324" y="27818"/>
                  </a:cubicBezTo>
                  <a:cubicBezTo>
                    <a:pt x="394171" y="35979"/>
                    <a:pt x="381099" y="63785"/>
                    <a:pt x="377825" y="121034"/>
                  </a:cubicBezTo>
                  <a:cubicBezTo>
                    <a:pt x="374538" y="173372"/>
                    <a:pt x="374538" y="219174"/>
                    <a:pt x="374538" y="474340"/>
                  </a:cubicBezTo>
                  <a:lnTo>
                    <a:pt x="374538" y="866862"/>
                  </a:lnTo>
                  <a:cubicBezTo>
                    <a:pt x="374538" y="1131838"/>
                    <a:pt x="374538" y="1321185"/>
                    <a:pt x="325475" y="1437308"/>
                  </a:cubicBezTo>
                  <a:cubicBezTo>
                    <a:pt x="291133" y="1519064"/>
                    <a:pt x="219174" y="1595958"/>
                    <a:pt x="86680" y="1687562"/>
                  </a:cubicBezTo>
                  <a:cubicBezTo>
                    <a:pt x="65410" y="1702259"/>
                    <a:pt x="39253" y="1720255"/>
                    <a:pt x="22882" y="1728440"/>
                  </a:cubicBezTo>
                  <a:cubicBezTo>
                    <a:pt x="19621" y="1730077"/>
                    <a:pt x="16346" y="1731702"/>
                    <a:pt x="11435" y="1731702"/>
                  </a:cubicBezTo>
                  <a:cubicBezTo>
                    <a:pt x="6536" y="1731702"/>
                    <a:pt x="0" y="1728440"/>
                    <a:pt x="0" y="1721904"/>
                  </a:cubicBezTo>
                  <a:cubicBezTo>
                    <a:pt x="0" y="1712094"/>
                    <a:pt x="8161" y="1707170"/>
                    <a:pt x="22882" y="1697360"/>
                  </a:cubicBezTo>
                  <a:cubicBezTo>
                    <a:pt x="42528" y="1685913"/>
                    <a:pt x="65410" y="1666292"/>
                    <a:pt x="80144" y="1651571"/>
                  </a:cubicBezTo>
                  <a:cubicBezTo>
                    <a:pt x="186457" y="1543608"/>
                    <a:pt x="237145" y="1456928"/>
                    <a:pt x="237145" y="1034951"/>
                  </a:cubicBezTo>
                  <a:lnTo>
                    <a:pt x="237145" y="474340"/>
                  </a:lnTo>
                  <a:cubicBezTo>
                    <a:pt x="237145" y="219174"/>
                    <a:pt x="237145" y="173372"/>
                    <a:pt x="233871" y="121034"/>
                  </a:cubicBezTo>
                  <a:cubicBezTo>
                    <a:pt x="230609" y="65435"/>
                    <a:pt x="217525" y="39253"/>
                    <a:pt x="163550" y="27818"/>
                  </a:cubicBezTo>
                  <a:cubicBezTo>
                    <a:pt x="150465" y="24532"/>
                    <a:pt x="122672" y="22907"/>
                    <a:pt x="107938" y="22907"/>
                  </a:cubicBezTo>
                  <a:cubicBezTo>
                    <a:pt x="101402" y="22907"/>
                    <a:pt x="94866" y="19633"/>
                    <a:pt x="94866" y="13097"/>
                  </a:cubicBezTo>
                  <a:cubicBezTo>
                    <a:pt x="94866" y="3262"/>
                    <a:pt x="103026" y="0"/>
                    <a:pt x="121022"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36" name="Shape 8">
              <a:extLst>
                <a:ext uri="{FF2B5EF4-FFF2-40B4-BE49-F238E27FC236}">
                  <a16:creationId xmlns:a16="http://schemas.microsoft.com/office/drawing/2014/main" xmlns="" id="{C2977D32-4FC2-4350-ADD9-E8A7F7DA2FD3}"/>
                </a:ext>
              </a:extLst>
            </p:cNvPr>
            <p:cNvSpPr/>
            <p:nvPr userDrawn="1"/>
          </p:nvSpPr>
          <p:spPr>
            <a:xfrm>
              <a:off x="0" y="1102457"/>
              <a:ext cx="978371" cy="1013879"/>
            </a:xfrm>
            <a:custGeom>
              <a:avLst/>
              <a:gdLst/>
              <a:ahLst/>
              <a:cxnLst/>
              <a:rect l="0" t="0" r="0" b="0"/>
              <a:pathLst>
                <a:path w="978371" h="1013879">
                  <a:moveTo>
                    <a:pt x="214623" y="0"/>
                  </a:moveTo>
                  <a:cubicBezTo>
                    <a:pt x="222510" y="0"/>
                    <a:pt x="227794" y="5259"/>
                    <a:pt x="234367" y="19745"/>
                  </a:cubicBezTo>
                  <a:lnTo>
                    <a:pt x="637282" y="847961"/>
                  </a:lnTo>
                  <a:lnTo>
                    <a:pt x="978371" y="119385"/>
                  </a:lnTo>
                  <a:lnTo>
                    <a:pt x="978322" y="256753"/>
                  </a:lnTo>
                  <a:lnTo>
                    <a:pt x="655724" y="941450"/>
                  </a:lnTo>
                  <a:cubicBezTo>
                    <a:pt x="628067" y="999393"/>
                    <a:pt x="624123" y="1011250"/>
                    <a:pt x="612267" y="1011250"/>
                  </a:cubicBezTo>
                  <a:cubicBezTo>
                    <a:pt x="603052" y="1011250"/>
                    <a:pt x="596478" y="998066"/>
                    <a:pt x="571450" y="950677"/>
                  </a:cubicBezTo>
                  <a:cubicBezTo>
                    <a:pt x="537208" y="886160"/>
                    <a:pt x="423974" y="658366"/>
                    <a:pt x="417401" y="645195"/>
                  </a:cubicBezTo>
                  <a:cubicBezTo>
                    <a:pt x="405544" y="621494"/>
                    <a:pt x="258080" y="305470"/>
                    <a:pt x="243594" y="269925"/>
                  </a:cubicBezTo>
                  <a:lnTo>
                    <a:pt x="185651" y="880876"/>
                  </a:lnTo>
                  <a:cubicBezTo>
                    <a:pt x="184336" y="901948"/>
                    <a:pt x="184336" y="925661"/>
                    <a:pt x="184336" y="948035"/>
                  </a:cubicBezTo>
                  <a:cubicBezTo>
                    <a:pt x="184336" y="967792"/>
                    <a:pt x="198822" y="984907"/>
                    <a:pt x="218579" y="988851"/>
                  </a:cubicBezTo>
                  <a:cubicBezTo>
                    <a:pt x="240953" y="994135"/>
                    <a:pt x="260710" y="995437"/>
                    <a:pt x="268610" y="995437"/>
                  </a:cubicBezTo>
                  <a:cubicBezTo>
                    <a:pt x="273869" y="995437"/>
                    <a:pt x="279127" y="998066"/>
                    <a:pt x="279127" y="1002023"/>
                  </a:cubicBezTo>
                  <a:cubicBezTo>
                    <a:pt x="279127" y="1011250"/>
                    <a:pt x="271239" y="1013879"/>
                    <a:pt x="255439" y="1013879"/>
                  </a:cubicBezTo>
                  <a:cubicBezTo>
                    <a:pt x="206722" y="1013879"/>
                    <a:pt x="143508" y="1009923"/>
                    <a:pt x="132990" y="1009923"/>
                  </a:cubicBezTo>
                  <a:cubicBezTo>
                    <a:pt x="121134" y="1009923"/>
                    <a:pt x="57919" y="1013879"/>
                    <a:pt x="22386" y="1013879"/>
                  </a:cubicBezTo>
                  <a:cubicBezTo>
                    <a:pt x="9227" y="1013879"/>
                    <a:pt x="0" y="1011250"/>
                    <a:pt x="0" y="1002023"/>
                  </a:cubicBezTo>
                  <a:cubicBezTo>
                    <a:pt x="0" y="998066"/>
                    <a:pt x="6573" y="995437"/>
                    <a:pt x="13159" y="995437"/>
                  </a:cubicBezTo>
                  <a:cubicBezTo>
                    <a:pt x="23688" y="995437"/>
                    <a:pt x="32916" y="995437"/>
                    <a:pt x="52660" y="991481"/>
                  </a:cubicBezTo>
                  <a:cubicBezTo>
                    <a:pt x="96118" y="983580"/>
                    <a:pt x="100075" y="932222"/>
                    <a:pt x="105346" y="882204"/>
                  </a:cubicBezTo>
                  <a:lnTo>
                    <a:pt x="200137" y="23713"/>
                  </a:lnTo>
                  <a:cubicBezTo>
                    <a:pt x="201464" y="9215"/>
                    <a:pt x="206722" y="0"/>
                    <a:pt x="21462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37" name="Shape 9">
              <a:extLst>
                <a:ext uri="{FF2B5EF4-FFF2-40B4-BE49-F238E27FC236}">
                  <a16:creationId xmlns:a16="http://schemas.microsoft.com/office/drawing/2014/main" xmlns="" id="{B5283731-E9D6-46B1-AE2B-160B87983C0A}"/>
                </a:ext>
              </a:extLst>
            </p:cNvPr>
            <p:cNvSpPr/>
            <p:nvPr userDrawn="1"/>
          </p:nvSpPr>
          <p:spPr>
            <a:xfrm>
              <a:off x="2529061" y="2462485"/>
              <a:ext cx="155153" cy="296069"/>
            </a:xfrm>
            <a:custGeom>
              <a:avLst/>
              <a:gdLst/>
              <a:ahLst/>
              <a:cxnLst/>
              <a:rect l="0" t="0" r="0" b="0"/>
              <a:pathLst>
                <a:path w="155153" h="296069">
                  <a:moveTo>
                    <a:pt x="155153" y="0"/>
                  </a:moveTo>
                  <a:lnTo>
                    <a:pt x="155153" y="14668"/>
                  </a:lnTo>
                  <a:lnTo>
                    <a:pt x="152933" y="14225"/>
                  </a:lnTo>
                  <a:cubicBezTo>
                    <a:pt x="87585" y="14225"/>
                    <a:pt x="40456" y="55116"/>
                    <a:pt x="40456" y="137356"/>
                  </a:cubicBezTo>
                  <a:cubicBezTo>
                    <a:pt x="40456" y="214373"/>
                    <a:pt x="80964" y="266208"/>
                    <a:pt x="138442" y="277963"/>
                  </a:cubicBezTo>
                  <a:lnTo>
                    <a:pt x="155153" y="279621"/>
                  </a:lnTo>
                  <a:lnTo>
                    <a:pt x="155153" y="295861"/>
                  </a:lnTo>
                  <a:lnTo>
                    <a:pt x="152933" y="296069"/>
                  </a:lnTo>
                  <a:cubicBezTo>
                    <a:pt x="45802" y="296069"/>
                    <a:pt x="0" y="215602"/>
                    <a:pt x="0" y="147588"/>
                  </a:cubicBezTo>
                  <a:cubicBezTo>
                    <a:pt x="0" y="86680"/>
                    <a:pt x="47129" y="0"/>
                    <a:pt x="15515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38" name="Shape 10">
              <a:extLst>
                <a:ext uri="{FF2B5EF4-FFF2-40B4-BE49-F238E27FC236}">
                  <a16:creationId xmlns:a16="http://schemas.microsoft.com/office/drawing/2014/main" xmlns="" id="{6DE15827-DD73-49D9-9922-464858D03F6F}"/>
                </a:ext>
              </a:extLst>
            </p:cNvPr>
            <p:cNvSpPr/>
            <p:nvPr userDrawn="1"/>
          </p:nvSpPr>
          <p:spPr>
            <a:xfrm>
              <a:off x="1982279" y="2417577"/>
              <a:ext cx="133809" cy="445889"/>
            </a:xfrm>
            <a:custGeom>
              <a:avLst/>
              <a:gdLst/>
              <a:ahLst/>
              <a:cxnLst/>
              <a:rect l="0" t="0" r="0" b="0"/>
              <a:pathLst>
                <a:path w="133809" h="445889">
                  <a:moveTo>
                    <a:pt x="126690" y="0"/>
                  </a:moveTo>
                  <a:cubicBezTo>
                    <a:pt x="131589" y="0"/>
                    <a:pt x="133809" y="893"/>
                    <a:pt x="133809" y="3572"/>
                  </a:cubicBezTo>
                  <a:cubicBezTo>
                    <a:pt x="127149" y="6226"/>
                    <a:pt x="124482" y="6672"/>
                    <a:pt x="119137" y="7565"/>
                  </a:cubicBezTo>
                  <a:cubicBezTo>
                    <a:pt x="107144" y="9785"/>
                    <a:pt x="103584" y="17338"/>
                    <a:pt x="102691" y="32903"/>
                  </a:cubicBezTo>
                  <a:cubicBezTo>
                    <a:pt x="101798" y="47129"/>
                    <a:pt x="101798" y="59581"/>
                    <a:pt x="101798" y="128922"/>
                  </a:cubicBezTo>
                  <a:lnTo>
                    <a:pt x="101798" y="235607"/>
                  </a:lnTo>
                  <a:cubicBezTo>
                    <a:pt x="101798" y="307628"/>
                    <a:pt x="101798" y="335198"/>
                    <a:pt x="88466" y="366762"/>
                  </a:cubicBezTo>
                  <a:cubicBezTo>
                    <a:pt x="79127" y="388975"/>
                    <a:pt x="59581" y="409885"/>
                    <a:pt x="23564" y="434777"/>
                  </a:cubicBezTo>
                  <a:cubicBezTo>
                    <a:pt x="17785" y="438770"/>
                    <a:pt x="10678" y="443657"/>
                    <a:pt x="6226" y="445889"/>
                  </a:cubicBezTo>
                  <a:cubicBezTo>
                    <a:pt x="0" y="441437"/>
                    <a:pt x="2220" y="440110"/>
                    <a:pt x="6226" y="437443"/>
                  </a:cubicBezTo>
                  <a:cubicBezTo>
                    <a:pt x="11559" y="434330"/>
                    <a:pt x="17785" y="428997"/>
                    <a:pt x="21791" y="424991"/>
                  </a:cubicBezTo>
                  <a:cubicBezTo>
                    <a:pt x="50688" y="395647"/>
                    <a:pt x="64455" y="372095"/>
                    <a:pt x="64455" y="257398"/>
                  </a:cubicBezTo>
                  <a:lnTo>
                    <a:pt x="64455" y="128922"/>
                  </a:lnTo>
                  <a:cubicBezTo>
                    <a:pt x="64455" y="59581"/>
                    <a:pt x="64455" y="47129"/>
                    <a:pt x="63574" y="32903"/>
                  </a:cubicBezTo>
                  <a:cubicBezTo>
                    <a:pt x="62681" y="17785"/>
                    <a:pt x="59122" y="10678"/>
                    <a:pt x="44462" y="7565"/>
                  </a:cubicBezTo>
                  <a:cubicBezTo>
                    <a:pt x="40903" y="6672"/>
                    <a:pt x="33350" y="6226"/>
                    <a:pt x="29344" y="6226"/>
                  </a:cubicBezTo>
                  <a:cubicBezTo>
                    <a:pt x="52896" y="0"/>
                    <a:pt x="80913" y="1339"/>
                    <a:pt x="83133" y="1339"/>
                  </a:cubicBezTo>
                  <a:cubicBezTo>
                    <a:pt x="85365" y="1339"/>
                    <a:pt x="113357" y="0"/>
                    <a:pt x="126690"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39" name="Shape 11">
              <a:extLst>
                <a:ext uri="{FF2B5EF4-FFF2-40B4-BE49-F238E27FC236}">
                  <a16:creationId xmlns:a16="http://schemas.microsoft.com/office/drawing/2014/main" xmlns="" id="{168E3A05-E01F-48E1-A7FA-8E568F571310}"/>
                </a:ext>
              </a:extLst>
            </p:cNvPr>
            <p:cNvSpPr/>
            <p:nvPr userDrawn="1"/>
          </p:nvSpPr>
          <p:spPr>
            <a:xfrm>
              <a:off x="2180097" y="2411363"/>
              <a:ext cx="301848" cy="348518"/>
            </a:xfrm>
            <a:custGeom>
              <a:avLst/>
              <a:gdLst/>
              <a:ahLst/>
              <a:cxnLst/>
              <a:rect l="0" t="0" r="0" b="0"/>
              <a:pathLst>
                <a:path w="301848" h="348518">
                  <a:moveTo>
                    <a:pt x="185378" y="0"/>
                  </a:moveTo>
                  <a:cubicBezTo>
                    <a:pt x="203150" y="0"/>
                    <a:pt x="228054" y="1327"/>
                    <a:pt x="249833" y="5333"/>
                  </a:cubicBezTo>
                  <a:cubicBezTo>
                    <a:pt x="266725" y="8446"/>
                    <a:pt x="280950" y="11113"/>
                    <a:pt x="295176" y="11993"/>
                  </a:cubicBezTo>
                  <a:cubicBezTo>
                    <a:pt x="300955" y="20451"/>
                    <a:pt x="299628" y="25784"/>
                    <a:pt x="298735" y="41783"/>
                  </a:cubicBezTo>
                  <a:cubicBezTo>
                    <a:pt x="297842" y="56455"/>
                    <a:pt x="297842" y="80900"/>
                    <a:pt x="297396" y="87573"/>
                  </a:cubicBezTo>
                  <a:cubicBezTo>
                    <a:pt x="296949" y="94245"/>
                    <a:pt x="296069" y="96912"/>
                    <a:pt x="293402" y="96912"/>
                  </a:cubicBezTo>
                  <a:cubicBezTo>
                    <a:pt x="290289" y="96912"/>
                    <a:pt x="289843" y="93799"/>
                    <a:pt x="289843" y="87573"/>
                  </a:cubicBezTo>
                  <a:cubicBezTo>
                    <a:pt x="289843" y="70234"/>
                    <a:pt x="282736" y="52015"/>
                    <a:pt x="271177" y="42230"/>
                  </a:cubicBezTo>
                  <a:cubicBezTo>
                    <a:pt x="255612" y="28897"/>
                    <a:pt x="221382" y="16892"/>
                    <a:pt x="182265" y="16892"/>
                  </a:cubicBezTo>
                  <a:cubicBezTo>
                    <a:pt x="123143" y="16892"/>
                    <a:pt x="95585" y="34230"/>
                    <a:pt x="80020" y="49337"/>
                  </a:cubicBezTo>
                  <a:cubicBezTo>
                    <a:pt x="47575" y="80466"/>
                    <a:pt x="40010" y="120030"/>
                    <a:pt x="40010" y="165360"/>
                  </a:cubicBezTo>
                  <a:cubicBezTo>
                    <a:pt x="40010" y="250279"/>
                    <a:pt x="105358" y="328067"/>
                    <a:pt x="200496" y="328067"/>
                  </a:cubicBezTo>
                  <a:cubicBezTo>
                    <a:pt x="233834" y="328067"/>
                    <a:pt x="260065" y="324073"/>
                    <a:pt x="277837" y="305842"/>
                  </a:cubicBezTo>
                  <a:cubicBezTo>
                    <a:pt x="287176" y="296069"/>
                    <a:pt x="292956" y="276498"/>
                    <a:pt x="294283" y="268498"/>
                  </a:cubicBezTo>
                  <a:cubicBezTo>
                    <a:pt x="300955" y="261838"/>
                    <a:pt x="301848" y="264939"/>
                    <a:pt x="301848" y="268498"/>
                  </a:cubicBezTo>
                  <a:cubicBezTo>
                    <a:pt x="301848" y="271611"/>
                    <a:pt x="296515" y="310294"/>
                    <a:pt x="292063" y="325400"/>
                  </a:cubicBezTo>
                  <a:cubicBezTo>
                    <a:pt x="289396" y="333846"/>
                    <a:pt x="288516" y="334739"/>
                    <a:pt x="280516" y="338299"/>
                  </a:cubicBezTo>
                  <a:cubicBezTo>
                    <a:pt x="262731" y="345405"/>
                    <a:pt x="228935" y="348518"/>
                    <a:pt x="200496" y="348518"/>
                  </a:cubicBezTo>
                  <a:cubicBezTo>
                    <a:pt x="133809" y="348518"/>
                    <a:pt x="88912" y="332073"/>
                    <a:pt x="53789" y="300509"/>
                  </a:cubicBezTo>
                  <a:cubicBezTo>
                    <a:pt x="10666" y="261838"/>
                    <a:pt x="0" y="211150"/>
                    <a:pt x="0" y="168932"/>
                  </a:cubicBezTo>
                  <a:cubicBezTo>
                    <a:pt x="0" y="139142"/>
                    <a:pt x="10232" y="87126"/>
                    <a:pt x="49783" y="47563"/>
                  </a:cubicBezTo>
                  <a:cubicBezTo>
                    <a:pt x="76460" y="20886"/>
                    <a:pt x="116917" y="0"/>
                    <a:pt x="185378"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0" name="Shape 12">
              <a:extLst>
                <a:ext uri="{FF2B5EF4-FFF2-40B4-BE49-F238E27FC236}">
                  <a16:creationId xmlns:a16="http://schemas.microsoft.com/office/drawing/2014/main" xmlns="" id="{3C90BF11-1E3E-4E4A-A567-9AA4D8E20F98}"/>
                </a:ext>
              </a:extLst>
            </p:cNvPr>
            <p:cNvSpPr/>
            <p:nvPr userDrawn="1"/>
          </p:nvSpPr>
          <p:spPr>
            <a:xfrm>
              <a:off x="1523082" y="2411363"/>
              <a:ext cx="440531" cy="342292"/>
            </a:xfrm>
            <a:custGeom>
              <a:avLst/>
              <a:gdLst/>
              <a:ahLst/>
              <a:cxnLst/>
              <a:rect l="0" t="0" r="0" b="0"/>
              <a:pathLst>
                <a:path w="440531" h="342292">
                  <a:moveTo>
                    <a:pt x="72454" y="0"/>
                  </a:moveTo>
                  <a:lnTo>
                    <a:pt x="215156" y="286283"/>
                  </a:lnTo>
                  <a:lnTo>
                    <a:pt x="345852" y="7107"/>
                  </a:lnTo>
                  <a:cubicBezTo>
                    <a:pt x="347625" y="3113"/>
                    <a:pt x="349399" y="0"/>
                    <a:pt x="352512" y="0"/>
                  </a:cubicBezTo>
                  <a:cubicBezTo>
                    <a:pt x="355625" y="0"/>
                    <a:pt x="356964" y="3547"/>
                    <a:pt x="357845" y="11993"/>
                  </a:cubicBezTo>
                  <a:lnTo>
                    <a:pt x="387635" y="284944"/>
                  </a:lnTo>
                  <a:cubicBezTo>
                    <a:pt x="389409" y="300955"/>
                    <a:pt x="392522" y="325847"/>
                    <a:pt x="411634" y="332073"/>
                  </a:cubicBezTo>
                  <a:cubicBezTo>
                    <a:pt x="424532" y="336066"/>
                    <a:pt x="436091" y="336066"/>
                    <a:pt x="440531" y="336066"/>
                  </a:cubicBezTo>
                  <a:cubicBezTo>
                    <a:pt x="424979" y="342292"/>
                    <a:pt x="376969" y="340965"/>
                    <a:pt x="360511" y="339626"/>
                  </a:cubicBezTo>
                  <a:cubicBezTo>
                    <a:pt x="350292" y="338733"/>
                    <a:pt x="348072" y="337406"/>
                    <a:pt x="348072" y="335186"/>
                  </a:cubicBezTo>
                  <a:cubicBezTo>
                    <a:pt x="353405" y="331626"/>
                    <a:pt x="353851" y="324073"/>
                    <a:pt x="352958" y="316074"/>
                  </a:cubicBezTo>
                  <a:lnTo>
                    <a:pt x="331626" y="86680"/>
                  </a:lnTo>
                  <a:lnTo>
                    <a:pt x="221382" y="317847"/>
                  </a:lnTo>
                  <a:cubicBezTo>
                    <a:pt x="212030" y="337406"/>
                    <a:pt x="210703" y="341412"/>
                    <a:pt x="206710" y="341412"/>
                  </a:cubicBezTo>
                  <a:cubicBezTo>
                    <a:pt x="203597" y="341412"/>
                    <a:pt x="201377" y="336959"/>
                    <a:pt x="192918" y="320960"/>
                  </a:cubicBezTo>
                  <a:cubicBezTo>
                    <a:pt x="181359" y="299182"/>
                    <a:pt x="143135" y="222275"/>
                    <a:pt x="140915" y="217822"/>
                  </a:cubicBezTo>
                  <a:cubicBezTo>
                    <a:pt x="136909" y="209823"/>
                    <a:pt x="87126" y="103125"/>
                    <a:pt x="82228" y="91132"/>
                  </a:cubicBezTo>
                  <a:lnTo>
                    <a:pt x="62669" y="297396"/>
                  </a:lnTo>
                  <a:cubicBezTo>
                    <a:pt x="62235" y="304515"/>
                    <a:pt x="62235" y="312514"/>
                    <a:pt x="62235" y="320067"/>
                  </a:cubicBezTo>
                  <a:cubicBezTo>
                    <a:pt x="62235" y="326740"/>
                    <a:pt x="67121" y="332519"/>
                    <a:pt x="73794" y="333846"/>
                  </a:cubicBezTo>
                  <a:cubicBezTo>
                    <a:pt x="81347" y="335632"/>
                    <a:pt x="88007" y="336066"/>
                    <a:pt x="90674" y="336066"/>
                  </a:cubicBezTo>
                  <a:cubicBezTo>
                    <a:pt x="69788" y="342292"/>
                    <a:pt x="48444" y="340965"/>
                    <a:pt x="44896" y="340965"/>
                  </a:cubicBezTo>
                  <a:cubicBezTo>
                    <a:pt x="40891" y="340965"/>
                    <a:pt x="19546" y="342292"/>
                    <a:pt x="7553" y="342292"/>
                  </a:cubicBezTo>
                  <a:cubicBezTo>
                    <a:pt x="3113" y="342292"/>
                    <a:pt x="0" y="341412"/>
                    <a:pt x="0" y="338299"/>
                  </a:cubicBezTo>
                  <a:cubicBezTo>
                    <a:pt x="7987" y="336066"/>
                    <a:pt x="11100" y="336066"/>
                    <a:pt x="17773" y="334739"/>
                  </a:cubicBezTo>
                  <a:cubicBezTo>
                    <a:pt x="32445" y="332073"/>
                    <a:pt x="33784" y="314734"/>
                    <a:pt x="35558" y="297842"/>
                  </a:cubicBezTo>
                  <a:lnTo>
                    <a:pt x="67556" y="8000"/>
                  </a:lnTo>
                  <a:cubicBezTo>
                    <a:pt x="68014" y="3113"/>
                    <a:pt x="69788" y="0"/>
                    <a:pt x="72454"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1" name="Shape 13">
              <a:extLst>
                <a:ext uri="{FF2B5EF4-FFF2-40B4-BE49-F238E27FC236}">
                  <a16:creationId xmlns:a16="http://schemas.microsoft.com/office/drawing/2014/main" xmlns="" id="{A419C05C-D55E-4313-8893-F516ACF15097}"/>
                </a:ext>
              </a:extLst>
            </p:cNvPr>
            <p:cNvSpPr/>
            <p:nvPr userDrawn="1"/>
          </p:nvSpPr>
          <p:spPr>
            <a:xfrm>
              <a:off x="3251907" y="2467596"/>
              <a:ext cx="161807" cy="289172"/>
            </a:xfrm>
            <a:custGeom>
              <a:avLst/>
              <a:gdLst/>
              <a:ahLst/>
              <a:cxnLst/>
              <a:rect l="0" t="0" r="0" b="0"/>
              <a:pathLst>
                <a:path w="161807" h="289172">
                  <a:moveTo>
                    <a:pt x="100905" y="222"/>
                  </a:moveTo>
                  <a:cubicBezTo>
                    <a:pt x="110685" y="222"/>
                    <a:pt x="122493" y="0"/>
                    <a:pt x="135426" y="396"/>
                  </a:cubicBezTo>
                  <a:lnTo>
                    <a:pt x="161807" y="2877"/>
                  </a:lnTo>
                  <a:lnTo>
                    <a:pt x="161807" y="21341"/>
                  </a:lnTo>
                  <a:lnTo>
                    <a:pt x="161254" y="21113"/>
                  </a:lnTo>
                  <a:cubicBezTo>
                    <a:pt x="140026" y="15223"/>
                    <a:pt x="117574" y="14001"/>
                    <a:pt x="94233" y="14001"/>
                  </a:cubicBezTo>
                  <a:cubicBezTo>
                    <a:pt x="86680" y="14001"/>
                    <a:pt x="74228" y="15329"/>
                    <a:pt x="70669" y="16668"/>
                  </a:cubicBezTo>
                  <a:cubicBezTo>
                    <a:pt x="67121" y="17995"/>
                    <a:pt x="65782" y="19781"/>
                    <a:pt x="65782" y="24233"/>
                  </a:cubicBezTo>
                  <a:lnTo>
                    <a:pt x="65782" y="150477"/>
                  </a:lnTo>
                  <a:cubicBezTo>
                    <a:pt x="65782" y="190487"/>
                    <a:pt x="65782" y="225610"/>
                    <a:pt x="66229" y="232717"/>
                  </a:cubicBezTo>
                  <a:cubicBezTo>
                    <a:pt x="66675" y="242056"/>
                    <a:pt x="67556" y="255835"/>
                    <a:pt x="70669" y="259841"/>
                  </a:cubicBezTo>
                  <a:cubicBezTo>
                    <a:pt x="75567" y="266947"/>
                    <a:pt x="89346" y="274947"/>
                    <a:pt x="135570" y="274947"/>
                  </a:cubicBezTo>
                  <a:lnTo>
                    <a:pt x="161807" y="270384"/>
                  </a:lnTo>
                  <a:lnTo>
                    <a:pt x="161807" y="286543"/>
                  </a:lnTo>
                  <a:lnTo>
                    <a:pt x="135136" y="289172"/>
                  </a:lnTo>
                  <a:cubicBezTo>
                    <a:pt x="118244" y="289172"/>
                    <a:pt x="97346" y="287845"/>
                    <a:pt x="80454" y="286952"/>
                  </a:cubicBezTo>
                  <a:lnTo>
                    <a:pt x="48444" y="284732"/>
                  </a:lnTo>
                  <a:cubicBezTo>
                    <a:pt x="47563" y="284732"/>
                    <a:pt x="40444" y="285179"/>
                    <a:pt x="32445" y="285179"/>
                  </a:cubicBezTo>
                  <a:cubicBezTo>
                    <a:pt x="24445" y="285613"/>
                    <a:pt x="15106" y="286059"/>
                    <a:pt x="8880" y="286059"/>
                  </a:cubicBezTo>
                  <a:cubicBezTo>
                    <a:pt x="9327" y="279833"/>
                    <a:pt x="14213" y="278953"/>
                    <a:pt x="17773" y="278060"/>
                  </a:cubicBezTo>
                  <a:cubicBezTo>
                    <a:pt x="25326" y="276286"/>
                    <a:pt x="26219" y="269167"/>
                    <a:pt x="27992" y="258055"/>
                  </a:cubicBezTo>
                  <a:cubicBezTo>
                    <a:pt x="30225" y="242502"/>
                    <a:pt x="30225" y="212712"/>
                    <a:pt x="30225" y="176261"/>
                  </a:cubicBezTo>
                  <a:lnTo>
                    <a:pt x="30225" y="109586"/>
                  </a:lnTo>
                  <a:cubicBezTo>
                    <a:pt x="30225" y="50898"/>
                    <a:pt x="30225" y="40232"/>
                    <a:pt x="29332" y="28227"/>
                  </a:cubicBezTo>
                  <a:cubicBezTo>
                    <a:pt x="28439" y="15329"/>
                    <a:pt x="26219" y="9115"/>
                    <a:pt x="13333" y="7341"/>
                  </a:cubicBezTo>
                  <a:cubicBezTo>
                    <a:pt x="10220" y="6895"/>
                    <a:pt x="3547" y="6436"/>
                    <a:pt x="0" y="6436"/>
                  </a:cubicBezTo>
                  <a:cubicBezTo>
                    <a:pt x="20886" y="222"/>
                    <a:pt x="46224" y="1115"/>
                    <a:pt x="48444" y="1115"/>
                  </a:cubicBezTo>
                  <a:cubicBezTo>
                    <a:pt x="52884" y="1115"/>
                    <a:pt x="77788" y="222"/>
                    <a:pt x="100905" y="222"/>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2" name="Shape 14">
              <a:extLst>
                <a:ext uri="{FF2B5EF4-FFF2-40B4-BE49-F238E27FC236}">
                  <a16:creationId xmlns:a16="http://schemas.microsoft.com/office/drawing/2014/main" xmlns="" id="{5B1590FA-1950-4A00-BD41-0ED0E43D5B89}"/>
                </a:ext>
              </a:extLst>
            </p:cNvPr>
            <p:cNvSpPr/>
            <p:nvPr userDrawn="1"/>
          </p:nvSpPr>
          <p:spPr>
            <a:xfrm>
              <a:off x="2888704" y="2462485"/>
              <a:ext cx="308496" cy="293836"/>
            </a:xfrm>
            <a:custGeom>
              <a:avLst/>
              <a:gdLst/>
              <a:ahLst/>
              <a:cxnLst/>
              <a:rect l="0" t="0" r="0" b="0"/>
              <a:pathLst>
                <a:path w="308496" h="293836">
                  <a:moveTo>
                    <a:pt x="29344" y="0"/>
                  </a:moveTo>
                  <a:cubicBezTo>
                    <a:pt x="33784" y="0"/>
                    <a:pt x="40456" y="7553"/>
                    <a:pt x="44450" y="11547"/>
                  </a:cubicBezTo>
                  <a:cubicBezTo>
                    <a:pt x="50676" y="17785"/>
                    <a:pt x="107528" y="78234"/>
                    <a:pt x="167928" y="140469"/>
                  </a:cubicBezTo>
                  <a:cubicBezTo>
                    <a:pt x="206561" y="180479"/>
                    <a:pt x="248307" y="225375"/>
                    <a:pt x="260313" y="237827"/>
                  </a:cubicBezTo>
                  <a:lnTo>
                    <a:pt x="256294" y="48456"/>
                  </a:lnTo>
                  <a:cubicBezTo>
                    <a:pt x="255848" y="23999"/>
                    <a:pt x="253640" y="15553"/>
                    <a:pt x="241647" y="13333"/>
                  </a:cubicBezTo>
                  <a:cubicBezTo>
                    <a:pt x="234541" y="12005"/>
                    <a:pt x="225648" y="11547"/>
                    <a:pt x="222548" y="11547"/>
                  </a:cubicBezTo>
                  <a:cubicBezTo>
                    <a:pt x="244760" y="5333"/>
                    <a:pt x="263451" y="6226"/>
                    <a:pt x="267940" y="6226"/>
                  </a:cubicBezTo>
                  <a:cubicBezTo>
                    <a:pt x="272430" y="6226"/>
                    <a:pt x="285378" y="5333"/>
                    <a:pt x="301377" y="5333"/>
                  </a:cubicBezTo>
                  <a:cubicBezTo>
                    <a:pt x="305383" y="5333"/>
                    <a:pt x="308496" y="5767"/>
                    <a:pt x="308496" y="8000"/>
                  </a:cubicBezTo>
                  <a:cubicBezTo>
                    <a:pt x="302270" y="11547"/>
                    <a:pt x="299157" y="11547"/>
                    <a:pt x="294717" y="12452"/>
                  </a:cubicBezTo>
                  <a:cubicBezTo>
                    <a:pt x="281831" y="15118"/>
                    <a:pt x="280926" y="22671"/>
                    <a:pt x="280926" y="45343"/>
                  </a:cubicBezTo>
                  <a:lnTo>
                    <a:pt x="280045" y="266725"/>
                  </a:lnTo>
                  <a:cubicBezTo>
                    <a:pt x="280045" y="291616"/>
                    <a:pt x="279598" y="293836"/>
                    <a:pt x="276907" y="293836"/>
                  </a:cubicBezTo>
                  <a:cubicBezTo>
                    <a:pt x="272876" y="293836"/>
                    <a:pt x="268833" y="290723"/>
                    <a:pt x="246968" y="270731"/>
                  </a:cubicBezTo>
                  <a:cubicBezTo>
                    <a:pt x="242974" y="267171"/>
                    <a:pt x="186581" y="211609"/>
                    <a:pt x="145269" y="168486"/>
                  </a:cubicBezTo>
                  <a:cubicBezTo>
                    <a:pt x="99963" y="120910"/>
                    <a:pt x="56009" y="74687"/>
                    <a:pt x="44016" y="61342"/>
                  </a:cubicBezTo>
                  <a:lnTo>
                    <a:pt x="48456" y="239601"/>
                  </a:lnTo>
                  <a:cubicBezTo>
                    <a:pt x="49349" y="270731"/>
                    <a:pt x="52896" y="280057"/>
                    <a:pt x="63550" y="282724"/>
                  </a:cubicBezTo>
                  <a:cubicBezTo>
                    <a:pt x="70656" y="284510"/>
                    <a:pt x="79549" y="284944"/>
                    <a:pt x="83096" y="284944"/>
                  </a:cubicBezTo>
                  <a:cubicBezTo>
                    <a:pt x="56890" y="291170"/>
                    <a:pt x="41337" y="289843"/>
                    <a:pt x="37790" y="289843"/>
                  </a:cubicBezTo>
                  <a:cubicBezTo>
                    <a:pt x="34230" y="289843"/>
                    <a:pt x="17785" y="291170"/>
                    <a:pt x="0" y="291170"/>
                  </a:cubicBezTo>
                  <a:cubicBezTo>
                    <a:pt x="0" y="284944"/>
                    <a:pt x="7119" y="284510"/>
                    <a:pt x="12886" y="282724"/>
                  </a:cubicBezTo>
                  <a:cubicBezTo>
                    <a:pt x="22671" y="280057"/>
                    <a:pt x="23999" y="269838"/>
                    <a:pt x="23999" y="235607"/>
                  </a:cubicBezTo>
                  <a:lnTo>
                    <a:pt x="23999" y="19112"/>
                  </a:lnTo>
                  <a:cubicBezTo>
                    <a:pt x="23999" y="3994"/>
                    <a:pt x="26231" y="0"/>
                    <a:pt x="29344"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3" name="Shape 15">
              <a:extLst>
                <a:ext uri="{FF2B5EF4-FFF2-40B4-BE49-F238E27FC236}">
                  <a16:creationId xmlns:a16="http://schemas.microsoft.com/office/drawing/2014/main" xmlns="" id="{84BC0999-C3A8-4EAD-ACA1-902CCA95A240}"/>
                </a:ext>
              </a:extLst>
            </p:cNvPr>
            <p:cNvSpPr/>
            <p:nvPr userDrawn="1"/>
          </p:nvSpPr>
          <p:spPr>
            <a:xfrm>
              <a:off x="2684215" y="2462485"/>
              <a:ext cx="154694" cy="295861"/>
            </a:xfrm>
            <a:custGeom>
              <a:avLst/>
              <a:gdLst/>
              <a:ahLst/>
              <a:cxnLst/>
              <a:rect l="0" t="0" r="0" b="0"/>
              <a:pathLst>
                <a:path w="154694" h="295861">
                  <a:moveTo>
                    <a:pt x="0" y="0"/>
                  </a:moveTo>
                  <a:cubicBezTo>
                    <a:pt x="88019" y="0"/>
                    <a:pt x="154694" y="53789"/>
                    <a:pt x="154694" y="141808"/>
                  </a:cubicBezTo>
                  <a:cubicBezTo>
                    <a:pt x="154694" y="215711"/>
                    <a:pt x="106704" y="278390"/>
                    <a:pt x="31578" y="292905"/>
                  </a:cubicBezTo>
                  <a:lnTo>
                    <a:pt x="0" y="295861"/>
                  </a:lnTo>
                  <a:lnTo>
                    <a:pt x="0" y="279621"/>
                  </a:lnTo>
                  <a:lnTo>
                    <a:pt x="8892" y="280504"/>
                  </a:lnTo>
                  <a:cubicBezTo>
                    <a:pt x="44016" y="280504"/>
                    <a:pt x="114697" y="261826"/>
                    <a:pt x="114697" y="152474"/>
                  </a:cubicBezTo>
                  <a:cubicBezTo>
                    <a:pt x="114697" y="84460"/>
                    <a:pt x="83687" y="40702"/>
                    <a:pt x="42115" y="23074"/>
                  </a:cubicBezTo>
                  <a:lnTo>
                    <a:pt x="0" y="14668"/>
                  </a:lnTo>
                  <a:lnTo>
                    <a:pt x="0"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4" name="Shape 16">
              <a:extLst>
                <a:ext uri="{FF2B5EF4-FFF2-40B4-BE49-F238E27FC236}">
                  <a16:creationId xmlns:a16="http://schemas.microsoft.com/office/drawing/2014/main" xmlns="" id="{96724783-4A62-43BB-8353-D45F67BCFFB0}"/>
                </a:ext>
              </a:extLst>
            </p:cNvPr>
            <p:cNvSpPr/>
            <p:nvPr userDrawn="1"/>
          </p:nvSpPr>
          <p:spPr>
            <a:xfrm>
              <a:off x="3413714" y="2470473"/>
              <a:ext cx="134249" cy="283665"/>
            </a:xfrm>
            <a:custGeom>
              <a:avLst/>
              <a:gdLst/>
              <a:ahLst/>
              <a:cxnLst/>
              <a:rect l="0" t="0" r="0" b="0"/>
              <a:pathLst>
                <a:path w="134249" h="283665">
                  <a:moveTo>
                    <a:pt x="0" y="0"/>
                  </a:moveTo>
                  <a:lnTo>
                    <a:pt x="14892" y="1401"/>
                  </a:lnTo>
                  <a:cubicBezTo>
                    <a:pt x="43455" y="6346"/>
                    <a:pt x="72907" y="17127"/>
                    <a:pt x="96025" y="40468"/>
                  </a:cubicBezTo>
                  <a:cubicBezTo>
                    <a:pt x="115584" y="60027"/>
                    <a:pt x="134249" y="91591"/>
                    <a:pt x="134249" y="136487"/>
                  </a:cubicBezTo>
                  <a:cubicBezTo>
                    <a:pt x="134249" y="184050"/>
                    <a:pt x="113798" y="220501"/>
                    <a:pt x="92019" y="242738"/>
                  </a:cubicBezTo>
                  <a:cubicBezTo>
                    <a:pt x="79350" y="255742"/>
                    <a:pt x="56426" y="273741"/>
                    <a:pt x="17627" y="281927"/>
                  </a:cubicBezTo>
                  <a:lnTo>
                    <a:pt x="0" y="283665"/>
                  </a:lnTo>
                  <a:lnTo>
                    <a:pt x="0" y="267507"/>
                  </a:lnTo>
                  <a:lnTo>
                    <a:pt x="24228" y="263293"/>
                  </a:lnTo>
                  <a:cubicBezTo>
                    <a:pt x="39678" y="257515"/>
                    <a:pt x="53572" y="248958"/>
                    <a:pt x="65354" y="237839"/>
                  </a:cubicBezTo>
                  <a:cubicBezTo>
                    <a:pt x="85793" y="218727"/>
                    <a:pt x="96025" y="182711"/>
                    <a:pt x="96025" y="148046"/>
                  </a:cubicBezTo>
                  <a:cubicBezTo>
                    <a:pt x="96025" y="100037"/>
                    <a:pt x="75127" y="69366"/>
                    <a:pt x="59128" y="53354"/>
                  </a:cubicBezTo>
                  <a:cubicBezTo>
                    <a:pt x="49904" y="44018"/>
                    <a:pt x="40291" y="36711"/>
                    <a:pt x="30330" y="31001"/>
                  </a:cubicBezTo>
                  <a:lnTo>
                    <a:pt x="0" y="18464"/>
                  </a:lnTo>
                  <a:lnTo>
                    <a:pt x="0"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5" name="Shape 17">
              <a:extLst>
                <a:ext uri="{FF2B5EF4-FFF2-40B4-BE49-F238E27FC236}">
                  <a16:creationId xmlns:a16="http://schemas.microsoft.com/office/drawing/2014/main" xmlns="" id="{EEEF8BB5-4A10-4B25-B72C-997EAD5C289C}"/>
                </a:ext>
              </a:extLst>
            </p:cNvPr>
            <p:cNvSpPr/>
            <p:nvPr userDrawn="1"/>
          </p:nvSpPr>
          <p:spPr>
            <a:xfrm>
              <a:off x="4268106" y="2468094"/>
              <a:ext cx="143371" cy="285561"/>
            </a:xfrm>
            <a:custGeom>
              <a:avLst/>
              <a:gdLst/>
              <a:ahLst/>
              <a:cxnLst/>
              <a:rect l="0" t="0" r="0" b="0"/>
              <a:pathLst>
                <a:path w="143371" h="285561">
                  <a:moveTo>
                    <a:pt x="143371" y="0"/>
                  </a:moveTo>
                  <a:lnTo>
                    <a:pt x="143371" y="65341"/>
                  </a:lnTo>
                  <a:lnTo>
                    <a:pt x="103138" y="161984"/>
                  </a:lnTo>
                  <a:lnTo>
                    <a:pt x="104477" y="164650"/>
                  </a:lnTo>
                  <a:lnTo>
                    <a:pt x="143371" y="164650"/>
                  </a:lnTo>
                  <a:lnTo>
                    <a:pt x="143371" y="181256"/>
                  </a:lnTo>
                  <a:lnTo>
                    <a:pt x="99144" y="180215"/>
                  </a:lnTo>
                  <a:lnTo>
                    <a:pt x="72913" y="243777"/>
                  </a:lnTo>
                  <a:cubicBezTo>
                    <a:pt x="69354" y="253104"/>
                    <a:pt x="67134" y="262455"/>
                    <a:pt x="67134" y="269115"/>
                  </a:cubicBezTo>
                  <a:cubicBezTo>
                    <a:pt x="67134" y="276668"/>
                    <a:pt x="73794" y="279335"/>
                    <a:pt x="80466" y="279335"/>
                  </a:cubicBezTo>
                  <a:cubicBezTo>
                    <a:pt x="87139" y="279335"/>
                    <a:pt x="88019" y="280674"/>
                    <a:pt x="88019" y="282448"/>
                  </a:cubicBezTo>
                  <a:cubicBezTo>
                    <a:pt x="72913" y="285561"/>
                    <a:pt x="51569" y="284234"/>
                    <a:pt x="47129" y="284234"/>
                  </a:cubicBezTo>
                  <a:cubicBezTo>
                    <a:pt x="43123" y="284234"/>
                    <a:pt x="23564" y="285561"/>
                    <a:pt x="7565" y="285561"/>
                  </a:cubicBezTo>
                  <a:cubicBezTo>
                    <a:pt x="2667" y="285561"/>
                    <a:pt x="0" y="284680"/>
                    <a:pt x="0" y="282448"/>
                  </a:cubicBezTo>
                  <a:cubicBezTo>
                    <a:pt x="6238" y="279335"/>
                    <a:pt x="12005" y="278901"/>
                    <a:pt x="15118" y="278454"/>
                  </a:cubicBezTo>
                  <a:cubicBezTo>
                    <a:pt x="32903" y="276222"/>
                    <a:pt x="40456" y="262889"/>
                    <a:pt x="48022" y="243777"/>
                  </a:cubicBezTo>
                  <a:lnTo>
                    <a:pt x="140035" y="7277"/>
                  </a:lnTo>
                  <a:lnTo>
                    <a:pt x="143371"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6" name="Shape 18">
              <a:extLst>
                <a:ext uri="{FF2B5EF4-FFF2-40B4-BE49-F238E27FC236}">
                  <a16:creationId xmlns:a16="http://schemas.microsoft.com/office/drawing/2014/main" xmlns="" id="{E8E87241-0593-4F2F-A4F5-86091F153299}"/>
                </a:ext>
              </a:extLst>
            </p:cNvPr>
            <p:cNvSpPr/>
            <p:nvPr userDrawn="1"/>
          </p:nvSpPr>
          <p:spPr>
            <a:xfrm>
              <a:off x="3607532" y="2465592"/>
              <a:ext cx="176039" cy="288956"/>
            </a:xfrm>
            <a:custGeom>
              <a:avLst/>
              <a:gdLst/>
              <a:ahLst/>
              <a:cxnLst/>
              <a:rect l="0" t="0" r="0" b="0"/>
              <a:pathLst>
                <a:path w="176039" h="288956">
                  <a:moveTo>
                    <a:pt x="165655" y="443"/>
                  </a:moveTo>
                  <a:cubicBezTo>
                    <a:pt x="166601" y="887"/>
                    <a:pt x="166712" y="1774"/>
                    <a:pt x="166712" y="2660"/>
                  </a:cubicBezTo>
                  <a:cubicBezTo>
                    <a:pt x="166712" y="5339"/>
                    <a:pt x="164480" y="9779"/>
                    <a:pt x="163599" y="20458"/>
                  </a:cubicBezTo>
                  <a:cubicBezTo>
                    <a:pt x="163153" y="24005"/>
                    <a:pt x="162260" y="40897"/>
                    <a:pt x="161367" y="45349"/>
                  </a:cubicBezTo>
                  <a:cubicBezTo>
                    <a:pt x="154707" y="41790"/>
                    <a:pt x="154260" y="35564"/>
                    <a:pt x="152474" y="31124"/>
                  </a:cubicBezTo>
                  <a:cubicBezTo>
                    <a:pt x="149808" y="24898"/>
                    <a:pt x="145814" y="22231"/>
                    <a:pt x="124470" y="19565"/>
                  </a:cubicBezTo>
                  <a:cubicBezTo>
                    <a:pt x="117810" y="18672"/>
                    <a:pt x="72467" y="18225"/>
                    <a:pt x="68014" y="18225"/>
                  </a:cubicBezTo>
                  <a:lnTo>
                    <a:pt x="65794" y="124923"/>
                  </a:lnTo>
                  <a:cubicBezTo>
                    <a:pt x="72913" y="128916"/>
                    <a:pt x="124470" y="128916"/>
                    <a:pt x="133362" y="128036"/>
                  </a:cubicBezTo>
                  <a:cubicBezTo>
                    <a:pt x="142701" y="127143"/>
                    <a:pt x="148481" y="126696"/>
                    <a:pt x="152474" y="122690"/>
                  </a:cubicBezTo>
                  <a:cubicBezTo>
                    <a:pt x="159593" y="117804"/>
                    <a:pt x="160486" y="118697"/>
                    <a:pt x="160486" y="120917"/>
                  </a:cubicBezTo>
                  <a:cubicBezTo>
                    <a:pt x="160486" y="123137"/>
                    <a:pt x="158254" y="129363"/>
                    <a:pt x="157373" y="141815"/>
                  </a:cubicBezTo>
                  <a:cubicBezTo>
                    <a:pt x="156480" y="149368"/>
                    <a:pt x="155587" y="163593"/>
                    <a:pt x="155587" y="166260"/>
                  </a:cubicBezTo>
                  <a:cubicBezTo>
                    <a:pt x="155587" y="169373"/>
                    <a:pt x="154707" y="173379"/>
                    <a:pt x="152040" y="173379"/>
                  </a:cubicBezTo>
                  <a:cubicBezTo>
                    <a:pt x="149374" y="166260"/>
                    <a:pt x="149374" y="162266"/>
                    <a:pt x="147588" y="157367"/>
                  </a:cubicBezTo>
                  <a:cubicBezTo>
                    <a:pt x="146261" y="152034"/>
                    <a:pt x="142701" y="147594"/>
                    <a:pt x="127583" y="145808"/>
                  </a:cubicBezTo>
                  <a:cubicBezTo>
                    <a:pt x="116917" y="144481"/>
                    <a:pt x="75133" y="144035"/>
                    <a:pt x="68461" y="144035"/>
                  </a:cubicBezTo>
                  <a:lnTo>
                    <a:pt x="65794" y="178265"/>
                  </a:lnTo>
                  <a:cubicBezTo>
                    <a:pt x="65794" y="191164"/>
                    <a:pt x="65348" y="235167"/>
                    <a:pt x="65794" y="242720"/>
                  </a:cubicBezTo>
                  <a:cubicBezTo>
                    <a:pt x="66687" y="268058"/>
                    <a:pt x="73794" y="272945"/>
                    <a:pt x="112464" y="272945"/>
                  </a:cubicBezTo>
                  <a:cubicBezTo>
                    <a:pt x="122696" y="272945"/>
                    <a:pt x="141362" y="272945"/>
                    <a:pt x="151594" y="268951"/>
                  </a:cubicBezTo>
                  <a:cubicBezTo>
                    <a:pt x="161813" y="264499"/>
                    <a:pt x="167146" y="257839"/>
                    <a:pt x="169379" y="242720"/>
                  </a:cubicBezTo>
                  <a:cubicBezTo>
                    <a:pt x="176039" y="245387"/>
                    <a:pt x="172926" y="271171"/>
                    <a:pt x="170706" y="279171"/>
                  </a:cubicBezTo>
                  <a:cubicBezTo>
                    <a:pt x="168039" y="288956"/>
                    <a:pt x="164033" y="288956"/>
                    <a:pt x="148927" y="288956"/>
                  </a:cubicBezTo>
                  <a:cubicBezTo>
                    <a:pt x="119583" y="288956"/>
                    <a:pt x="96912" y="288063"/>
                    <a:pt x="80913" y="287617"/>
                  </a:cubicBezTo>
                  <a:cubicBezTo>
                    <a:pt x="64455" y="286736"/>
                    <a:pt x="54235" y="286736"/>
                    <a:pt x="48456" y="286736"/>
                  </a:cubicBezTo>
                  <a:cubicBezTo>
                    <a:pt x="47563" y="286736"/>
                    <a:pt x="40010" y="286736"/>
                    <a:pt x="31564" y="287182"/>
                  </a:cubicBezTo>
                  <a:cubicBezTo>
                    <a:pt x="24011" y="287617"/>
                    <a:pt x="15118" y="288063"/>
                    <a:pt x="8892" y="288063"/>
                  </a:cubicBezTo>
                  <a:cubicBezTo>
                    <a:pt x="9339" y="281837"/>
                    <a:pt x="14225" y="280510"/>
                    <a:pt x="17785" y="280064"/>
                  </a:cubicBezTo>
                  <a:cubicBezTo>
                    <a:pt x="25338" y="278724"/>
                    <a:pt x="26231" y="271171"/>
                    <a:pt x="28004" y="260059"/>
                  </a:cubicBezTo>
                  <a:cubicBezTo>
                    <a:pt x="30225" y="244506"/>
                    <a:pt x="30225" y="214716"/>
                    <a:pt x="30225" y="178265"/>
                  </a:cubicBezTo>
                  <a:lnTo>
                    <a:pt x="30225" y="111590"/>
                  </a:lnTo>
                  <a:cubicBezTo>
                    <a:pt x="30225" y="52902"/>
                    <a:pt x="30225" y="42236"/>
                    <a:pt x="29344" y="30231"/>
                  </a:cubicBezTo>
                  <a:cubicBezTo>
                    <a:pt x="28451" y="17332"/>
                    <a:pt x="26231" y="11119"/>
                    <a:pt x="13345" y="9345"/>
                  </a:cubicBezTo>
                  <a:cubicBezTo>
                    <a:pt x="10232" y="8899"/>
                    <a:pt x="3559" y="8440"/>
                    <a:pt x="0" y="8440"/>
                  </a:cubicBezTo>
                  <a:cubicBezTo>
                    <a:pt x="20898" y="2226"/>
                    <a:pt x="46236" y="3119"/>
                    <a:pt x="48456" y="3119"/>
                  </a:cubicBezTo>
                  <a:cubicBezTo>
                    <a:pt x="51122" y="3119"/>
                    <a:pt x="132916" y="3566"/>
                    <a:pt x="141808" y="3119"/>
                  </a:cubicBezTo>
                  <a:cubicBezTo>
                    <a:pt x="149374" y="2660"/>
                    <a:pt x="156480" y="1333"/>
                    <a:pt x="159593" y="887"/>
                  </a:cubicBezTo>
                  <a:cubicBezTo>
                    <a:pt x="162930" y="0"/>
                    <a:pt x="164709" y="0"/>
                    <a:pt x="165655" y="443"/>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7" name="Shape 19">
              <a:extLst>
                <a:ext uri="{FF2B5EF4-FFF2-40B4-BE49-F238E27FC236}">
                  <a16:creationId xmlns:a16="http://schemas.microsoft.com/office/drawing/2014/main" xmlns="" id="{33333B45-4B38-4DAC-BE45-B3BF3ED3A2DF}"/>
                </a:ext>
              </a:extLst>
            </p:cNvPr>
            <p:cNvSpPr/>
            <p:nvPr userDrawn="1"/>
          </p:nvSpPr>
          <p:spPr>
            <a:xfrm>
              <a:off x="4076961" y="2462039"/>
              <a:ext cx="161367" cy="296515"/>
            </a:xfrm>
            <a:custGeom>
              <a:avLst/>
              <a:gdLst/>
              <a:ahLst/>
              <a:cxnLst/>
              <a:rect l="0" t="0" r="0" b="0"/>
              <a:pathLst>
                <a:path w="161367" h="296515">
                  <a:moveTo>
                    <a:pt x="94245" y="0"/>
                  </a:moveTo>
                  <a:cubicBezTo>
                    <a:pt x="109810" y="0"/>
                    <a:pt x="125363" y="2220"/>
                    <a:pt x="134702" y="4440"/>
                  </a:cubicBezTo>
                  <a:cubicBezTo>
                    <a:pt x="142255" y="6214"/>
                    <a:pt x="145368" y="6214"/>
                    <a:pt x="148481" y="6214"/>
                  </a:cubicBezTo>
                  <a:cubicBezTo>
                    <a:pt x="152474" y="10666"/>
                    <a:pt x="150701" y="23118"/>
                    <a:pt x="150701" y="48902"/>
                  </a:cubicBezTo>
                  <a:cubicBezTo>
                    <a:pt x="150701" y="54682"/>
                    <a:pt x="150254" y="57348"/>
                    <a:pt x="147588" y="57348"/>
                  </a:cubicBezTo>
                  <a:cubicBezTo>
                    <a:pt x="143594" y="48009"/>
                    <a:pt x="140481" y="37790"/>
                    <a:pt x="138249" y="33784"/>
                  </a:cubicBezTo>
                  <a:cubicBezTo>
                    <a:pt x="135595" y="29332"/>
                    <a:pt x="122696" y="15118"/>
                    <a:pt x="87573" y="15118"/>
                  </a:cubicBezTo>
                  <a:cubicBezTo>
                    <a:pt x="59134" y="15118"/>
                    <a:pt x="35558" y="29332"/>
                    <a:pt x="35558" y="56009"/>
                  </a:cubicBezTo>
                  <a:cubicBezTo>
                    <a:pt x="35558" y="80020"/>
                    <a:pt x="47575" y="93799"/>
                    <a:pt x="86246" y="120030"/>
                  </a:cubicBezTo>
                  <a:lnTo>
                    <a:pt x="97358" y="127583"/>
                  </a:lnTo>
                  <a:cubicBezTo>
                    <a:pt x="144921" y="160040"/>
                    <a:pt x="161367" y="186271"/>
                    <a:pt x="161367" y="218715"/>
                  </a:cubicBezTo>
                  <a:cubicBezTo>
                    <a:pt x="161367" y="240940"/>
                    <a:pt x="152921" y="264939"/>
                    <a:pt x="124916" y="283170"/>
                  </a:cubicBezTo>
                  <a:cubicBezTo>
                    <a:pt x="108471" y="293836"/>
                    <a:pt x="84026" y="296515"/>
                    <a:pt x="62681" y="296515"/>
                  </a:cubicBezTo>
                  <a:cubicBezTo>
                    <a:pt x="44462" y="296515"/>
                    <a:pt x="21791" y="293836"/>
                    <a:pt x="5779" y="286283"/>
                  </a:cubicBezTo>
                  <a:cubicBezTo>
                    <a:pt x="446" y="283617"/>
                    <a:pt x="0" y="282277"/>
                    <a:pt x="0" y="272058"/>
                  </a:cubicBezTo>
                  <a:cubicBezTo>
                    <a:pt x="0" y="253392"/>
                    <a:pt x="1786" y="238274"/>
                    <a:pt x="2220" y="232048"/>
                  </a:cubicBezTo>
                  <a:cubicBezTo>
                    <a:pt x="8892" y="233387"/>
                    <a:pt x="8892" y="238720"/>
                    <a:pt x="10232" y="244053"/>
                  </a:cubicBezTo>
                  <a:cubicBezTo>
                    <a:pt x="16446" y="271611"/>
                    <a:pt x="45789" y="281397"/>
                    <a:pt x="72020" y="281397"/>
                  </a:cubicBezTo>
                  <a:cubicBezTo>
                    <a:pt x="110691" y="281397"/>
                    <a:pt x="130696" y="259618"/>
                    <a:pt x="130696" y="231167"/>
                  </a:cubicBezTo>
                  <a:cubicBezTo>
                    <a:pt x="130696" y="204043"/>
                    <a:pt x="116024" y="191145"/>
                    <a:pt x="81359" y="165373"/>
                  </a:cubicBezTo>
                  <a:lnTo>
                    <a:pt x="63574" y="152028"/>
                  </a:lnTo>
                  <a:cubicBezTo>
                    <a:pt x="21344" y="120464"/>
                    <a:pt x="7565" y="97346"/>
                    <a:pt x="7565" y="71127"/>
                  </a:cubicBezTo>
                  <a:cubicBezTo>
                    <a:pt x="7565" y="26665"/>
                    <a:pt x="42676" y="0"/>
                    <a:pt x="94245"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8" name="Shape 20">
              <a:extLst>
                <a:ext uri="{FF2B5EF4-FFF2-40B4-BE49-F238E27FC236}">
                  <a16:creationId xmlns:a16="http://schemas.microsoft.com/office/drawing/2014/main" xmlns="" id="{DBB12E70-A383-4A43-8017-F7E65319590F}"/>
                </a:ext>
              </a:extLst>
            </p:cNvPr>
            <p:cNvSpPr/>
            <p:nvPr userDrawn="1"/>
          </p:nvSpPr>
          <p:spPr>
            <a:xfrm>
              <a:off x="3844020" y="2462039"/>
              <a:ext cx="161379" cy="296515"/>
            </a:xfrm>
            <a:custGeom>
              <a:avLst/>
              <a:gdLst/>
              <a:ahLst/>
              <a:cxnLst/>
              <a:rect l="0" t="0" r="0" b="0"/>
              <a:pathLst>
                <a:path w="161379" h="296515">
                  <a:moveTo>
                    <a:pt x="94245" y="0"/>
                  </a:moveTo>
                  <a:cubicBezTo>
                    <a:pt x="109810" y="0"/>
                    <a:pt x="125375" y="2220"/>
                    <a:pt x="134702" y="4440"/>
                  </a:cubicBezTo>
                  <a:cubicBezTo>
                    <a:pt x="142267" y="6214"/>
                    <a:pt x="145380" y="6214"/>
                    <a:pt x="148481" y="6214"/>
                  </a:cubicBezTo>
                  <a:cubicBezTo>
                    <a:pt x="152487" y="10666"/>
                    <a:pt x="150713" y="23118"/>
                    <a:pt x="150713" y="48902"/>
                  </a:cubicBezTo>
                  <a:cubicBezTo>
                    <a:pt x="150713" y="54682"/>
                    <a:pt x="150267" y="57348"/>
                    <a:pt x="147600" y="57348"/>
                  </a:cubicBezTo>
                  <a:cubicBezTo>
                    <a:pt x="143594" y="48009"/>
                    <a:pt x="140481" y="37790"/>
                    <a:pt x="138261" y="33784"/>
                  </a:cubicBezTo>
                  <a:cubicBezTo>
                    <a:pt x="135595" y="29332"/>
                    <a:pt x="122696" y="15118"/>
                    <a:pt x="87585" y="15118"/>
                  </a:cubicBezTo>
                  <a:cubicBezTo>
                    <a:pt x="59134" y="15118"/>
                    <a:pt x="35570" y="29332"/>
                    <a:pt x="35570" y="56009"/>
                  </a:cubicBezTo>
                  <a:cubicBezTo>
                    <a:pt x="35570" y="80020"/>
                    <a:pt x="47575" y="93799"/>
                    <a:pt x="86246" y="120030"/>
                  </a:cubicBezTo>
                  <a:lnTo>
                    <a:pt x="97371" y="127583"/>
                  </a:lnTo>
                  <a:cubicBezTo>
                    <a:pt x="144934" y="160040"/>
                    <a:pt x="161379" y="186271"/>
                    <a:pt x="161379" y="218715"/>
                  </a:cubicBezTo>
                  <a:cubicBezTo>
                    <a:pt x="161379" y="240940"/>
                    <a:pt x="152933" y="264939"/>
                    <a:pt x="124929" y="283170"/>
                  </a:cubicBezTo>
                  <a:cubicBezTo>
                    <a:pt x="108471" y="293836"/>
                    <a:pt x="84026" y="296515"/>
                    <a:pt x="62694" y="296515"/>
                  </a:cubicBezTo>
                  <a:cubicBezTo>
                    <a:pt x="44462" y="296515"/>
                    <a:pt x="21791" y="293836"/>
                    <a:pt x="5779" y="286283"/>
                  </a:cubicBezTo>
                  <a:cubicBezTo>
                    <a:pt x="459" y="283617"/>
                    <a:pt x="0" y="282277"/>
                    <a:pt x="0" y="272058"/>
                  </a:cubicBezTo>
                  <a:cubicBezTo>
                    <a:pt x="0" y="253392"/>
                    <a:pt x="1786" y="238274"/>
                    <a:pt x="2232" y="232048"/>
                  </a:cubicBezTo>
                  <a:cubicBezTo>
                    <a:pt x="8892" y="233387"/>
                    <a:pt x="8892" y="238720"/>
                    <a:pt x="10232" y="244053"/>
                  </a:cubicBezTo>
                  <a:cubicBezTo>
                    <a:pt x="16458" y="271611"/>
                    <a:pt x="45802" y="281397"/>
                    <a:pt x="72020" y="281397"/>
                  </a:cubicBezTo>
                  <a:cubicBezTo>
                    <a:pt x="110703" y="281397"/>
                    <a:pt x="130708" y="259618"/>
                    <a:pt x="130708" y="231167"/>
                  </a:cubicBezTo>
                  <a:cubicBezTo>
                    <a:pt x="130708" y="204043"/>
                    <a:pt x="116036" y="191145"/>
                    <a:pt x="81359" y="165373"/>
                  </a:cubicBezTo>
                  <a:lnTo>
                    <a:pt x="63574" y="152028"/>
                  </a:lnTo>
                  <a:cubicBezTo>
                    <a:pt x="21344" y="120464"/>
                    <a:pt x="7565" y="97346"/>
                    <a:pt x="7565" y="71127"/>
                  </a:cubicBezTo>
                  <a:cubicBezTo>
                    <a:pt x="7565" y="26665"/>
                    <a:pt x="42689" y="0"/>
                    <a:pt x="94245"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49" name="Shape 21">
              <a:extLst>
                <a:ext uri="{FF2B5EF4-FFF2-40B4-BE49-F238E27FC236}">
                  <a16:creationId xmlns:a16="http://schemas.microsoft.com/office/drawing/2014/main" xmlns="" id="{0229DD1D-62AE-4FA6-B5AC-C71675CB28DA}"/>
                </a:ext>
              </a:extLst>
            </p:cNvPr>
            <p:cNvSpPr/>
            <p:nvPr userDrawn="1"/>
          </p:nvSpPr>
          <p:spPr>
            <a:xfrm>
              <a:off x="4411477" y="2460700"/>
              <a:ext cx="158031" cy="292956"/>
            </a:xfrm>
            <a:custGeom>
              <a:avLst/>
              <a:gdLst/>
              <a:ahLst/>
              <a:cxnLst/>
              <a:rect l="0" t="0" r="0" b="0"/>
              <a:pathLst>
                <a:path w="158031" h="292956">
                  <a:moveTo>
                    <a:pt x="6003" y="0"/>
                  </a:moveTo>
                  <a:cubicBezTo>
                    <a:pt x="9996" y="0"/>
                    <a:pt x="11336" y="5345"/>
                    <a:pt x="15329" y="13791"/>
                  </a:cubicBezTo>
                  <a:cubicBezTo>
                    <a:pt x="22448" y="29790"/>
                    <a:pt x="85130" y="185824"/>
                    <a:pt x="109141" y="243173"/>
                  </a:cubicBezTo>
                  <a:cubicBezTo>
                    <a:pt x="123366" y="276957"/>
                    <a:pt x="134032" y="281843"/>
                    <a:pt x="142478" y="284510"/>
                  </a:cubicBezTo>
                  <a:cubicBezTo>
                    <a:pt x="148258" y="286296"/>
                    <a:pt x="154037" y="286730"/>
                    <a:pt x="158031" y="286730"/>
                  </a:cubicBezTo>
                  <a:cubicBezTo>
                    <a:pt x="148258" y="292956"/>
                    <a:pt x="119360" y="292956"/>
                    <a:pt x="92236" y="292075"/>
                  </a:cubicBezTo>
                  <a:cubicBezTo>
                    <a:pt x="84683" y="291629"/>
                    <a:pt x="78470" y="291629"/>
                    <a:pt x="78470" y="289396"/>
                  </a:cubicBezTo>
                  <a:cubicBezTo>
                    <a:pt x="83344" y="285849"/>
                    <a:pt x="87350" y="282736"/>
                    <a:pt x="84683" y="276510"/>
                  </a:cubicBezTo>
                  <a:lnTo>
                    <a:pt x="49572" y="189818"/>
                  </a:lnTo>
                  <a:lnTo>
                    <a:pt x="0" y="188651"/>
                  </a:lnTo>
                  <a:lnTo>
                    <a:pt x="0" y="172045"/>
                  </a:lnTo>
                  <a:lnTo>
                    <a:pt x="40233" y="172045"/>
                  </a:lnTo>
                  <a:lnTo>
                    <a:pt x="2890" y="65794"/>
                  </a:lnTo>
                  <a:lnTo>
                    <a:pt x="0" y="72736"/>
                  </a:lnTo>
                  <a:lnTo>
                    <a:pt x="0" y="7395"/>
                  </a:lnTo>
                  <a:lnTo>
                    <a:pt x="2166" y="2671"/>
                  </a:lnTo>
                  <a:cubicBezTo>
                    <a:pt x="3556" y="558"/>
                    <a:pt x="4669" y="0"/>
                    <a:pt x="600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50" name="Shape 22">
              <a:extLst>
                <a:ext uri="{FF2B5EF4-FFF2-40B4-BE49-F238E27FC236}">
                  <a16:creationId xmlns:a16="http://schemas.microsoft.com/office/drawing/2014/main" xmlns="" id="{D3B17075-D301-4943-BE65-A788F125EB96}"/>
                </a:ext>
              </a:extLst>
            </p:cNvPr>
            <p:cNvSpPr/>
            <p:nvPr userDrawn="1"/>
          </p:nvSpPr>
          <p:spPr>
            <a:xfrm>
              <a:off x="1753357" y="3038016"/>
              <a:ext cx="116880" cy="223044"/>
            </a:xfrm>
            <a:custGeom>
              <a:avLst/>
              <a:gdLst/>
              <a:ahLst/>
              <a:cxnLst/>
              <a:rect l="0" t="0" r="0" b="0"/>
              <a:pathLst>
                <a:path w="116880" h="223044">
                  <a:moveTo>
                    <a:pt x="116880" y="0"/>
                  </a:moveTo>
                  <a:lnTo>
                    <a:pt x="116880" y="11050"/>
                  </a:lnTo>
                  <a:lnTo>
                    <a:pt x="115205" y="10716"/>
                  </a:lnTo>
                  <a:cubicBezTo>
                    <a:pt x="65980" y="10716"/>
                    <a:pt x="30473" y="41523"/>
                    <a:pt x="30473" y="103485"/>
                  </a:cubicBezTo>
                  <a:cubicBezTo>
                    <a:pt x="30473" y="153212"/>
                    <a:pt x="52894" y="189008"/>
                    <a:pt x="86567" y="203798"/>
                  </a:cubicBezTo>
                  <a:lnTo>
                    <a:pt x="116880" y="209962"/>
                  </a:lnTo>
                  <a:lnTo>
                    <a:pt x="116880" y="222887"/>
                  </a:lnTo>
                  <a:lnTo>
                    <a:pt x="115205" y="223044"/>
                  </a:lnTo>
                  <a:cubicBezTo>
                    <a:pt x="34503" y="223044"/>
                    <a:pt x="0" y="162421"/>
                    <a:pt x="0" y="111187"/>
                  </a:cubicBezTo>
                  <a:cubicBezTo>
                    <a:pt x="0" y="65298"/>
                    <a:pt x="35496" y="0"/>
                    <a:pt x="116880"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1" name="Shape 23">
              <a:extLst>
                <a:ext uri="{FF2B5EF4-FFF2-40B4-BE49-F238E27FC236}">
                  <a16:creationId xmlns:a16="http://schemas.microsoft.com/office/drawing/2014/main" xmlns="" id="{71F901E8-BB88-42F8-B296-43D8A73BA39A}"/>
                </a:ext>
              </a:extLst>
            </p:cNvPr>
            <p:cNvSpPr/>
            <p:nvPr userDrawn="1"/>
          </p:nvSpPr>
          <p:spPr>
            <a:xfrm>
              <a:off x="1519262" y="3038016"/>
              <a:ext cx="200608" cy="223044"/>
            </a:xfrm>
            <a:custGeom>
              <a:avLst/>
              <a:gdLst/>
              <a:ahLst/>
              <a:cxnLst/>
              <a:rect l="0" t="0" r="0" b="0"/>
              <a:pathLst>
                <a:path w="200608" h="223044">
                  <a:moveTo>
                    <a:pt x="122907" y="0"/>
                  </a:moveTo>
                  <a:cubicBezTo>
                    <a:pt x="134627" y="0"/>
                    <a:pt x="151383" y="1005"/>
                    <a:pt x="165782" y="3349"/>
                  </a:cubicBezTo>
                  <a:cubicBezTo>
                    <a:pt x="176820" y="5358"/>
                    <a:pt x="186196" y="7367"/>
                    <a:pt x="195920" y="7702"/>
                  </a:cubicBezTo>
                  <a:lnTo>
                    <a:pt x="198264" y="26789"/>
                  </a:lnTo>
                  <a:cubicBezTo>
                    <a:pt x="197929" y="36165"/>
                    <a:pt x="197929" y="51904"/>
                    <a:pt x="197594" y="55922"/>
                  </a:cubicBezTo>
                  <a:cubicBezTo>
                    <a:pt x="191901" y="44872"/>
                    <a:pt x="187213" y="33486"/>
                    <a:pt x="179512" y="27459"/>
                  </a:cubicBezTo>
                  <a:cubicBezTo>
                    <a:pt x="169118" y="18752"/>
                    <a:pt x="147687" y="11720"/>
                    <a:pt x="121568" y="11720"/>
                  </a:cubicBezTo>
                  <a:cubicBezTo>
                    <a:pt x="83728" y="11720"/>
                    <a:pt x="65646" y="21766"/>
                    <a:pt x="55265" y="31477"/>
                  </a:cubicBezTo>
                  <a:cubicBezTo>
                    <a:pt x="33499" y="51569"/>
                    <a:pt x="28811" y="77031"/>
                    <a:pt x="28811" y="105829"/>
                  </a:cubicBezTo>
                  <a:cubicBezTo>
                    <a:pt x="28811" y="160412"/>
                    <a:pt x="72008" y="208967"/>
                    <a:pt x="134962" y="208967"/>
                  </a:cubicBezTo>
                  <a:cubicBezTo>
                    <a:pt x="157076" y="208967"/>
                    <a:pt x="171797" y="207293"/>
                    <a:pt x="183530" y="195573"/>
                  </a:cubicBezTo>
                  <a:cubicBezTo>
                    <a:pt x="189892" y="189210"/>
                    <a:pt x="193911" y="177155"/>
                    <a:pt x="194915" y="171797"/>
                  </a:cubicBezTo>
                  <a:cubicBezTo>
                    <a:pt x="200608" y="173806"/>
                    <a:pt x="196590" y="198586"/>
                    <a:pt x="193576" y="208297"/>
                  </a:cubicBezTo>
                  <a:cubicBezTo>
                    <a:pt x="191901" y="213655"/>
                    <a:pt x="191232" y="214660"/>
                    <a:pt x="186196" y="216669"/>
                  </a:cubicBezTo>
                  <a:cubicBezTo>
                    <a:pt x="174154" y="221357"/>
                    <a:pt x="152053" y="223044"/>
                    <a:pt x="132953" y="223044"/>
                  </a:cubicBezTo>
                  <a:cubicBezTo>
                    <a:pt x="88751" y="223044"/>
                    <a:pt x="58948" y="212651"/>
                    <a:pt x="35843" y="192559"/>
                  </a:cubicBezTo>
                  <a:cubicBezTo>
                    <a:pt x="7045" y="167779"/>
                    <a:pt x="0" y="135297"/>
                    <a:pt x="0" y="108173"/>
                  </a:cubicBezTo>
                  <a:cubicBezTo>
                    <a:pt x="0" y="89074"/>
                    <a:pt x="7045" y="55922"/>
                    <a:pt x="33164" y="30473"/>
                  </a:cubicBezTo>
                  <a:cubicBezTo>
                    <a:pt x="50912" y="13395"/>
                    <a:pt x="77701" y="0"/>
                    <a:pt x="122907"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2" name="Shape 24">
              <a:extLst>
                <a:ext uri="{FF2B5EF4-FFF2-40B4-BE49-F238E27FC236}">
                  <a16:creationId xmlns:a16="http://schemas.microsoft.com/office/drawing/2014/main" xmlns="" id="{F1232DD5-8B8D-4C7C-944B-090B1829B85E}"/>
                </a:ext>
              </a:extLst>
            </p:cNvPr>
            <p:cNvSpPr/>
            <p:nvPr userDrawn="1"/>
          </p:nvSpPr>
          <p:spPr>
            <a:xfrm>
              <a:off x="3093926" y="3042035"/>
              <a:ext cx="71326" cy="215342"/>
            </a:xfrm>
            <a:custGeom>
              <a:avLst/>
              <a:gdLst/>
              <a:ahLst/>
              <a:cxnLst/>
              <a:rect l="0" t="0" r="0" b="0"/>
              <a:pathLst>
                <a:path w="71326" h="215342">
                  <a:moveTo>
                    <a:pt x="61615" y="0"/>
                  </a:moveTo>
                  <a:cubicBezTo>
                    <a:pt x="48555" y="7032"/>
                    <a:pt x="46881" y="11050"/>
                    <a:pt x="46211" y="21096"/>
                  </a:cubicBezTo>
                  <a:cubicBezTo>
                    <a:pt x="45876" y="30138"/>
                    <a:pt x="45876" y="38174"/>
                    <a:pt x="45876" y="82389"/>
                  </a:cubicBezTo>
                  <a:lnTo>
                    <a:pt x="45876" y="132618"/>
                  </a:lnTo>
                  <a:cubicBezTo>
                    <a:pt x="45876" y="160077"/>
                    <a:pt x="45876" y="182513"/>
                    <a:pt x="47216" y="194233"/>
                  </a:cubicBezTo>
                  <a:cubicBezTo>
                    <a:pt x="48220" y="202605"/>
                    <a:pt x="49225" y="207963"/>
                    <a:pt x="57931" y="209302"/>
                  </a:cubicBezTo>
                  <a:cubicBezTo>
                    <a:pt x="62285" y="209972"/>
                    <a:pt x="68647" y="210641"/>
                    <a:pt x="71326" y="210641"/>
                  </a:cubicBezTo>
                  <a:cubicBezTo>
                    <a:pt x="52574" y="215342"/>
                    <a:pt x="33486" y="214325"/>
                    <a:pt x="32147" y="214325"/>
                  </a:cubicBezTo>
                  <a:cubicBezTo>
                    <a:pt x="30473" y="214325"/>
                    <a:pt x="12055" y="215342"/>
                    <a:pt x="3001" y="215342"/>
                  </a:cubicBezTo>
                  <a:cubicBezTo>
                    <a:pt x="15404" y="207963"/>
                    <a:pt x="16408" y="202605"/>
                    <a:pt x="17400" y="194233"/>
                  </a:cubicBezTo>
                  <a:cubicBezTo>
                    <a:pt x="18752" y="182513"/>
                    <a:pt x="19087" y="160077"/>
                    <a:pt x="19087" y="132618"/>
                  </a:cubicBezTo>
                  <a:lnTo>
                    <a:pt x="19087" y="82389"/>
                  </a:lnTo>
                  <a:cubicBezTo>
                    <a:pt x="19087" y="38174"/>
                    <a:pt x="19087" y="30138"/>
                    <a:pt x="18417" y="21096"/>
                  </a:cubicBezTo>
                  <a:cubicBezTo>
                    <a:pt x="17748" y="11385"/>
                    <a:pt x="15404" y="7032"/>
                    <a:pt x="9041" y="5693"/>
                  </a:cubicBezTo>
                  <a:cubicBezTo>
                    <a:pt x="5693" y="5023"/>
                    <a:pt x="2009" y="4688"/>
                    <a:pt x="0" y="4688"/>
                  </a:cubicBezTo>
                  <a:cubicBezTo>
                    <a:pt x="12055" y="0"/>
                    <a:pt x="30473" y="670"/>
                    <a:pt x="32147" y="670"/>
                  </a:cubicBezTo>
                  <a:cubicBezTo>
                    <a:pt x="33486" y="670"/>
                    <a:pt x="52574" y="0"/>
                    <a:pt x="61615"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3" name="Shape 25">
              <a:extLst>
                <a:ext uri="{FF2B5EF4-FFF2-40B4-BE49-F238E27FC236}">
                  <a16:creationId xmlns:a16="http://schemas.microsoft.com/office/drawing/2014/main" xmlns="" id="{2118530E-C8F5-4651-AE73-922EEB413E32}"/>
                </a:ext>
              </a:extLst>
            </p:cNvPr>
            <p:cNvSpPr/>
            <p:nvPr userDrawn="1"/>
          </p:nvSpPr>
          <p:spPr>
            <a:xfrm>
              <a:off x="2725217" y="3042035"/>
              <a:ext cx="142317" cy="216012"/>
            </a:xfrm>
            <a:custGeom>
              <a:avLst/>
              <a:gdLst/>
              <a:ahLst/>
              <a:cxnLst/>
              <a:rect l="0" t="0" r="0" b="0"/>
              <a:pathLst>
                <a:path w="142317" h="216012">
                  <a:moveTo>
                    <a:pt x="68312" y="0"/>
                  </a:moveTo>
                  <a:lnTo>
                    <a:pt x="60945" y="5023"/>
                  </a:lnTo>
                  <a:cubicBezTo>
                    <a:pt x="52239" y="6697"/>
                    <a:pt x="50564" y="11050"/>
                    <a:pt x="49895" y="21096"/>
                  </a:cubicBezTo>
                  <a:cubicBezTo>
                    <a:pt x="49560" y="30138"/>
                    <a:pt x="49560" y="38174"/>
                    <a:pt x="49560" y="82389"/>
                  </a:cubicBezTo>
                  <a:lnTo>
                    <a:pt x="49560" y="133288"/>
                  </a:lnTo>
                  <a:cubicBezTo>
                    <a:pt x="49560" y="175146"/>
                    <a:pt x="50229" y="192224"/>
                    <a:pt x="55587" y="197247"/>
                  </a:cubicBezTo>
                  <a:cubicBezTo>
                    <a:pt x="60275" y="201935"/>
                    <a:pt x="71661" y="203944"/>
                    <a:pt x="94766" y="203944"/>
                  </a:cubicBezTo>
                  <a:cubicBezTo>
                    <a:pt x="110170" y="203944"/>
                    <a:pt x="123230" y="203609"/>
                    <a:pt x="130262" y="195238"/>
                  </a:cubicBezTo>
                  <a:cubicBezTo>
                    <a:pt x="133945" y="190884"/>
                    <a:pt x="136302" y="184857"/>
                    <a:pt x="137294" y="179164"/>
                  </a:cubicBezTo>
                  <a:cubicBezTo>
                    <a:pt x="142317" y="182848"/>
                    <a:pt x="140308" y="199926"/>
                    <a:pt x="137964" y="208297"/>
                  </a:cubicBezTo>
                  <a:cubicBezTo>
                    <a:pt x="135955" y="214995"/>
                    <a:pt x="134962" y="216012"/>
                    <a:pt x="119211" y="216012"/>
                  </a:cubicBezTo>
                  <a:cubicBezTo>
                    <a:pt x="98115" y="216012"/>
                    <a:pt x="81707" y="215664"/>
                    <a:pt x="67977" y="214995"/>
                  </a:cubicBezTo>
                  <a:lnTo>
                    <a:pt x="35830" y="214325"/>
                  </a:lnTo>
                  <a:lnTo>
                    <a:pt x="23775" y="214672"/>
                  </a:lnTo>
                  <a:lnTo>
                    <a:pt x="6685" y="215342"/>
                  </a:lnTo>
                  <a:cubicBezTo>
                    <a:pt x="19075" y="207963"/>
                    <a:pt x="19745" y="202605"/>
                    <a:pt x="21084" y="194233"/>
                  </a:cubicBezTo>
                  <a:cubicBezTo>
                    <a:pt x="22771" y="182513"/>
                    <a:pt x="22771" y="160077"/>
                    <a:pt x="22771" y="132618"/>
                  </a:cubicBezTo>
                  <a:lnTo>
                    <a:pt x="22771" y="82389"/>
                  </a:lnTo>
                  <a:cubicBezTo>
                    <a:pt x="22771" y="38174"/>
                    <a:pt x="22771" y="30138"/>
                    <a:pt x="22101" y="21096"/>
                  </a:cubicBezTo>
                  <a:cubicBezTo>
                    <a:pt x="21431" y="11385"/>
                    <a:pt x="19745" y="6697"/>
                    <a:pt x="10046" y="5358"/>
                  </a:cubicBezTo>
                  <a:lnTo>
                    <a:pt x="0" y="4688"/>
                  </a:lnTo>
                  <a:cubicBezTo>
                    <a:pt x="15739" y="0"/>
                    <a:pt x="34156" y="670"/>
                    <a:pt x="35830" y="670"/>
                  </a:cubicBezTo>
                  <a:lnTo>
                    <a:pt x="68312"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4" name="Shape 26">
              <a:extLst>
                <a:ext uri="{FF2B5EF4-FFF2-40B4-BE49-F238E27FC236}">
                  <a16:creationId xmlns:a16="http://schemas.microsoft.com/office/drawing/2014/main" xmlns="" id="{532B1857-3605-4511-83DB-42C3838B0F3B}"/>
                </a:ext>
              </a:extLst>
            </p:cNvPr>
            <p:cNvSpPr/>
            <p:nvPr userDrawn="1"/>
          </p:nvSpPr>
          <p:spPr>
            <a:xfrm>
              <a:off x="2465003" y="3042035"/>
              <a:ext cx="214660" cy="219025"/>
            </a:xfrm>
            <a:custGeom>
              <a:avLst/>
              <a:gdLst/>
              <a:ahLst/>
              <a:cxnLst/>
              <a:rect l="0" t="0" r="0" b="0"/>
              <a:pathLst>
                <a:path w="214660" h="219025">
                  <a:moveTo>
                    <a:pt x="65968" y="0"/>
                  </a:moveTo>
                  <a:cubicBezTo>
                    <a:pt x="53243" y="6697"/>
                    <a:pt x="51569" y="11720"/>
                    <a:pt x="50899" y="21096"/>
                  </a:cubicBezTo>
                  <a:cubicBezTo>
                    <a:pt x="50229" y="30138"/>
                    <a:pt x="50229" y="38174"/>
                    <a:pt x="50229" y="82389"/>
                  </a:cubicBezTo>
                  <a:lnTo>
                    <a:pt x="50229" y="122238"/>
                  </a:lnTo>
                  <a:cubicBezTo>
                    <a:pt x="50229" y="163426"/>
                    <a:pt x="59271" y="180504"/>
                    <a:pt x="71996" y="191889"/>
                  </a:cubicBezTo>
                  <a:cubicBezTo>
                    <a:pt x="86395" y="204949"/>
                    <a:pt x="99120" y="207305"/>
                    <a:pt x="115875" y="207305"/>
                  </a:cubicBezTo>
                  <a:cubicBezTo>
                    <a:pt x="133958" y="207305"/>
                    <a:pt x="151371" y="199256"/>
                    <a:pt x="161417" y="187201"/>
                  </a:cubicBezTo>
                  <a:cubicBezTo>
                    <a:pt x="175146" y="170793"/>
                    <a:pt x="178160" y="147352"/>
                    <a:pt x="178160" y="118219"/>
                  </a:cubicBezTo>
                  <a:lnTo>
                    <a:pt x="178160" y="82389"/>
                  </a:lnTo>
                  <a:cubicBezTo>
                    <a:pt x="178160" y="38174"/>
                    <a:pt x="177825" y="30138"/>
                    <a:pt x="177490" y="21096"/>
                  </a:cubicBezTo>
                  <a:cubicBezTo>
                    <a:pt x="177155" y="12055"/>
                    <a:pt x="175481" y="6697"/>
                    <a:pt x="165770" y="5358"/>
                  </a:cubicBezTo>
                  <a:lnTo>
                    <a:pt x="155724" y="4688"/>
                  </a:lnTo>
                  <a:cubicBezTo>
                    <a:pt x="171128" y="0"/>
                    <a:pt x="188206" y="670"/>
                    <a:pt x="189880" y="670"/>
                  </a:cubicBezTo>
                  <a:cubicBezTo>
                    <a:pt x="191889" y="670"/>
                    <a:pt x="205953" y="0"/>
                    <a:pt x="214660" y="0"/>
                  </a:cubicBezTo>
                  <a:cubicBezTo>
                    <a:pt x="201600" y="7032"/>
                    <a:pt x="199926" y="11720"/>
                    <a:pt x="199256" y="21096"/>
                  </a:cubicBezTo>
                  <a:cubicBezTo>
                    <a:pt x="198586" y="30138"/>
                    <a:pt x="198921" y="38174"/>
                    <a:pt x="198921" y="82389"/>
                  </a:cubicBezTo>
                  <a:lnTo>
                    <a:pt x="198921" y="112861"/>
                  </a:lnTo>
                  <a:cubicBezTo>
                    <a:pt x="198921" y="143669"/>
                    <a:pt x="194903" y="178160"/>
                    <a:pt x="171462" y="198251"/>
                  </a:cubicBezTo>
                  <a:cubicBezTo>
                    <a:pt x="150031" y="216681"/>
                    <a:pt x="127260" y="219025"/>
                    <a:pt x="109835" y="219025"/>
                  </a:cubicBezTo>
                  <a:cubicBezTo>
                    <a:pt x="100137" y="219025"/>
                    <a:pt x="69317" y="218343"/>
                    <a:pt x="48555" y="198921"/>
                  </a:cubicBezTo>
                  <a:cubicBezTo>
                    <a:pt x="34156" y="185527"/>
                    <a:pt x="22771" y="165770"/>
                    <a:pt x="22771" y="124247"/>
                  </a:cubicBezTo>
                  <a:lnTo>
                    <a:pt x="22771" y="82389"/>
                  </a:lnTo>
                  <a:cubicBezTo>
                    <a:pt x="22771" y="38174"/>
                    <a:pt x="22771" y="30138"/>
                    <a:pt x="22101" y="21096"/>
                  </a:cubicBezTo>
                  <a:cubicBezTo>
                    <a:pt x="21431" y="12055"/>
                    <a:pt x="19757" y="6697"/>
                    <a:pt x="10046" y="5358"/>
                  </a:cubicBezTo>
                  <a:lnTo>
                    <a:pt x="0" y="4688"/>
                  </a:lnTo>
                  <a:cubicBezTo>
                    <a:pt x="15739" y="0"/>
                    <a:pt x="33486" y="670"/>
                    <a:pt x="36165" y="670"/>
                  </a:cubicBezTo>
                  <a:lnTo>
                    <a:pt x="65968"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5" name="Shape 27">
              <a:extLst>
                <a:ext uri="{FF2B5EF4-FFF2-40B4-BE49-F238E27FC236}">
                  <a16:creationId xmlns:a16="http://schemas.microsoft.com/office/drawing/2014/main" xmlns="" id="{576AE1C7-7FCB-4583-B08E-4658C47B0F76}"/>
                </a:ext>
              </a:extLst>
            </p:cNvPr>
            <p:cNvSpPr/>
            <p:nvPr userDrawn="1"/>
          </p:nvSpPr>
          <p:spPr>
            <a:xfrm>
              <a:off x="2864185" y="3039942"/>
              <a:ext cx="187523" cy="217435"/>
            </a:xfrm>
            <a:custGeom>
              <a:avLst/>
              <a:gdLst/>
              <a:ahLst/>
              <a:cxnLst/>
              <a:rect l="0" t="0" r="0" b="0"/>
              <a:pathLst>
                <a:path w="187523" h="217435">
                  <a:moveTo>
                    <a:pt x="13271" y="42"/>
                  </a:moveTo>
                  <a:cubicBezTo>
                    <a:pt x="15658" y="84"/>
                    <a:pt x="18424" y="921"/>
                    <a:pt x="22448" y="1423"/>
                  </a:cubicBezTo>
                  <a:cubicBezTo>
                    <a:pt x="30807" y="2428"/>
                    <a:pt x="42193" y="2763"/>
                    <a:pt x="45554" y="2763"/>
                  </a:cubicBezTo>
                  <a:lnTo>
                    <a:pt x="156629" y="2763"/>
                  </a:lnTo>
                  <a:cubicBezTo>
                    <a:pt x="166315" y="2763"/>
                    <a:pt x="173000" y="2093"/>
                    <a:pt x="177688" y="1423"/>
                  </a:cubicBezTo>
                  <a:cubicBezTo>
                    <a:pt x="182054" y="753"/>
                    <a:pt x="184795" y="84"/>
                    <a:pt x="186159" y="84"/>
                  </a:cubicBezTo>
                  <a:cubicBezTo>
                    <a:pt x="187523" y="12139"/>
                    <a:pt x="186506" y="32565"/>
                    <a:pt x="186506" y="35914"/>
                  </a:cubicBezTo>
                  <a:cubicBezTo>
                    <a:pt x="180032" y="22854"/>
                    <a:pt x="173670" y="16492"/>
                    <a:pt x="145604" y="15822"/>
                  </a:cubicBezTo>
                  <a:lnTo>
                    <a:pt x="108843" y="15153"/>
                  </a:lnTo>
                  <a:lnTo>
                    <a:pt x="108843" y="134711"/>
                  </a:lnTo>
                  <a:cubicBezTo>
                    <a:pt x="108843" y="162170"/>
                    <a:pt x="108843" y="184606"/>
                    <a:pt x="110182" y="196326"/>
                  </a:cubicBezTo>
                  <a:cubicBezTo>
                    <a:pt x="111187" y="204698"/>
                    <a:pt x="112514" y="210055"/>
                    <a:pt x="121543" y="211395"/>
                  </a:cubicBezTo>
                  <a:cubicBezTo>
                    <a:pt x="125549" y="212065"/>
                    <a:pt x="132234" y="212734"/>
                    <a:pt x="134913" y="212734"/>
                  </a:cubicBezTo>
                  <a:cubicBezTo>
                    <a:pt x="116532" y="217435"/>
                    <a:pt x="97792" y="216418"/>
                    <a:pt x="96118" y="216418"/>
                  </a:cubicBezTo>
                  <a:cubicBezTo>
                    <a:pt x="94779" y="216418"/>
                    <a:pt x="74352" y="217435"/>
                    <a:pt x="65646" y="217435"/>
                  </a:cubicBezTo>
                  <a:cubicBezTo>
                    <a:pt x="78036" y="210390"/>
                    <a:pt x="79710" y="204698"/>
                    <a:pt x="80714" y="196326"/>
                  </a:cubicBezTo>
                  <a:cubicBezTo>
                    <a:pt x="82054" y="184606"/>
                    <a:pt x="82054" y="162170"/>
                    <a:pt x="82054" y="134711"/>
                  </a:cubicBezTo>
                  <a:lnTo>
                    <a:pt x="82054" y="15153"/>
                  </a:lnTo>
                  <a:lnTo>
                    <a:pt x="39526" y="15822"/>
                  </a:lnTo>
                  <a:cubicBezTo>
                    <a:pt x="21109" y="16157"/>
                    <a:pt x="14064" y="18166"/>
                    <a:pt x="9711" y="24864"/>
                  </a:cubicBezTo>
                  <a:cubicBezTo>
                    <a:pt x="6362" y="29887"/>
                    <a:pt x="6028" y="31896"/>
                    <a:pt x="5023" y="33905"/>
                  </a:cubicBezTo>
                  <a:cubicBezTo>
                    <a:pt x="0" y="31226"/>
                    <a:pt x="6028" y="5776"/>
                    <a:pt x="6362" y="3432"/>
                  </a:cubicBezTo>
                  <a:cubicBezTo>
                    <a:pt x="8874" y="753"/>
                    <a:pt x="10883" y="0"/>
                    <a:pt x="13271" y="42"/>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6" name="Shape 28">
              <a:extLst>
                <a:ext uri="{FF2B5EF4-FFF2-40B4-BE49-F238E27FC236}">
                  <a16:creationId xmlns:a16="http://schemas.microsoft.com/office/drawing/2014/main" xmlns="" id="{E4777D3C-119E-4E2F-B6CF-3D47A637BEE9}"/>
                </a:ext>
              </a:extLst>
            </p:cNvPr>
            <p:cNvSpPr/>
            <p:nvPr userDrawn="1"/>
          </p:nvSpPr>
          <p:spPr>
            <a:xfrm>
              <a:off x="3477369" y="3038016"/>
              <a:ext cx="215342" cy="223044"/>
            </a:xfrm>
            <a:custGeom>
              <a:avLst/>
              <a:gdLst/>
              <a:ahLst/>
              <a:cxnLst/>
              <a:rect l="0" t="0" r="0" b="0"/>
              <a:pathLst>
                <a:path w="215342" h="223044">
                  <a:moveTo>
                    <a:pt x="127595" y="0"/>
                  </a:moveTo>
                  <a:cubicBezTo>
                    <a:pt x="146348" y="0"/>
                    <a:pt x="167109" y="3349"/>
                    <a:pt x="172802" y="4688"/>
                  </a:cubicBezTo>
                  <a:cubicBezTo>
                    <a:pt x="178842" y="6028"/>
                    <a:pt x="189210" y="7702"/>
                    <a:pt x="196590" y="7702"/>
                  </a:cubicBezTo>
                  <a:cubicBezTo>
                    <a:pt x="200273" y="14399"/>
                    <a:pt x="198599" y="22101"/>
                    <a:pt x="198599" y="50564"/>
                  </a:cubicBezTo>
                  <a:cubicBezTo>
                    <a:pt x="192906" y="48555"/>
                    <a:pt x="191232" y="40184"/>
                    <a:pt x="186544" y="33486"/>
                  </a:cubicBezTo>
                  <a:cubicBezTo>
                    <a:pt x="179164" y="22771"/>
                    <a:pt x="156728" y="11385"/>
                    <a:pt x="118554" y="11385"/>
                  </a:cubicBezTo>
                  <a:cubicBezTo>
                    <a:pt x="100806" y="11385"/>
                    <a:pt x="79375" y="12725"/>
                    <a:pt x="56939" y="29803"/>
                  </a:cubicBezTo>
                  <a:cubicBezTo>
                    <a:pt x="39849" y="42863"/>
                    <a:pt x="27794" y="68312"/>
                    <a:pt x="27794" y="101476"/>
                  </a:cubicBezTo>
                  <a:cubicBezTo>
                    <a:pt x="27794" y="141660"/>
                    <a:pt x="48568" y="170458"/>
                    <a:pt x="58948" y="180169"/>
                  </a:cubicBezTo>
                  <a:cubicBezTo>
                    <a:pt x="82389" y="201935"/>
                    <a:pt x="107169" y="209984"/>
                    <a:pt x="134293" y="209984"/>
                  </a:cubicBezTo>
                  <a:cubicBezTo>
                    <a:pt x="144673" y="209984"/>
                    <a:pt x="158403" y="208967"/>
                    <a:pt x="166105" y="204614"/>
                  </a:cubicBezTo>
                  <a:cubicBezTo>
                    <a:pt x="169788" y="202605"/>
                    <a:pt x="172145" y="201265"/>
                    <a:pt x="172145" y="195907"/>
                  </a:cubicBezTo>
                  <a:lnTo>
                    <a:pt x="172145" y="146683"/>
                  </a:lnTo>
                  <a:cubicBezTo>
                    <a:pt x="172145" y="123577"/>
                    <a:pt x="171475" y="120228"/>
                    <a:pt x="159420" y="117884"/>
                  </a:cubicBezTo>
                  <a:lnTo>
                    <a:pt x="149374" y="117215"/>
                  </a:lnTo>
                  <a:cubicBezTo>
                    <a:pt x="165112" y="112526"/>
                    <a:pt x="184857" y="113196"/>
                    <a:pt x="186544" y="113196"/>
                  </a:cubicBezTo>
                  <a:cubicBezTo>
                    <a:pt x="187883" y="113196"/>
                    <a:pt x="206301" y="112526"/>
                    <a:pt x="215342" y="112526"/>
                  </a:cubicBezTo>
                  <a:cubicBezTo>
                    <a:pt x="202282" y="119224"/>
                    <a:pt x="199926" y="123577"/>
                    <a:pt x="199268" y="133623"/>
                  </a:cubicBezTo>
                  <a:cubicBezTo>
                    <a:pt x="198934" y="142664"/>
                    <a:pt x="198934" y="151036"/>
                    <a:pt x="198934" y="163091"/>
                  </a:cubicBezTo>
                  <a:lnTo>
                    <a:pt x="198934" y="194903"/>
                  </a:lnTo>
                  <a:cubicBezTo>
                    <a:pt x="198934" y="207963"/>
                    <a:pt x="198599" y="208297"/>
                    <a:pt x="194915" y="210307"/>
                  </a:cubicBezTo>
                  <a:cubicBezTo>
                    <a:pt x="176150" y="220030"/>
                    <a:pt x="149374" y="223044"/>
                    <a:pt x="132283" y="223044"/>
                  </a:cubicBezTo>
                  <a:cubicBezTo>
                    <a:pt x="109848" y="223044"/>
                    <a:pt x="67990" y="220352"/>
                    <a:pt x="35173" y="192559"/>
                  </a:cubicBezTo>
                  <a:cubicBezTo>
                    <a:pt x="17078" y="177490"/>
                    <a:pt x="0" y="147017"/>
                    <a:pt x="0" y="111522"/>
                  </a:cubicBezTo>
                  <a:cubicBezTo>
                    <a:pt x="0" y="65968"/>
                    <a:pt x="23106" y="33821"/>
                    <a:pt x="49237" y="18083"/>
                  </a:cubicBezTo>
                  <a:cubicBezTo>
                    <a:pt x="75692" y="2009"/>
                    <a:pt x="105159" y="0"/>
                    <a:pt x="127595"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7" name="Shape 29">
              <a:extLst>
                <a:ext uri="{FF2B5EF4-FFF2-40B4-BE49-F238E27FC236}">
                  <a16:creationId xmlns:a16="http://schemas.microsoft.com/office/drawing/2014/main" xmlns="" id="{5996066C-FF4A-4C91-8AB2-B3C11E2584A6}"/>
                </a:ext>
              </a:extLst>
            </p:cNvPr>
            <p:cNvSpPr/>
            <p:nvPr userDrawn="1"/>
          </p:nvSpPr>
          <p:spPr>
            <a:xfrm>
              <a:off x="3212468" y="3038016"/>
              <a:ext cx="227050" cy="221357"/>
            </a:xfrm>
            <a:custGeom>
              <a:avLst/>
              <a:gdLst/>
              <a:ahLst/>
              <a:cxnLst/>
              <a:rect l="0" t="0" r="0" b="0"/>
              <a:pathLst>
                <a:path w="227050" h="221357">
                  <a:moveTo>
                    <a:pt x="22113" y="0"/>
                  </a:moveTo>
                  <a:cubicBezTo>
                    <a:pt x="25462" y="0"/>
                    <a:pt x="30485" y="5693"/>
                    <a:pt x="33499" y="8706"/>
                  </a:cubicBezTo>
                  <a:cubicBezTo>
                    <a:pt x="38174" y="13395"/>
                    <a:pt x="81012" y="58936"/>
                    <a:pt x="126504" y="105829"/>
                  </a:cubicBezTo>
                  <a:cubicBezTo>
                    <a:pt x="155612" y="135967"/>
                    <a:pt x="187065" y="169788"/>
                    <a:pt x="196106" y="179164"/>
                  </a:cubicBezTo>
                  <a:lnTo>
                    <a:pt x="193092" y="36500"/>
                  </a:lnTo>
                  <a:cubicBezTo>
                    <a:pt x="192745" y="18083"/>
                    <a:pt x="191083" y="11720"/>
                    <a:pt x="182042" y="10046"/>
                  </a:cubicBezTo>
                  <a:cubicBezTo>
                    <a:pt x="176696" y="9041"/>
                    <a:pt x="169999" y="8706"/>
                    <a:pt x="167655" y="8706"/>
                  </a:cubicBezTo>
                  <a:cubicBezTo>
                    <a:pt x="184386" y="4018"/>
                    <a:pt x="198475" y="4688"/>
                    <a:pt x="201861" y="4688"/>
                  </a:cubicBezTo>
                  <a:cubicBezTo>
                    <a:pt x="205234" y="4688"/>
                    <a:pt x="214995" y="4018"/>
                    <a:pt x="227050" y="4018"/>
                  </a:cubicBezTo>
                  <a:cubicBezTo>
                    <a:pt x="212316" y="11385"/>
                    <a:pt x="211646" y="17078"/>
                    <a:pt x="211646" y="34156"/>
                  </a:cubicBezTo>
                  <a:lnTo>
                    <a:pt x="210976" y="200930"/>
                  </a:lnTo>
                  <a:cubicBezTo>
                    <a:pt x="210976" y="219683"/>
                    <a:pt x="210629" y="221357"/>
                    <a:pt x="208607" y="221357"/>
                  </a:cubicBezTo>
                  <a:cubicBezTo>
                    <a:pt x="205569" y="221357"/>
                    <a:pt x="202530" y="219013"/>
                    <a:pt x="186060" y="203944"/>
                  </a:cubicBezTo>
                  <a:cubicBezTo>
                    <a:pt x="183046" y="201265"/>
                    <a:pt x="140556" y="159407"/>
                    <a:pt x="109451" y="126926"/>
                  </a:cubicBezTo>
                  <a:cubicBezTo>
                    <a:pt x="75319" y="91083"/>
                    <a:pt x="42193" y="56257"/>
                    <a:pt x="33164" y="46211"/>
                  </a:cubicBezTo>
                  <a:lnTo>
                    <a:pt x="36513" y="180504"/>
                  </a:lnTo>
                  <a:cubicBezTo>
                    <a:pt x="37182" y="203944"/>
                    <a:pt x="39849" y="210976"/>
                    <a:pt x="47885" y="212985"/>
                  </a:cubicBezTo>
                  <a:cubicBezTo>
                    <a:pt x="53231" y="214337"/>
                    <a:pt x="59928" y="214660"/>
                    <a:pt x="62595" y="214660"/>
                  </a:cubicBezTo>
                  <a:cubicBezTo>
                    <a:pt x="42863" y="219360"/>
                    <a:pt x="31142" y="218343"/>
                    <a:pt x="28476" y="218343"/>
                  </a:cubicBezTo>
                  <a:cubicBezTo>
                    <a:pt x="25797" y="218343"/>
                    <a:pt x="13407" y="219360"/>
                    <a:pt x="0" y="219360"/>
                  </a:cubicBezTo>
                  <a:cubicBezTo>
                    <a:pt x="0" y="214660"/>
                    <a:pt x="5358" y="214337"/>
                    <a:pt x="9711" y="212985"/>
                  </a:cubicBezTo>
                  <a:cubicBezTo>
                    <a:pt x="17090" y="210976"/>
                    <a:pt x="18083" y="203274"/>
                    <a:pt x="18083" y="177490"/>
                  </a:cubicBezTo>
                  <a:lnTo>
                    <a:pt x="18083" y="14399"/>
                  </a:lnTo>
                  <a:cubicBezTo>
                    <a:pt x="18083" y="3014"/>
                    <a:pt x="19769" y="0"/>
                    <a:pt x="22113"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8" name="Shape 30">
              <a:extLst>
                <a:ext uri="{FF2B5EF4-FFF2-40B4-BE49-F238E27FC236}">
                  <a16:creationId xmlns:a16="http://schemas.microsoft.com/office/drawing/2014/main" xmlns="" id="{F306BDC8-44BC-4773-BC5C-9E56850472D3}"/>
                </a:ext>
              </a:extLst>
            </p:cNvPr>
            <p:cNvSpPr/>
            <p:nvPr userDrawn="1"/>
          </p:nvSpPr>
          <p:spPr>
            <a:xfrm>
              <a:off x="2024286" y="3038016"/>
              <a:ext cx="227050" cy="221357"/>
            </a:xfrm>
            <a:custGeom>
              <a:avLst/>
              <a:gdLst/>
              <a:ahLst/>
              <a:cxnLst/>
              <a:rect l="0" t="0" r="0" b="0"/>
              <a:pathLst>
                <a:path w="227050" h="221357">
                  <a:moveTo>
                    <a:pt x="22101" y="0"/>
                  </a:moveTo>
                  <a:cubicBezTo>
                    <a:pt x="25450" y="0"/>
                    <a:pt x="30473" y="5693"/>
                    <a:pt x="33486" y="8706"/>
                  </a:cubicBezTo>
                  <a:cubicBezTo>
                    <a:pt x="38174" y="13395"/>
                    <a:pt x="81000" y="58936"/>
                    <a:pt x="126504" y="105829"/>
                  </a:cubicBezTo>
                  <a:cubicBezTo>
                    <a:pt x="155612" y="135967"/>
                    <a:pt x="187065" y="169788"/>
                    <a:pt x="196106" y="179164"/>
                  </a:cubicBezTo>
                  <a:lnTo>
                    <a:pt x="193080" y="36500"/>
                  </a:lnTo>
                  <a:cubicBezTo>
                    <a:pt x="192745" y="18083"/>
                    <a:pt x="191071" y="11720"/>
                    <a:pt x="182042" y="10046"/>
                  </a:cubicBezTo>
                  <a:cubicBezTo>
                    <a:pt x="176696" y="9041"/>
                    <a:pt x="169999" y="8706"/>
                    <a:pt x="167655" y="8706"/>
                  </a:cubicBezTo>
                  <a:cubicBezTo>
                    <a:pt x="184386" y="4018"/>
                    <a:pt x="198475" y="4688"/>
                    <a:pt x="201848" y="4688"/>
                  </a:cubicBezTo>
                  <a:cubicBezTo>
                    <a:pt x="205234" y="4688"/>
                    <a:pt x="214995" y="4018"/>
                    <a:pt x="227050" y="4018"/>
                  </a:cubicBezTo>
                  <a:cubicBezTo>
                    <a:pt x="212316" y="11385"/>
                    <a:pt x="211634" y="17078"/>
                    <a:pt x="211634" y="34156"/>
                  </a:cubicBezTo>
                  <a:lnTo>
                    <a:pt x="210964" y="200930"/>
                  </a:lnTo>
                  <a:cubicBezTo>
                    <a:pt x="210964" y="219683"/>
                    <a:pt x="210629" y="221357"/>
                    <a:pt x="208607" y="221357"/>
                  </a:cubicBezTo>
                  <a:cubicBezTo>
                    <a:pt x="205569" y="221357"/>
                    <a:pt x="202530" y="219013"/>
                    <a:pt x="186060" y="203944"/>
                  </a:cubicBezTo>
                  <a:cubicBezTo>
                    <a:pt x="183046" y="201265"/>
                    <a:pt x="140556" y="159407"/>
                    <a:pt x="109438" y="126926"/>
                  </a:cubicBezTo>
                  <a:cubicBezTo>
                    <a:pt x="75307" y="91083"/>
                    <a:pt x="42193" y="56257"/>
                    <a:pt x="33164" y="46211"/>
                  </a:cubicBezTo>
                  <a:lnTo>
                    <a:pt x="36500" y="180504"/>
                  </a:lnTo>
                  <a:cubicBezTo>
                    <a:pt x="37170" y="203944"/>
                    <a:pt x="39849" y="210976"/>
                    <a:pt x="47885" y="212985"/>
                  </a:cubicBezTo>
                  <a:cubicBezTo>
                    <a:pt x="53231" y="214337"/>
                    <a:pt x="59928" y="214660"/>
                    <a:pt x="62595" y="214660"/>
                  </a:cubicBezTo>
                  <a:cubicBezTo>
                    <a:pt x="42863" y="219360"/>
                    <a:pt x="31142" y="218343"/>
                    <a:pt x="28463" y="218343"/>
                  </a:cubicBezTo>
                  <a:cubicBezTo>
                    <a:pt x="25784" y="218343"/>
                    <a:pt x="13395" y="219360"/>
                    <a:pt x="0" y="219360"/>
                  </a:cubicBezTo>
                  <a:cubicBezTo>
                    <a:pt x="0" y="214660"/>
                    <a:pt x="5358" y="214337"/>
                    <a:pt x="9711" y="212985"/>
                  </a:cubicBezTo>
                  <a:cubicBezTo>
                    <a:pt x="17078" y="210976"/>
                    <a:pt x="18083" y="203274"/>
                    <a:pt x="18083" y="177490"/>
                  </a:cubicBezTo>
                  <a:lnTo>
                    <a:pt x="18083" y="14399"/>
                  </a:lnTo>
                  <a:cubicBezTo>
                    <a:pt x="18083" y="3014"/>
                    <a:pt x="19757" y="0"/>
                    <a:pt x="22101"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59" name="Shape 31">
              <a:extLst>
                <a:ext uri="{FF2B5EF4-FFF2-40B4-BE49-F238E27FC236}">
                  <a16:creationId xmlns:a16="http://schemas.microsoft.com/office/drawing/2014/main" xmlns="" id="{95EF8D07-1E3A-4754-AF34-95891DCC3451}"/>
                </a:ext>
              </a:extLst>
            </p:cNvPr>
            <p:cNvSpPr/>
            <p:nvPr userDrawn="1"/>
          </p:nvSpPr>
          <p:spPr>
            <a:xfrm>
              <a:off x="1870236" y="3038016"/>
              <a:ext cx="116545" cy="222887"/>
            </a:xfrm>
            <a:custGeom>
              <a:avLst/>
              <a:gdLst/>
              <a:ahLst/>
              <a:cxnLst/>
              <a:rect l="0" t="0" r="0" b="0"/>
              <a:pathLst>
                <a:path w="116545" h="222887">
                  <a:moveTo>
                    <a:pt x="0" y="0"/>
                  </a:moveTo>
                  <a:cubicBezTo>
                    <a:pt x="66315" y="0"/>
                    <a:pt x="116545" y="40518"/>
                    <a:pt x="116545" y="106834"/>
                  </a:cubicBezTo>
                  <a:cubicBezTo>
                    <a:pt x="116545" y="162505"/>
                    <a:pt x="80386" y="209725"/>
                    <a:pt x="23788" y="220660"/>
                  </a:cubicBezTo>
                  <a:lnTo>
                    <a:pt x="0" y="222887"/>
                  </a:lnTo>
                  <a:lnTo>
                    <a:pt x="0" y="209962"/>
                  </a:lnTo>
                  <a:lnTo>
                    <a:pt x="6697" y="211324"/>
                  </a:lnTo>
                  <a:cubicBezTo>
                    <a:pt x="33151" y="211324"/>
                    <a:pt x="86407" y="197247"/>
                    <a:pt x="86407" y="114871"/>
                  </a:cubicBezTo>
                  <a:cubicBezTo>
                    <a:pt x="86407" y="63627"/>
                    <a:pt x="63043" y="30662"/>
                    <a:pt x="31725" y="17382"/>
                  </a:cubicBezTo>
                  <a:lnTo>
                    <a:pt x="0" y="11050"/>
                  </a:lnTo>
                  <a:lnTo>
                    <a:pt x="0"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60" name="Shape 32">
              <a:extLst>
                <a:ext uri="{FF2B5EF4-FFF2-40B4-BE49-F238E27FC236}">
                  <a16:creationId xmlns:a16="http://schemas.microsoft.com/office/drawing/2014/main" xmlns="" id="{2D669926-A988-410C-B6F6-98C8E11BDEAC}"/>
                </a:ext>
              </a:extLst>
            </p:cNvPr>
            <p:cNvSpPr/>
            <p:nvPr userDrawn="1"/>
          </p:nvSpPr>
          <p:spPr>
            <a:xfrm>
              <a:off x="2298229" y="3037681"/>
              <a:ext cx="121568" cy="223379"/>
            </a:xfrm>
            <a:custGeom>
              <a:avLst/>
              <a:gdLst/>
              <a:ahLst/>
              <a:cxnLst/>
              <a:rect l="0" t="0" r="0" b="0"/>
              <a:pathLst>
                <a:path w="121568" h="223379">
                  <a:moveTo>
                    <a:pt x="70991" y="0"/>
                  </a:moveTo>
                  <a:cubicBezTo>
                    <a:pt x="82724" y="0"/>
                    <a:pt x="94444" y="1674"/>
                    <a:pt x="101476" y="3349"/>
                  </a:cubicBezTo>
                  <a:cubicBezTo>
                    <a:pt x="107169" y="4688"/>
                    <a:pt x="109513" y="4688"/>
                    <a:pt x="111844" y="4688"/>
                  </a:cubicBezTo>
                  <a:cubicBezTo>
                    <a:pt x="114871" y="8037"/>
                    <a:pt x="113531" y="17413"/>
                    <a:pt x="113531" y="36835"/>
                  </a:cubicBezTo>
                  <a:cubicBezTo>
                    <a:pt x="108173" y="36165"/>
                    <a:pt x="105829" y="28463"/>
                    <a:pt x="104155" y="25450"/>
                  </a:cubicBezTo>
                  <a:cubicBezTo>
                    <a:pt x="102146" y="22101"/>
                    <a:pt x="92422" y="11385"/>
                    <a:pt x="65968" y="11385"/>
                  </a:cubicBezTo>
                  <a:cubicBezTo>
                    <a:pt x="44537" y="11385"/>
                    <a:pt x="26789" y="22101"/>
                    <a:pt x="26789" y="42193"/>
                  </a:cubicBezTo>
                  <a:cubicBezTo>
                    <a:pt x="26789" y="60275"/>
                    <a:pt x="35830" y="70656"/>
                    <a:pt x="64963" y="90425"/>
                  </a:cubicBezTo>
                  <a:lnTo>
                    <a:pt x="73347" y="96118"/>
                  </a:lnTo>
                  <a:cubicBezTo>
                    <a:pt x="109178" y="120563"/>
                    <a:pt x="121568" y="140320"/>
                    <a:pt x="121568" y="164765"/>
                  </a:cubicBezTo>
                  <a:cubicBezTo>
                    <a:pt x="121568" y="181508"/>
                    <a:pt x="115205" y="199591"/>
                    <a:pt x="94109" y="213320"/>
                  </a:cubicBezTo>
                  <a:cubicBezTo>
                    <a:pt x="81707" y="221357"/>
                    <a:pt x="63289" y="223379"/>
                    <a:pt x="47216" y="223379"/>
                  </a:cubicBezTo>
                  <a:cubicBezTo>
                    <a:pt x="33486" y="223379"/>
                    <a:pt x="16408" y="221357"/>
                    <a:pt x="4353" y="215664"/>
                  </a:cubicBezTo>
                  <a:cubicBezTo>
                    <a:pt x="335" y="213655"/>
                    <a:pt x="0" y="212651"/>
                    <a:pt x="0" y="204949"/>
                  </a:cubicBezTo>
                  <a:cubicBezTo>
                    <a:pt x="0" y="190884"/>
                    <a:pt x="1339" y="179499"/>
                    <a:pt x="1674" y="174811"/>
                  </a:cubicBezTo>
                  <a:cubicBezTo>
                    <a:pt x="6697" y="175816"/>
                    <a:pt x="6697" y="179834"/>
                    <a:pt x="7702" y="183852"/>
                  </a:cubicBezTo>
                  <a:cubicBezTo>
                    <a:pt x="12390" y="204614"/>
                    <a:pt x="34491" y="211981"/>
                    <a:pt x="54248" y="211981"/>
                  </a:cubicBezTo>
                  <a:cubicBezTo>
                    <a:pt x="83393" y="211981"/>
                    <a:pt x="98462" y="195573"/>
                    <a:pt x="98462" y="174141"/>
                  </a:cubicBezTo>
                  <a:cubicBezTo>
                    <a:pt x="98462" y="153715"/>
                    <a:pt x="87399" y="144004"/>
                    <a:pt x="61292" y="124582"/>
                  </a:cubicBezTo>
                  <a:lnTo>
                    <a:pt x="47885" y="114536"/>
                  </a:lnTo>
                  <a:cubicBezTo>
                    <a:pt x="16073" y="90748"/>
                    <a:pt x="5693" y="73335"/>
                    <a:pt x="5693" y="53578"/>
                  </a:cubicBezTo>
                  <a:cubicBezTo>
                    <a:pt x="5693" y="20092"/>
                    <a:pt x="32147" y="0"/>
                    <a:pt x="70991"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grpSp>
      <p:sp>
        <p:nvSpPr>
          <p:cNvPr id="3" name="Retângulo 2">
            <a:extLst>
              <a:ext uri="{FF2B5EF4-FFF2-40B4-BE49-F238E27FC236}">
                <a16:creationId xmlns:a16="http://schemas.microsoft.com/office/drawing/2014/main" xmlns="" id="{39148131-7683-42C2-A647-650E48AA9132}"/>
              </a:ext>
            </a:extLst>
          </p:cNvPr>
          <p:cNvSpPr/>
          <p:nvPr userDrawn="1"/>
        </p:nvSpPr>
        <p:spPr>
          <a:xfrm>
            <a:off x="0" y="3998121"/>
            <a:ext cx="12192000" cy="836983"/>
          </a:xfrm>
          <a:prstGeom prst="rect">
            <a:avLst/>
          </a:prstGeom>
          <a:solidFill>
            <a:schemeClr val="accent5"/>
          </a:solidFill>
          <a:ln>
            <a:solidFill>
              <a:srgbClr val="7D9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1" name="Marcador de Posição do Texto 10">
            <a:extLst>
              <a:ext uri="{FF2B5EF4-FFF2-40B4-BE49-F238E27FC236}">
                <a16:creationId xmlns:a16="http://schemas.microsoft.com/office/drawing/2014/main" xmlns="" id="{028B0574-B876-41B0-806D-7910788C714B}"/>
              </a:ext>
            </a:extLst>
          </p:cNvPr>
          <p:cNvSpPr>
            <a:spLocks noGrp="1"/>
          </p:cNvSpPr>
          <p:nvPr>
            <p:ph type="body" sz="quarter" idx="11" hasCustomPrompt="1"/>
          </p:nvPr>
        </p:nvSpPr>
        <p:spPr>
          <a:xfrm>
            <a:off x="1629233" y="5077232"/>
            <a:ext cx="4208462" cy="1552350"/>
          </a:xfrm>
        </p:spPr>
        <p:txBody>
          <a:bodyPr>
            <a:normAutofit/>
          </a:bodyPr>
          <a:lstStyle>
            <a:lvl1pPr marL="0" indent="0" algn="ctr" defTabSz="914400" rtl="0" eaLnBrk="1" latinLnBrk="0" hangingPunct="1">
              <a:spcBef>
                <a:spcPts val="600"/>
              </a:spcBef>
              <a:buNone/>
              <a:defRPr lang="pt-PT" sz="3200" b="0" kern="0" cap="all" spc="1500" baseline="0" dirty="0" smtClean="0">
                <a:solidFill>
                  <a:schemeClr val="bg1"/>
                </a:solidFill>
                <a:latin typeface="+mj-lt"/>
                <a:ea typeface="+mn-ea"/>
                <a:cs typeface="+mn-cs"/>
              </a:defRPr>
            </a:lvl1pPr>
          </a:lstStyle>
          <a:p>
            <a:pPr lvl="0"/>
            <a:r>
              <a:rPr lang="pt-PT" dirty="0"/>
              <a:t>Subtítulo</a:t>
            </a:r>
          </a:p>
        </p:txBody>
      </p:sp>
      <p:sp>
        <p:nvSpPr>
          <p:cNvPr id="13" name="Marcador de Posição do Texto 12">
            <a:extLst>
              <a:ext uri="{FF2B5EF4-FFF2-40B4-BE49-F238E27FC236}">
                <a16:creationId xmlns:a16="http://schemas.microsoft.com/office/drawing/2014/main" xmlns="" id="{8023512C-0B87-45E1-AAD3-46B051178C22}"/>
              </a:ext>
            </a:extLst>
          </p:cNvPr>
          <p:cNvSpPr>
            <a:spLocks noGrp="1"/>
          </p:cNvSpPr>
          <p:nvPr>
            <p:ph type="body" sz="quarter" idx="12" hasCustomPrompt="1"/>
          </p:nvPr>
        </p:nvSpPr>
        <p:spPr>
          <a:xfrm>
            <a:off x="6293240" y="693152"/>
            <a:ext cx="5025017" cy="375154"/>
          </a:xfrm>
        </p:spPr>
        <p:txBody>
          <a:bodyPr>
            <a:normAutofit/>
          </a:bodyPr>
          <a:lstStyle>
            <a:lvl1pPr marL="0" indent="0" algn="ctr">
              <a:buNone/>
              <a:defRPr lang="pt-PT" sz="1800" b="0" kern="1200" dirty="0">
                <a:solidFill>
                  <a:srgbClr val="ACA39A"/>
                </a:solidFill>
                <a:latin typeface="Trajan Pro" pitchFamily="18" charset="0"/>
                <a:ea typeface="+mn-ea"/>
                <a:cs typeface="+mn-cs"/>
              </a:defRPr>
            </a:lvl1pPr>
          </a:lstStyle>
          <a:p>
            <a:pPr lvl="0"/>
            <a:r>
              <a:rPr lang="pt-PT" dirty="0"/>
              <a:t>Nome do Evento</a:t>
            </a:r>
          </a:p>
        </p:txBody>
      </p:sp>
      <p:sp>
        <p:nvSpPr>
          <p:cNvPr id="15" name="Marcador de Posição do Texto 14">
            <a:extLst>
              <a:ext uri="{FF2B5EF4-FFF2-40B4-BE49-F238E27FC236}">
                <a16:creationId xmlns:a16="http://schemas.microsoft.com/office/drawing/2014/main" xmlns="" id="{DB550026-4C28-4021-9C8D-4A6CBCC170C4}"/>
              </a:ext>
            </a:extLst>
          </p:cNvPr>
          <p:cNvSpPr>
            <a:spLocks noGrp="1"/>
          </p:cNvSpPr>
          <p:nvPr>
            <p:ph type="body" sz="quarter" idx="13" hasCustomPrompt="1"/>
          </p:nvPr>
        </p:nvSpPr>
        <p:spPr>
          <a:xfrm>
            <a:off x="6292850" y="1458914"/>
            <a:ext cx="5026025" cy="362066"/>
          </a:xfrm>
        </p:spPr>
        <p:txBody>
          <a:bodyPr>
            <a:normAutofit/>
          </a:bodyPr>
          <a:lstStyle>
            <a:lvl1pPr marL="0" indent="0" algn="ctr">
              <a:buNone/>
              <a:defRPr lang="pt-PT" sz="1800" kern="1200" dirty="0">
                <a:solidFill>
                  <a:srgbClr val="ACA39A"/>
                </a:solidFill>
                <a:latin typeface="Trajan Pro" pitchFamily="18" charset="0"/>
                <a:ea typeface="+mn-ea"/>
                <a:cs typeface="+mn-cs"/>
              </a:defRPr>
            </a:lvl1pPr>
          </a:lstStyle>
          <a:p>
            <a:pPr lvl="0"/>
            <a:r>
              <a:rPr lang="pt-PT" dirty="0"/>
              <a:t>Data do Evento</a:t>
            </a:r>
          </a:p>
        </p:txBody>
      </p:sp>
      <p:sp>
        <p:nvSpPr>
          <p:cNvPr id="4" name="Oval 3">
            <a:extLst>
              <a:ext uri="{FF2B5EF4-FFF2-40B4-BE49-F238E27FC236}">
                <a16:creationId xmlns:a16="http://schemas.microsoft.com/office/drawing/2014/main" xmlns="" id="{BF3132B5-74FF-4482-A2E5-4301983E942B}"/>
              </a:ext>
            </a:extLst>
          </p:cNvPr>
          <p:cNvSpPr/>
          <p:nvPr userDrawn="1"/>
        </p:nvSpPr>
        <p:spPr>
          <a:xfrm>
            <a:off x="7034720" y="2567169"/>
            <a:ext cx="3838575" cy="36842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61" name="Oval 60">
            <a:extLst>
              <a:ext uri="{FF2B5EF4-FFF2-40B4-BE49-F238E27FC236}">
                <a16:creationId xmlns:a16="http://schemas.microsoft.com/office/drawing/2014/main" xmlns="" id="{D9813AD6-6309-44FD-A63A-0EFEA5FC1562}"/>
              </a:ext>
            </a:extLst>
          </p:cNvPr>
          <p:cNvSpPr/>
          <p:nvPr userDrawn="1"/>
        </p:nvSpPr>
        <p:spPr>
          <a:xfrm>
            <a:off x="7187119" y="2720740"/>
            <a:ext cx="3533776" cy="3391744"/>
          </a:xfrm>
          <a:prstGeom prst="ellipse">
            <a:avLst/>
          </a:prstGeom>
          <a:blipFill dpi="0"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l="-54931" t="-416" r="-54931" b="-4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63" name="Marcador de Posição do Texto 10">
            <a:extLst>
              <a:ext uri="{FF2B5EF4-FFF2-40B4-BE49-F238E27FC236}">
                <a16:creationId xmlns:a16="http://schemas.microsoft.com/office/drawing/2014/main" xmlns="" id="{9D601305-71C3-4560-B873-FA38747D4505}"/>
              </a:ext>
            </a:extLst>
          </p:cNvPr>
          <p:cNvSpPr>
            <a:spLocks noGrp="1"/>
          </p:cNvSpPr>
          <p:nvPr>
            <p:ph type="body" sz="quarter" idx="14" hasCustomPrompt="1"/>
          </p:nvPr>
        </p:nvSpPr>
        <p:spPr>
          <a:xfrm>
            <a:off x="157942" y="4120834"/>
            <a:ext cx="6724378" cy="727979"/>
          </a:xfrm>
        </p:spPr>
        <p:txBody>
          <a:bodyPr>
            <a:normAutofit/>
          </a:bodyPr>
          <a:lstStyle>
            <a:lvl1pPr marL="0" indent="0" algn="ctr" defTabSz="914400" rtl="0" eaLnBrk="1" latinLnBrk="0" hangingPunct="1">
              <a:spcBef>
                <a:spcPts val="600"/>
              </a:spcBef>
              <a:buNone/>
              <a:defRPr lang="pt-PT" sz="3600" b="1" kern="0" cap="all" spc="500" baseline="0" dirty="0" smtClean="0">
                <a:solidFill>
                  <a:schemeClr val="bg1"/>
                </a:solidFill>
                <a:latin typeface="Trajan Pro" panose="02020502050506020301" pitchFamily="18" charset="0"/>
                <a:ea typeface="+mn-ea"/>
                <a:cs typeface="+mn-cs"/>
              </a:defRPr>
            </a:lvl1pPr>
          </a:lstStyle>
          <a:p>
            <a:pPr lvl="0"/>
            <a:r>
              <a:rPr lang="pt-PT" dirty="0"/>
              <a:t>título</a:t>
            </a:r>
          </a:p>
        </p:txBody>
      </p:sp>
    </p:spTree>
    <p:extLst>
      <p:ext uri="{BB962C8B-B14F-4D97-AF65-F5344CB8AC3E}">
        <p14:creationId xmlns:p14="http://schemas.microsoft.com/office/powerpoint/2010/main" val="203567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ulo + Text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DA8478C5-54D7-47AA-9D94-83F13B2EE9F7}"/>
              </a:ext>
            </a:extLst>
          </p:cNvPr>
          <p:cNvSpPr>
            <a:spLocks noGrp="1"/>
          </p:cNvSpPr>
          <p:nvPr>
            <p:ph type="subTitle" idx="1"/>
          </p:nvPr>
        </p:nvSpPr>
        <p:spPr>
          <a:xfrm>
            <a:off x="1524000" y="2460567"/>
            <a:ext cx="9144000" cy="2705793"/>
          </a:xfrm>
        </p:spPr>
        <p:txBody>
          <a:bodyPr/>
          <a:lstStyle>
            <a:lvl1pPr marL="0" indent="0" algn="ctr">
              <a:buNone/>
              <a:defRPr lang="pt-PT" sz="1600" b="0" i="0" kern="1200" dirty="0">
                <a:solidFill>
                  <a:srgbClr val="ACA39A"/>
                </a:solidFill>
                <a:effectLst/>
                <a:latin typeface="+mj-lt"/>
                <a:ea typeface="+mn-ea"/>
                <a:cs typeface="Vrinda"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pt-PT" dirty="0"/>
          </a:p>
        </p:txBody>
      </p:sp>
      <p:sp>
        <p:nvSpPr>
          <p:cNvPr id="7" name="Título 1">
            <a:extLst>
              <a:ext uri="{FF2B5EF4-FFF2-40B4-BE49-F238E27FC236}">
                <a16:creationId xmlns:a16="http://schemas.microsoft.com/office/drawing/2014/main" xmlns="" id="{792C76AC-233D-4A21-84A3-B719C7787925}"/>
              </a:ext>
            </a:extLst>
          </p:cNvPr>
          <p:cNvSpPr>
            <a:spLocks noGrp="1"/>
          </p:cNvSpPr>
          <p:nvPr>
            <p:ph type="title" hasCustomPrompt="1"/>
          </p:nvPr>
        </p:nvSpPr>
        <p:spPr>
          <a:xfrm>
            <a:off x="838200" y="944880"/>
            <a:ext cx="10515600" cy="594360"/>
          </a:xfrm>
        </p:spPr>
        <p:txBody>
          <a:bodyPr>
            <a:noAutofit/>
          </a:bodyPr>
          <a:lstStyle>
            <a:lvl1pPr>
              <a:defRPr/>
            </a:lvl1pPr>
          </a:lstStyle>
          <a:p>
            <a:pPr algn="ctr"/>
            <a:r>
              <a:rPr lang="pt-PT" sz="3200" b="1" spc="750" dirty="0">
                <a:solidFill>
                  <a:srgbClr val="7D99BA"/>
                </a:solidFill>
                <a:latin typeface="+mn-lt"/>
              </a:rPr>
              <a:t>Título</a:t>
            </a:r>
          </a:p>
        </p:txBody>
      </p:sp>
      <p:grpSp>
        <p:nvGrpSpPr>
          <p:cNvPr id="8" name="Group 248">
            <a:extLst>
              <a:ext uri="{FF2B5EF4-FFF2-40B4-BE49-F238E27FC236}">
                <a16:creationId xmlns:a16="http://schemas.microsoft.com/office/drawing/2014/main" xmlns="" id="{8B2656B6-9AC4-444A-A589-D3F342E5ADF4}"/>
              </a:ext>
            </a:extLst>
          </p:cNvPr>
          <p:cNvGrpSpPr/>
          <p:nvPr userDrawn="1"/>
        </p:nvGrpSpPr>
        <p:grpSpPr>
          <a:xfrm>
            <a:off x="231561" y="242836"/>
            <a:ext cx="1213278" cy="607312"/>
            <a:chOff x="0" y="973286"/>
            <a:chExt cx="4569508" cy="2287774"/>
          </a:xfrm>
        </p:grpSpPr>
        <p:sp>
          <p:nvSpPr>
            <p:cNvPr id="9" name="Shape 6">
              <a:extLst>
                <a:ext uri="{FF2B5EF4-FFF2-40B4-BE49-F238E27FC236}">
                  <a16:creationId xmlns:a16="http://schemas.microsoft.com/office/drawing/2014/main" xmlns="" id="{EB20DFF5-0EC5-458E-86C2-66735A9DD4AB}"/>
                </a:ext>
              </a:extLst>
            </p:cNvPr>
            <p:cNvSpPr/>
            <p:nvPr/>
          </p:nvSpPr>
          <p:spPr>
            <a:xfrm>
              <a:off x="1298091" y="1102457"/>
              <a:ext cx="894048" cy="1032309"/>
            </a:xfrm>
            <a:custGeom>
              <a:avLst/>
              <a:gdLst/>
              <a:ahLst/>
              <a:cxnLst/>
              <a:rect l="0" t="0" r="0" b="0"/>
              <a:pathLst>
                <a:path w="894048" h="1032309">
                  <a:moveTo>
                    <a:pt x="549077" y="0"/>
                  </a:moveTo>
                  <a:cubicBezTo>
                    <a:pt x="601737" y="0"/>
                    <a:pt x="675469" y="3932"/>
                    <a:pt x="740011" y="15788"/>
                  </a:cubicBezTo>
                  <a:cubicBezTo>
                    <a:pt x="790042" y="25016"/>
                    <a:pt x="832172" y="32903"/>
                    <a:pt x="874303" y="35545"/>
                  </a:cubicBezTo>
                  <a:cubicBezTo>
                    <a:pt x="888789" y="36872"/>
                    <a:pt x="891418" y="42131"/>
                    <a:pt x="891418" y="50031"/>
                  </a:cubicBezTo>
                  <a:cubicBezTo>
                    <a:pt x="891418" y="60573"/>
                    <a:pt x="887475" y="76374"/>
                    <a:pt x="884833" y="123763"/>
                  </a:cubicBezTo>
                  <a:cubicBezTo>
                    <a:pt x="882191" y="167221"/>
                    <a:pt x="882191" y="239626"/>
                    <a:pt x="880889" y="259383"/>
                  </a:cubicBezTo>
                  <a:cubicBezTo>
                    <a:pt x="879562" y="279152"/>
                    <a:pt x="876933" y="287052"/>
                    <a:pt x="869032" y="287052"/>
                  </a:cubicBezTo>
                  <a:cubicBezTo>
                    <a:pt x="859817" y="287052"/>
                    <a:pt x="858515" y="277825"/>
                    <a:pt x="858515" y="259383"/>
                  </a:cubicBezTo>
                  <a:cubicBezTo>
                    <a:pt x="858515" y="208049"/>
                    <a:pt x="837431" y="154062"/>
                    <a:pt x="803201" y="125090"/>
                  </a:cubicBezTo>
                  <a:cubicBezTo>
                    <a:pt x="757126" y="85589"/>
                    <a:pt x="655724" y="50031"/>
                    <a:pt x="539862" y="50031"/>
                  </a:cubicBezTo>
                  <a:cubicBezTo>
                    <a:pt x="364741" y="50031"/>
                    <a:pt x="283108" y="101377"/>
                    <a:pt x="237021" y="146149"/>
                  </a:cubicBezTo>
                  <a:cubicBezTo>
                    <a:pt x="140903" y="238323"/>
                    <a:pt x="118517" y="355526"/>
                    <a:pt x="118517" y="489818"/>
                  </a:cubicBezTo>
                  <a:cubicBezTo>
                    <a:pt x="118517" y="741313"/>
                    <a:pt x="312055" y="971724"/>
                    <a:pt x="593837" y="971724"/>
                  </a:cubicBezTo>
                  <a:cubicBezTo>
                    <a:pt x="692597" y="971724"/>
                    <a:pt x="770285" y="959892"/>
                    <a:pt x="822945" y="905904"/>
                  </a:cubicBezTo>
                  <a:cubicBezTo>
                    <a:pt x="850615" y="876933"/>
                    <a:pt x="867730" y="818989"/>
                    <a:pt x="871674" y="795300"/>
                  </a:cubicBezTo>
                  <a:cubicBezTo>
                    <a:pt x="874303" y="780814"/>
                    <a:pt x="876933" y="775556"/>
                    <a:pt x="884833" y="775556"/>
                  </a:cubicBezTo>
                  <a:cubicBezTo>
                    <a:pt x="891418" y="775556"/>
                    <a:pt x="894048" y="784758"/>
                    <a:pt x="894048" y="795300"/>
                  </a:cubicBezTo>
                  <a:cubicBezTo>
                    <a:pt x="894048" y="804503"/>
                    <a:pt x="878260" y="919063"/>
                    <a:pt x="865076" y="963836"/>
                  </a:cubicBezTo>
                  <a:cubicBezTo>
                    <a:pt x="857188" y="988851"/>
                    <a:pt x="854546" y="991481"/>
                    <a:pt x="830858" y="1002023"/>
                  </a:cubicBezTo>
                  <a:cubicBezTo>
                    <a:pt x="778185" y="1023082"/>
                    <a:pt x="678111" y="1032309"/>
                    <a:pt x="593837" y="1032309"/>
                  </a:cubicBezTo>
                  <a:cubicBezTo>
                    <a:pt x="396342" y="1032309"/>
                    <a:pt x="263351" y="983580"/>
                    <a:pt x="159321" y="890091"/>
                  </a:cubicBezTo>
                  <a:cubicBezTo>
                    <a:pt x="31601" y="775556"/>
                    <a:pt x="0" y="625425"/>
                    <a:pt x="0" y="500360"/>
                  </a:cubicBezTo>
                  <a:cubicBezTo>
                    <a:pt x="0" y="412142"/>
                    <a:pt x="30299" y="258080"/>
                    <a:pt x="147464" y="140878"/>
                  </a:cubicBezTo>
                  <a:cubicBezTo>
                    <a:pt x="226467" y="61888"/>
                    <a:pt x="346298" y="0"/>
                    <a:pt x="549077"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10" name="Shape 7">
              <a:extLst>
                <a:ext uri="{FF2B5EF4-FFF2-40B4-BE49-F238E27FC236}">
                  <a16:creationId xmlns:a16="http://schemas.microsoft.com/office/drawing/2014/main" xmlns="" id="{48D0FE4A-99B0-405F-A302-38951A0C3B8E}"/>
                </a:ext>
              </a:extLst>
            </p:cNvPr>
            <p:cNvSpPr/>
            <p:nvPr/>
          </p:nvSpPr>
          <p:spPr>
            <a:xfrm>
              <a:off x="805445" y="973286"/>
              <a:ext cx="492311" cy="1731702"/>
            </a:xfrm>
            <a:custGeom>
              <a:avLst/>
              <a:gdLst/>
              <a:ahLst/>
              <a:cxnLst/>
              <a:rect l="0" t="0" r="0" b="0"/>
              <a:pathLst>
                <a:path w="492311" h="1731702">
                  <a:moveTo>
                    <a:pt x="121022" y="0"/>
                  </a:moveTo>
                  <a:cubicBezTo>
                    <a:pt x="194618" y="0"/>
                    <a:pt x="297669" y="4911"/>
                    <a:pt x="305854" y="4911"/>
                  </a:cubicBezTo>
                  <a:cubicBezTo>
                    <a:pt x="314040" y="4911"/>
                    <a:pt x="417066" y="0"/>
                    <a:pt x="466130" y="0"/>
                  </a:cubicBezTo>
                  <a:cubicBezTo>
                    <a:pt x="484126" y="0"/>
                    <a:pt x="492311" y="3262"/>
                    <a:pt x="492311" y="13097"/>
                  </a:cubicBezTo>
                  <a:cubicBezTo>
                    <a:pt x="492311" y="19633"/>
                    <a:pt x="485775" y="22907"/>
                    <a:pt x="479227" y="22907"/>
                  </a:cubicBezTo>
                  <a:cubicBezTo>
                    <a:pt x="467779" y="22907"/>
                    <a:pt x="457969" y="24532"/>
                    <a:pt x="438324" y="27818"/>
                  </a:cubicBezTo>
                  <a:cubicBezTo>
                    <a:pt x="394171" y="35979"/>
                    <a:pt x="381099" y="63785"/>
                    <a:pt x="377825" y="121034"/>
                  </a:cubicBezTo>
                  <a:cubicBezTo>
                    <a:pt x="374538" y="173372"/>
                    <a:pt x="374538" y="219174"/>
                    <a:pt x="374538" y="474340"/>
                  </a:cubicBezTo>
                  <a:lnTo>
                    <a:pt x="374538" y="866862"/>
                  </a:lnTo>
                  <a:cubicBezTo>
                    <a:pt x="374538" y="1131838"/>
                    <a:pt x="374538" y="1321185"/>
                    <a:pt x="325475" y="1437308"/>
                  </a:cubicBezTo>
                  <a:cubicBezTo>
                    <a:pt x="291133" y="1519064"/>
                    <a:pt x="219174" y="1595958"/>
                    <a:pt x="86680" y="1687562"/>
                  </a:cubicBezTo>
                  <a:cubicBezTo>
                    <a:pt x="65410" y="1702259"/>
                    <a:pt x="39253" y="1720255"/>
                    <a:pt x="22882" y="1728440"/>
                  </a:cubicBezTo>
                  <a:cubicBezTo>
                    <a:pt x="19621" y="1730077"/>
                    <a:pt x="16346" y="1731702"/>
                    <a:pt x="11435" y="1731702"/>
                  </a:cubicBezTo>
                  <a:cubicBezTo>
                    <a:pt x="6536" y="1731702"/>
                    <a:pt x="0" y="1728440"/>
                    <a:pt x="0" y="1721904"/>
                  </a:cubicBezTo>
                  <a:cubicBezTo>
                    <a:pt x="0" y="1712094"/>
                    <a:pt x="8161" y="1707170"/>
                    <a:pt x="22882" y="1697360"/>
                  </a:cubicBezTo>
                  <a:cubicBezTo>
                    <a:pt x="42528" y="1685913"/>
                    <a:pt x="65410" y="1666292"/>
                    <a:pt x="80144" y="1651571"/>
                  </a:cubicBezTo>
                  <a:cubicBezTo>
                    <a:pt x="186457" y="1543608"/>
                    <a:pt x="237145" y="1456928"/>
                    <a:pt x="237145" y="1034951"/>
                  </a:cubicBezTo>
                  <a:lnTo>
                    <a:pt x="237145" y="474340"/>
                  </a:lnTo>
                  <a:cubicBezTo>
                    <a:pt x="237145" y="219174"/>
                    <a:pt x="237145" y="173372"/>
                    <a:pt x="233871" y="121034"/>
                  </a:cubicBezTo>
                  <a:cubicBezTo>
                    <a:pt x="230609" y="65435"/>
                    <a:pt x="217525" y="39253"/>
                    <a:pt x="163550" y="27818"/>
                  </a:cubicBezTo>
                  <a:cubicBezTo>
                    <a:pt x="150465" y="24532"/>
                    <a:pt x="122672" y="22907"/>
                    <a:pt x="107938" y="22907"/>
                  </a:cubicBezTo>
                  <a:cubicBezTo>
                    <a:pt x="101402" y="22907"/>
                    <a:pt x="94866" y="19633"/>
                    <a:pt x="94866" y="13097"/>
                  </a:cubicBezTo>
                  <a:cubicBezTo>
                    <a:pt x="94866" y="3262"/>
                    <a:pt x="103026" y="0"/>
                    <a:pt x="121022"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1" name="Shape 8">
              <a:extLst>
                <a:ext uri="{FF2B5EF4-FFF2-40B4-BE49-F238E27FC236}">
                  <a16:creationId xmlns:a16="http://schemas.microsoft.com/office/drawing/2014/main" xmlns="" id="{A67D2214-3BD1-4464-A10D-0182FD0630CB}"/>
                </a:ext>
              </a:extLst>
            </p:cNvPr>
            <p:cNvSpPr/>
            <p:nvPr/>
          </p:nvSpPr>
          <p:spPr>
            <a:xfrm>
              <a:off x="0" y="1102457"/>
              <a:ext cx="978371" cy="1013879"/>
            </a:xfrm>
            <a:custGeom>
              <a:avLst/>
              <a:gdLst/>
              <a:ahLst/>
              <a:cxnLst/>
              <a:rect l="0" t="0" r="0" b="0"/>
              <a:pathLst>
                <a:path w="978371" h="1013879">
                  <a:moveTo>
                    <a:pt x="214623" y="0"/>
                  </a:moveTo>
                  <a:cubicBezTo>
                    <a:pt x="222510" y="0"/>
                    <a:pt x="227794" y="5259"/>
                    <a:pt x="234367" y="19745"/>
                  </a:cubicBezTo>
                  <a:lnTo>
                    <a:pt x="637282" y="847961"/>
                  </a:lnTo>
                  <a:lnTo>
                    <a:pt x="978371" y="119385"/>
                  </a:lnTo>
                  <a:lnTo>
                    <a:pt x="978322" y="256753"/>
                  </a:lnTo>
                  <a:lnTo>
                    <a:pt x="655724" y="941450"/>
                  </a:lnTo>
                  <a:cubicBezTo>
                    <a:pt x="628067" y="999393"/>
                    <a:pt x="624123" y="1011250"/>
                    <a:pt x="612267" y="1011250"/>
                  </a:cubicBezTo>
                  <a:cubicBezTo>
                    <a:pt x="603052" y="1011250"/>
                    <a:pt x="596478" y="998066"/>
                    <a:pt x="571450" y="950677"/>
                  </a:cubicBezTo>
                  <a:cubicBezTo>
                    <a:pt x="537208" y="886160"/>
                    <a:pt x="423974" y="658366"/>
                    <a:pt x="417401" y="645195"/>
                  </a:cubicBezTo>
                  <a:cubicBezTo>
                    <a:pt x="405544" y="621494"/>
                    <a:pt x="258080" y="305470"/>
                    <a:pt x="243594" y="269925"/>
                  </a:cubicBezTo>
                  <a:lnTo>
                    <a:pt x="185651" y="880876"/>
                  </a:lnTo>
                  <a:cubicBezTo>
                    <a:pt x="184336" y="901948"/>
                    <a:pt x="184336" y="925661"/>
                    <a:pt x="184336" y="948035"/>
                  </a:cubicBezTo>
                  <a:cubicBezTo>
                    <a:pt x="184336" y="967792"/>
                    <a:pt x="198822" y="984907"/>
                    <a:pt x="218579" y="988851"/>
                  </a:cubicBezTo>
                  <a:cubicBezTo>
                    <a:pt x="240953" y="994135"/>
                    <a:pt x="260710" y="995437"/>
                    <a:pt x="268610" y="995437"/>
                  </a:cubicBezTo>
                  <a:cubicBezTo>
                    <a:pt x="273869" y="995437"/>
                    <a:pt x="279127" y="998066"/>
                    <a:pt x="279127" y="1002023"/>
                  </a:cubicBezTo>
                  <a:cubicBezTo>
                    <a:pt x="279127" y="1011250"/>
                    <a:pt x="271239" y="1013879"/>
                    <a:pt x="255439" y="1013879"/>
                  </a:cubicBezTo>
                  <a:cubicBezTo>
                    <a:pt x="206722" y="1013879"/>
                    <a:pt x="143508" y="1009923"/>
                    <a:pt x="132990" y="1009923"/>
                  </a:cubicBezTo>
                  <a:cubicBezTo>
                    <a:pt x="121134" y="1009923"/>
                    <a:pt x="57919" y="1013879"/>
                    <a:pt x="22386" y="1013879"/>
                  </a:cubicBezTo>
                  <a:cubicBezTo>
                    <a:pt x="9227" y="1013879"/>
                    <a:pt x="0" y="1011250"/>
                    <a:pt x="0" y="1002023"/>
                  </a:cubicBezTo>
                  <a:cubicBezTo>
                    <a:pt x="0" y="998066"/>
                    <a:pt x="6573" y="995437"/>
                    <a:pt x="13159" y="995437"/>
                  </a:cubicBezTo>
                  <a:cubicBezTo>
                    <a:pt x="23688" y="995437"/>
                    <a:pt x="32916" y="995437"/>
                    <a:pt x="52660" y="991481"/>
                  </a:cubicBezTo>
                  <a:cubicBezTo>
                    <a:pt x="96118" y="983580"/>
                    <a:pt x="100075" y="932222"/>
                    <a:pt x="105346" y="882204"/>
                  </a:cubicBezTo>
                  <a:lnTo>
                    <a:pt x="200137" y="23713"/>
                  </a:lnTo>
                  <a:cubicBezTo>
                    <a:pt x="201464" y="9215"/>
                    <a:pt x="206722" y="0"/>
                    <a:pt x="21462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2" name="Shape 9">
              <a:extLst>
                <a:ext uri="{FF2B5EF4-FFF2-40B4-BE49-F238E27FC236}">
                  <a16:creationId xmlns:a16="http://schemas.microsoft.com/office/drawing/2014/main" xmlns="" id="{213CFBD7-7D3F-46BB-8E32-963B59A4E873}"/>
                </a:ext>
              </a:extLst>
            </p:cNvPr>
            <p:cNvSpPr/>
            <p:nvPr/>
          </p:nvSpPr>
          <p:spPr>
            <a:xfrm>
              <a:off x="2529061" y="2462485"/>
              <a:ext cx="155153" cy="296069"/>
            </a:xfrm>
            <a:custGeom>
              <a:avLst/>
              <a:gdLst/>
              <a:ahLst/>
              <a:cxnLst/>
              <a:rect l="0" t="0" r="0" b="0"/>
              <a:pathLst>
                <a:path w="155153" h="296069">
                  <a:moveTo>
                    <a:pt x="155153" y="0"/>
                  </a:moveTo>
                  <a:lnTo>
                    <a:pt x="155153" y="14668"/>
                  </a:lnTo>
                  <a:lnTo>
                    <a:pt x="152933" y="14225"/>
                  </a:lnTo>
                  <a:cubicBezTo>
                    <a:pt x="87585" y="14225"/>
                    <a:pt x="40456" y="55116"/>
                    <a:pt x="40456" y="137356"/>
                  </a:cubicBezTo>
                  <a:cubicBezTo>
                    <a:pt x="40456" y="214373"/>
                    <a:pt x="80964" y="266208"/>
                    <a:pt x="138442" y="277963"/>
                  </a:cubicBezTo>
                  <a:lnTo>
                    <a:pt x="155153" y="279621"/>
                  </a:lnTo>
                  <a:lnTo>
                    <a:pt x="155153" y="295861"/>
                  </a:lnTo>
                  <a:lnTo>
                    <a:pt x="152933" y="296069"/>
                  </a:lnTo>
                  <a:cubicBezTo>
                    <a:pt x="45802" y="296069"/>
                    <a:pt x="0" y="215602"/>
                    <a:pt x="0" y="147588"/>
                  </a:cubicBezTo>
                  <a:cubicBezTo>
                    <a:pt x="0" y="86680"/>
                    <a:pt x="47129" y="0"/>
                    <a:pt x="15515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3" name="Shape 10">
              <a:extLst>
                <a:ext uri="{FF2B5EF4-FFF2-40B4-BE49-F238E27FC236}">
                  <a16:creationId xmlns:a16="http://schemas.microsoft.com/office/drawing/2014/main" xmlns="" id="{DB623C7F-BFEF-453F-A843-611432DF73D3}"/>
                </a:ext>
              </a:extLst>
            </p:cNvPr>
            <p:cNvSpPr/>
            <p:nvPr/>
          </p:nvSpPr>
          <p:spPr>
            <a:xfrm>
              <a:off x="1982279" y="2417577"/>
              <a:ext cx="133809" cy="445889"/>
            </a:xfrm>
            <a:custGeom>
              <a:avLst/>
              <a:gdLst/>
              <a:ahLst/>
              <a:cxnLst/>
              <a:rect l="0" t="0" r="0" b="0"/>
              <a:pathLst>
                <a:path w="133809" h="445889">
                  <a:moveTo>
                    <a:pt x="126690" y="0"/>
                  </a:moveTo>
                  <a:cubicBezTo>
                    <a:pt x="131589" y="0"/>
                    <a:pt x="133809" y="893"/>
                    <a:pt x="133809" y="3572"/>
                  </a:cubicBezTo>
                  <a:cubicBezTo>
                    <a:pt x="127149" y="6226"/>
                    <a:pt x="124482" y="6672"/>
                    <a:pt x="119137" y="7565"/>
                  </a:cubicBezTo>
                  <a:cubicBezTo>
                    <a:pt x="107144" y="9785"/>
                    <a:pt x="103584" y="17338"/>
                    <a:pt x="102691" y="32903"/>
                  </a:cubicBezTo>
                  <a:cubicBezTo>
                    <a:pt x="101798" y="47129"/>
                    <a:pt x="101798" y="59581"/>
                    <a:pt x="101798" y="128922"/>
                  </a:cubicBezTo>
                  <a:lnTo>
                    <a:pt x="101798" y="235607"/>
                  </a:lnTo>
                  <a:cubicBezTo>
                    <a:pt x="101798" y="307628"/>
                    <a:pt x="101798" y="335198"/>
                    <a:pt x="88466" y="366762"/>
                  </a:cubicBezTo>
                  <a:cubicBezTo>
                    <a:pt x="79127" y="388975"/>
                    <a:pt x="59581" y="409885"/>
                    <a:pt x="23564" y="434777"/>
                  </a:cubicBezTo>
                  <a:cubicBezTo>
                    <a:pt x="17785" y="438770"/>
                    <a:pt x="10678" y="443657"/>
                    <a:pt x="6226" y="445889"/>
                  </a:cubicBezTo>
                  <a:cubicBezTo>
                    <a:pt x="0" y="441437"/>
                    <a:pt x="2220" y="440110"/>
                    <a:pt x="6226" y="437443"/>
                  </a:cubicBezTo>
                  <a:cubicBezTo>
                    <a:pt x="11559" y="434330"/>
                    <a:pt x="17785" y="428997"/>
                    <a:pt x="21791" y="424991"/>
                  </a:cubicBezTo>
                  <a:cubicBezTo>
                    <a:pt x="50688" y="395647"/>
                    <a:pt x="64455" y="372095"/>
                    <a:pt x="64455" y="257398"/>
                  </a:cubicBezTo>
                  <a:lnTo>
                    <a:pt x="64455" y="128922"/>
                  </a:lnTo>
                  <a:cubicBezTo>
                    <a:pt x="64455" y="59581"/>
                    <a:pt x="64455" y="47129"/>
                    <a:pt x="63574" y="32903"/>
                  </a:cubicBezTo>
                  <a:cubicBezTo>
                    <a:pt x="62681" y="17785"/>
                    <a:pt x="59122" y="10678"/>
                    <a:pt x="44462" y="7565"/>
                  </a:cubicBezTo>
                  <a:cubicBezTo>
                    <a:pt x="40903" y="6672"/>
                    <a:pt x="33350" y="6226"/>
                    <a:pt x="29344" y="6226"/>
                  </a:cubicBezTo>
                  <a:cubicBezTo>
                    <a:pt x="52896" y="0"/>
                    <a:pt x="80913" y="1339"/>
                    <a:pt x="83133" y="1339"/>
                  </a:cubicBezTo>
                  <a:cubicBezTo>
                    <a:pt x="85365" y="1339"/>
                    <a:pt x="113357" y="0"/>
                    <a:pt x="126690"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4" name="Shape 11">
              <a:extLst>
                <a:ext uri="{FF2B5EF4-FFF2-40B4-BE49-F238E27FC236}">
                  <a16:creationId xmlns:a16="http://schemas.microsoft.com/office/drawing/2014/main" xmlns="" id="{7C5082F9-7526-4485-A314-BB6195E39626}"/>
                </a:ext>
              </a:extLst>
            </p:cNvPr>
            <p:cNvSpPr/>
            <p:nvPr/>
          </p:nvSpPr>
          <p:spPr>
            <a:xfrm>
              <a:off x="2180097" y="2411363"/>
              <a:ext cx="301848" cy="348518"/>
            </a:xfrm>
            <a:custGeom>
              <a:avLst/>
              <a:gdLst/>
              <a:ahLst/>
              <a:cxnLst/>
              <a:rect l="0" t="0" r="0" b="0"/>
              <a:pathLst>
                <a:path w="301848" h="348518">
                  <a:moveTo>
                    <a:pt x="185378" y="0"/>
                  </a:moveTo>
                  <a:cubicBezTo>
                    <a:pt x="203150" y="0"/>
                    <a:pt x="228054" y="1327"/>
                    <a:pt x="249833" y="5333"/>
                  </a:cubicBezTo>
                  <a:cubicBezTo>
                    <a:pt x="266725" y="8446"/>
                    <a:pt x="280950" y="11113"/>
                    <a:pt x="295176" y="11993"/>
                  </a:cubicBezTo>
                  <a:cubicBezTo>
                    <a:pt x="300955" y="20451"/>
                    <a:pt x="299628" y="25784"/>
                    <a:pt x="298735" y="41783"/>
                  </a:cubicBezTo>
                  <a:cubicBezTo>
                    <a:pt x="297842" y="56455"/>
                    <a:pt x="297842" y="80900"/>
                    <a:pt x="297396" y="87573"/>
                  </a:cubicBezTo>
                  <a:cubicBezTo>
                    <a:pt x="296949" y="94245"/>
                    <a:pt x="296069" y="96912"/>
                    <a:pt x="293402" y="96912"/>
                  </a:cubicBezTo>
                  <a:cubicBezTo>
                    <a:pt x="290289" y="96912"/>
                    <a:pt x="289843" y="93799"/>
                    <a:pt x="289843" y="87573"/>
                  </a:cubicBezTo>
                  <a:cubicBezTo>
                    <a:pt x="289843" y="70234"/>
                    <a:pt x="282736" y="52015"/>
                    <a:pt x="271177" y="42230"/>
                  </a:cubicBezTo>
                  <a:cubicBezTo>
                    <a:pt x="255612" y="28897"/>
                    <a:pt x="221382" y="16892"/>
                    <a:pt x="182265" y="16892"/>
                  </a:cubicBezTo>
                  <a:cubicBezTo>
                    <a:pt x="123143" y="16892"/>
                    <a:pt x="95585" y="34230"/>
                    <a:pt x="80020" y="49337"/>
                  </a:cubicBezTo>
                  <a:cubicBezTo>
                    <a:pt x="47575" y="80466"/>
                    <a:pt x="40010" y="120030"/>
                    <a:pt x="40010" y="165360"/>
                  </a:cubicBezTo>
                  <a:cubicBezTo>
                    <a:pt x="40010" y="250279"/>
                    <a:pt x="105358" y="328067"/>
                    <a:pt x="200496" y="328067"/>
                  </a:cubicBezTo>
                  <a:cubicBezTo>
                    <a:pt x="233834" y="328067"/>
                    <a:pt x="260065" y="324073"/>
                    <a:pt x="277837" y="305842"/>
                  </a:cubicBezTo>
                  <a:cubicBezTo>
                    <a:pt x="287176" y="296069"/>
                    <a:pt x="292956" y="276498"/>
                    <a:pt x="294283" y="268498"/>
                  </a:cubicBezTo>
                  <a:cubicBezTo>
                    <a:pt x="300955" y="261838"/>
                    <a:pt x="301848" y="264939"/>
                    <a:pt x="301848" y="268498"/>
                  </a:cubicBezTo>
                  <a:cubicBezTo>
                    <a:pt x="301848" y="271611"/>
                    <a:pt x="296515" y="310294"/>
                    <a:pt x="292063" y="325400"/>
                  </a:cubicBezTo>
                  <a:cubicBezTo>
                    <a:pt x="289396" y="333846"/>
                    <a:pt x="288516" y="334739"/>
                    <a:pt x="280516" y="338299"/>
                  </a:cubicBezTo>
                  <a:cubicBezTo>
                    <a:pt x="262731" y="345405"/>
                    <a:pt x="228935" y="348518"/>
                    <a:pt x="200496" y="348518"/>
                  </a:cubicBezTo>
                  <a:cubicBezTo>
                    <a:pt x="133809" y="348518"/>
                    <a:pt x="88912" y="332073"/>
                    <a:pt x="53789" y="300509"/>
                  </a:cubicBezTo>
                  <a:cubicBezTo>
                    <a:pt x="10666" y="261838"/>
                    <a:pt x="0" y="211150"/>
                    <a:pt x="0" y="168932"/>
                  </a:cubicBezTo>
                  <a:cubicBezTo>
                    <a:pt x="0" y="139142"/>
                    <a:pt x="10232" y="87126"/>
                    <a:pt x="49783" y="47563"/>
                  </a:cubicBezTo>
                  <a:cubicBezTo>
                    <a:pt x="76460" y="20886"/>
                    <a:pt x="116917" y="0"/>
                    <a:pt x="185378"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5" name="Shape 12">
              <a:extLst>
                <a:ext uri="{FF2B5EF4-FFF2-40B4-BE49-F238E27FC236}">
                  <a16:creationId xmlns:a16="http://schemas.microsoft.com/office/drawing/2014/main" xmlns="" id="{D588C4B5-E6FF-48BA-8732-3E5E348142AF}"/>
                </a:ext>
              </a:extLst>
            </p:cNvPr>
            <p:cNvSpPr/>
            <p:nvPr/>
          </p:nvSpPr>
          <p:spPr>
            <a:xfrm>
              <a:off x="1523082" y="2411363"/>
              <a:ext cx="440531" cy="342292"/>
            </a:xfrm>
            <a:custGeom>
              <a:avLst/>
              <a:gdLst/>
              <a:ahLst/>
              <a:cxnLst/>
              <a:rect l="0" t="0" r="0" b="0"/>
              <a:pathLst>
                <a:path w="440531" h="342292">
                  <a:moveTo>
                    <a:pt x="72454" y="0"/>
                  </a:moveTo>
                  <a:lnTo>
                    <a:pt x="215156" y="286283"/>
                  </a:lnTo>
                  <a:lnTo>
                    <a:pt x="345852" y="7107"/>
                  </a:lnTo>
                  <a:cubicBezTo>
                    <a:pt x="347625" y="3113"/>
                    <a:pt x="349399" y="0"/>
                    <a:pt x="352512" y="0"/>
                  </a:cubicBezTo>
                  <a:cubicBezTo>
                    <a:pt x="355625" y="0"/>
                    <a:pt x="356964" y="3547"/>
                    <a:pt x="357845" y="11993"/>
                  </a:cubicBezTo>
                  <a:lnTo>
                    <a:pt x="387635" y="284944"/>
                  </a:lnTo>
                  <a:cubicBezTo>
                    <a:pt x="389409" y="300955"/>
                    <a:pt x="392522" y="325847"/>
                    <a:pt x="411634" y="332073"/>
                  </a:cubicBezTo>
                  <a:cubicBezTo>
                    <a:pt x="424532" y="336066"/>
                    <a:pt x="436091" y="336066"/>
                    <a:pt x="440531" y="336066"/>
                  </a:cubicBezTo>
                  <a:cubicBezTo>
                    <a:pt x="424979" y="342292"/>
                    <a:pt x="376969" y="340965"/>
                    <a:pt x="360511" y="339626"/>
                  </a:cubicBezTo>
                  <a:cubicBezTo>
                    <a:pt x="350292" y="338733"/>
                    <a:pt x="348072" y="337406"/>
                    <a:pt x="348072" y="335186"/>
                  </a:cubicBezTo>
                  <a:cubicBezTo>
                    <a:pt x="353405" y="331626"/>
                    <a:pt x="353851" y="324073"/>
                    <a:pt x="352958" y="316074"/>
                  </a:cubicBezTo>
                  <a:lnTo>
                    <a:pt x="331626" y="86680"/>
                  </a:lnTo>
                  <a:lnTo>
                    <a:pt x="221382" y="317847"/>
                  </a:lnTo>
                  <a:cubicBezTo>
                    <a:pt x="212030" y="337406"/>
                    <a:pt x="210703" y="341412"/>
                    <a:pt x="206710" y="341412"/>
                  </a:cubicBezTo>
                  <a:cubicBezTo>
                    <a:pt x="203597" y="341412"/>
                    <a:pt x="201377" y="336959"/>
                    <a:pt x="192918" y="320960"/>
                  </a:cubicBezTo>
                  <a:cubicBezTo>
                    <a:pt x="181359" y="299182"/>
                    <a:pt x="143135" y="222275"/>
                    <a:pt x="140915" y="217822"/>
                  </a:cubicBezTo>
                  <a:cubicBezTo>
                    <a:pt x="136909" y="209823"/>
                    <a:pt x="87126" y="103125"/>
                    <a:pt x="82228" y="91132"/>
                  </a:cubicBezTo>
                  <a:lnTo>
                    <a:pt x="62669" y="297396"/>
                  </a:lnTo>
                  <a:cubicBezTo>
                    <a:pt x="62235" y="304515"/>
                    <a:pt x="62235" y="312514"/>
                    <a:pt x="62235" y="320067"/>
                  </a:cubicBezTo>
                  <a:cubicBezTo>
                    <a:pt x="62235" y="326740"/>
                    <a:pt x="67121" y="332519"/>
                    <a:pt x="73794" y="333846"/>
                  </a:cubicBezTo>
                  <a:cubicBezTo>
                    <a:pt x="81347" y="335632"/>
                    <a:pt x="88007" y="336066"/>
                    <a:pt x="90674" y="336066"/>
                  </a:cubicBezTo>
                  <a:cubicBezTo>
                    <a:pt x="69788" y="342292"/>
                    <a:pt x="48444" y="340965"/>
                    <a:pt x="44896" y="340965"/>
                  </a:cubicBezTo>
                  <a:cubicBezTo>
                    <a:pt x="40891" y="340965"/>
                    <a:pt x="19546" y="342292"/>
                    <a:pt x="7553" y="342292"/>
                  </a:cubicBezTo>
                  <a:cubicBezTo>
                    <a:pt x="3113" y="342292"/>
                    <a:pt x="0" y="341412"/>
                    <a:pt x="0" y="338299"/>
                  </a:cubicBezTo>
                  <a:cubicBezTo>
                    <a:pt x="7987" y="336066"/>
                    <a:pt x="11100" y="336066"/>
                    <a:pt x="17773" y="334739"/>
                  </a:cubicBezTo>
                  <a:cubicBezTo>
                    <a:pt x="32445" y="332073"/>
                    <a:pt x="33784" y="314734"/>
                    <a:pt x="35558" y="297842"/>
                  </a:cubicBezTo>
                  <a:lnTo>
                    <a:pt x="67556" y="8000"/>
                  </a:lnTo>
                  <a:cubicBezTo>
                    <a:pt x="68014" y="3113"/>
                    <a:pt x="69788" y="0"/>
                    <a:pt x="72454"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6" name="Shape 13">
              <a:extLst>
                <a:ext uri="{FF2B5EF4-FFF2-40B4-BE49-F238E27FC236}">
                  <a16:creationId xmlns:a16="http://schemas.microsoft.com/office/drawing/2014/main" xmlns="" id="{831A1CC0-2969-4638-AD8D-65F72DC606AF}"/>
                </a:ext>
              </a:extLst>
            </p:cNvPr>
            <p:cNvSpPr/>
            <p:nvPr/>
          </p:nvSpPr>
          <p:spPr>
            <a:xfrm>
              <a:off x="3251907" y="2467596"/>
              <a:ext cx="161807" cy="289172"/>
            </a:xfrm>
            <a:custGeom>
              <a:avLst/>
              <a:gdLst/>
              <a:ahLst/>
              <a:cxnLst/>
              <a:rect l="0" t="0" r="0" b="0"/>
              <a:pathLst>
                <a:path w="161807" h="289172">
                  <a:moveTo>
                    <a:pt x="100905" y="222"/>
                  </a:moveTo>
                  <a:cubicBezTo>
                    <a:pt x="110685" y="222"/>
                    <a:pt x="122493" y="0"/>
                    <a:pt x="135426" y="396"/>
                  </a:cubicBezTo>
                  <a:lnTo>
                    <a:pt x="161807" y="2877"/>
                  </a:lnTo>
                  <a:lnTo>
                    <a:pt x="161807" y="21341"/>
                  </a:lnTo>
                  <a:lnTo>
                    <a:pt x="161254" y="21113"/>
                  </a:lnTo>
                  <a:cubicBezTo>
                    <a:pt x="140026" y="15223"/>
                    <a:pt x="117574" y="14001"/>
                    <a:pt x="94233" y="14001"/>
                  </a:cubicBezTo>
                  <a:cubicBezTo>
                    <a:pt x="86680" y="14001"/>
                    <a:pt x="74228" y="15329"/>
                    <a:pt x="70669" y="16668"/>
                  </a:cubicBezTo>
                  <a:cubicBezTo>
                    <a:pt x="67121" y="17995"/>
                    <a:pt x="65782" y="19781"/>
                    <a:pt x="65782" y="24233"/>
                  </a:cubicBezTo>
                  <a:lnTo>
                    <a:pt x="65782" y="150477"/>
                  </a:lnTo>
                  <a:cubicBezTo>
                    <a:pt x="65782" y="190487"/>
                    <a:pt x="65782" y="225610"/>
                    <a:pt x="66229" y="232717"/>
                  </a:cubicBezTo>
                  <a:cubicBezTo>
                    <a:pt x="66675" y="242056"/>
                    <a:pt x="67556" y="255835"/>
                    <a:pt x="70669" y="259841"/>
                  </a:cubicBezTo>
                  <a:cubicBezTo>
                    <a:pt x="75567" y="266947"/>
                    <a:pt x="89346" y="274947"/>
                    <a:pt x="135570" y="274947"/>
                  </a:cubicBezTo>
                  <a:lnTo>
                    <a:pt x="161807" y="270384"/>
                  </a:lnTo>
                  <a:lnTo>
                    <a:pt x="161807" y="286543"/>
                  </a:lnTo>
                  <a:lnTo>
                    <a:pt x="135136" y="289172"/>
                  </a:lnTo>
                  <a:cubicBezTo>
                    <a:pt x="118244" y="289172"/>
                    <a:pt x="97346" y="287845"/>
                    <a:pt x="80454" y="286952"/>
                  </a:cubicBezTo>
                  <a:lnTo>
                    <a:pt x="48444" y="284732"/>
                  </a:lnTo>
                  <a:cubicBezTo>
                    <a:pt x="47563" y="284732"/>
                    <a:pt x="40444" y="285179"/>
                    <a:pt x="32445" y="285179"/>
                  </a:cubicBezTo>
                  <a:cubicBezTo>
                    <a:pt x="24445" y="285613"/>
                    <a:pt x="15106" y="286059"/>
                    <a:pt x="8880" y="286059"/>
                  </a:cubicBezTo>
                  <a:cubicBezTo>
                    <a:pt x="9327" y="279833"/>
                    <a:pt x="14213" y="278953"/>
                    <a:pt x="17773" y="278060"/>
                  </a:cubicBezTo>
                  <a:cubicBezTo>
                    <a:pt x="25326" y="276286"/>
                    <a:pt x="26219" y="269167"/>
                    <a:pt x="27992" y="258055"/>
                  </a:cubicBezTo>
                  <a:cubicBezTo>
                    <a:pt x="30225" y="242502"/>
                    <a:pt x="30225" y="212712"/>
                    <a:pt x="30225" y="176261"/>
                  </a:cubicBezTo>
                  <a:lnTo>
                    <a:pt x="30225" y="109586"/>
                  </a:lnTo>
                  <a:cubicBezTo>
                    <a:pt x="30225" y="50898"/>
                    <a:pt x="30225" y="40232"/>
                    <a:pt x="29332" y="28227"/>
                  </a:cubicBezTo>
                  <a:cubicBezTo>
                    <a:pt x="28439" y="15329"/>
                    <a:pt x="26219" y="9115"/>
                    <a:pt x="13333" y="7341"/>
                  </a:cubicBezTo>
                  <a:cubicBezTo>
                    <a:pt x="10220" y="6895"/>
                    <a:pt x="3547" y="6436"/>
                    <a:pt x="0" y="6436"/>
                  </a:cubicBezTo>
                  <a:cubicBezTo>
                    <a:pt x="20886" y="222"/>
                    <a:pt x="46224" y="1115"/>
                    <a:pt x="48444" y="1115"/>
                  </a:cubicBezTo>
                  <a:cubicBezTo>
                    <a:pt x="52884" y="1115"/>
                    <a:pt x="77788" y="222"/>
                    <a:pt x="100905" y="222"/>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7" name="Shape 14">
              <a:extLst>
                <a:ext uri="{FF2B5EF4-FFF2-40B4-BE49-F238E27FC236}">
                  <a16:creationId xmlns:a16="http://schemas.microsoft.com/office/drawing/2014/main" xmlns="" id="{707DEB53-227B-4707-A8A7-671090007966}"/>
                </a:ext>
              </a:extLst>
            </p:cNvPr>
            <p:cNvSpPr/>
            <p:nvPr/>
          </p:nvSpPr>
          <p:spPr>
            <a:xfrm>
              <a:off x="2888704" y="2462485"/>
              <a:ext cx="308496" cy="293836"/>
            </a:xfrm>
            <a:custGeom>
              <a:avLst/>
              <a:gdLst/>
              <a:ahLst/>
              <a:cxnLst/>
              <a:rect l="0" t="0" r="0" b="0"/>
              <a:pathLst>
                <a:path w="308496" h="293836">
                  <a:moveTo>
                    <a:pt x="29344" y="0"/>
                  </a:moveTo>
                  <a:cubicBezTo>
                    <a:pt x="33784" y="0"/>
                    <a:pt x="40456" y="7553"/>
                    <a:pt x="44450" y="11547"/>
                  </a:cubicBezTo>
                  <a:cubicBezTo>
                    <a:pt x="50676" y="17785"/>
                    <a:pt x="107528" y="78234"/>
                    <a:pt x="167928" y="140469"/>
                  </a:cubicBezTo>
                  <a:cubicBezTo>
                    <a:pt x="206561" y="180479"/>
                    <a:pt x="248307" y="225375"/>
                    <a:pt x="260313" y="237827"/>
                  </a:cubicBezTo>
                  <a:lnTo>
                    <a:pt x="256294" y="48456"/>
                  </a:lnTo>
                  <a:cubicBezTo>
                    <a:pt x="255848" y="23999"/>
                    <a:pt x="253640" y="15553"/>
                    <a:pt x="241647" y="13333"/>
                  </a:cubicBezTo>
                  <a:cubicBezTo>
                    <a:pt x="234541" y="12005"/>
                    <a:pt x="225648" y="11547"/>
                    <a:pt x="222548" y="11547"/>
                  </a:cubicBezTo>
                  <a:cubicBezTo>
                    <a:pt x="244760" y="5333"/>
                    <a:pt x="263451" y="6226"/>
                    <a:pt x="267940" y="6226"/>
                  </a:cubicBezTo>
                  <a:cubicBezTo>
                    <a:pt x="272430" y="6226"/>
                    <a:pt x="285378" y="5333"/>
                    <a:pt x="301377" y="5333"/>
                  </a:cubicBezTo>
                  <a:cubicBezTo>
                    <a:pt x="305383" y="5333"/>
                    <a:pt x="308496" y="5767"/>
                    <a:pt x="308496" y="8000"/>
                  </a:cubicBezTo>
                  <a:cubicBezTo>
                    <a:pt x="302270" y="11547"/>
                    <a:pt x="299157" y="11547"/>
                    <a:pt x="294717" y="12452"/>
                  </a:cubicBezTo>
                  <a:cubicBezTo>
                    <a:pt x="281831" y="15118"/>
                    <a:pt x="280926" y="22671"/>
                    <a:pt x="280926" y="45343"/>
                  </a:cubicBezTo>
                  <a:lnTo>
                    <a:pt x="280045" y="266725"/>
                  </a:lnTo>
                  <a:cubicBezTo>
                    <a:pt x="280045" y="291616"/>
                    <a:pt x="279598" y="293836"/>
                    <a:pt x="276907" y="293836"/>
                  </a:cubicBezTo>
                  <a:cubicBezTo>
                    <a:pt x="272876" y="293836"/>
                    <a:pt x="268833" y="290723"/>
                    <a:pt x="246968" y="270731"/>
                  </a:cubicBezTo>
                  <a:cubicBezTo>
                    <a:pt x="242974" y="267171"/>
                    <a:pt x="186581" y="211609"/>
                    <a:pt x="145269" y="168486"/>
                  </a:cubicBezTo>
                  <a:cubicBezTo>
                    <a:pt x="99963" y="120910"/>
                    <a:pt x="56009" y="74687"/>
                    <a:pt x="44016" y="61342"/>
                  </a:cubicBezTo>
                  <a:lnTo>
                    <a:pt x="48456" y="239601"/>
                  </a:lnTo>
                  <a:cubicBezTo>
                    <a:pt x="49349" y="270731"/>
                    <a:pt x="52896" y="280057"/>
                    <a:pt x="63550" y="282724"/>
                  </a:cubicBezTo>
                  <a:cubicBezTo>
                    <a:pt x="70656" y="284510"/>
                    <a:pt x="79549" y="284944"/>
                    <a:pt x="83096" y="284944"/>
                  </a:cubicBezTo>
                  <a:cubicBezTo>
                    <a:pt x="56890" y="291170"/>
                    <a:pt x="41337" y="289843"/>
                    <a:pt x="37790" y="289843"/>
                  </a:cubicBezTo>
                  <a:cubicBezTo>
                    <a:pt x="34230" y="289843"/>
                    <a:pt x="17785" y="291170"/>
                    <a:pt x="0" y="291170"/>
                  </a:cubicBezTo>
                  <a:cubicBezTo>
                    <a:pt x="0" y="284944"/>
                    <a:pt x="7119" y="284510"/>
                    <a:pt x="12886" y="282724"/>
                  </a:cubicBezTo>
                  <a:cubicBezTo>
                    <a:pt x="22671" y="280057"/>
                    <a:pt x="23999" y="269838"/>
                    <a:pt x="23999" y="235607"/>
                  </a:cubicBezTo>
                  <a:lnTo>
                    <a:pt x="23999" y="19112"/>
                  </a:lnTo>
                  <a:cubicBezTo>
                    <a:pt x="23999" y="3994"/>
                    <a:pt x="26231" y="0"/>
                    <a:pt x="29344"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8" name="Shape 15">
              <a:extLst>
                <a:ext uri="{FF2B5EF4-FFF2-40B4-BE49-F238E27FC236}">
                  <a16:creationId xmlns:a16="http://schemas.microsoft.com/office/drawing/2014/main" xmlns="" id="{3C858D53-4D99-4F65-BFCA-E0AE0B712F8C}"/>
                </a:ext>
              </a:extLst>
            </p:cNvPr>
            <p:cNvSpPr/>
            <p:nvPr/>
          </p:nvSpPr>
          <p:spPr>
            <a:xfrm>
              <a:off x="2684215" y="2462485"/>
              <a:ext cx="154694" cy="295861"/>
            </a:xfrm>
            <a:custGeom>
              <a:avLst/>
              <a:gdLst/>
              <a:ahLst/>
              <a:cxnLst/>
              <a:rect l="0" t="0" r="0" b="0"/>
              <a:pathLst>
                <a:path w="154694" h="295861">
                  <a:moveTo>
                    <a:pt x="0" y="0"/>
                  </a:moveTo>
                  <a:cubicBezTo>
                    <a:pt x="88019" y="0"/>
                    <a:pt x="154694" y="53789"/>
                    <a:pt x="154694" y="141808"/>
                  </a:cubicBezTo>
                  <a:cubicBezTo>
                    <a:pt x="154694" y="215711"/>
                    <a:pt x="106704" y="278390"/>
                    <a:pt x="31578" y="292905"/>
                  </a:cubicBezTo>
                  <a:lnTo>
                    <a:pt x="0" y="295861"/>
                  </a:lnTo>
                  <a:lnTo>
                    <a:pt x="0" y="279621"/>
                  </a:lnTo>
                  <a:lnTo>
                    <a:pt x="8892" y="280504"/>
                  </a:lnTo>
                  <a:cubicBezTo>
                    <a:pt x="44016" y="280504"/>
                    <a:pt x="114697" y="261826"/>
                    <a:pt x="114697" y="152474"/>
                  </a:cubicBezTo>
                  <a:cubicBezTo>
                    <a:pt x="114697" y="84460"/>
                    <a:pt x="83687" y="40702"/>
                    <a:pt x="42115" y="23074"/>
                  </a:cubicBezTo>
                  <a:lnTo>
                    <a:pt x="0" y="14668"/>
                  </a:lnTo>
                  <a:lnTo>
                    <a:pt x="0"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9" name="Shape 16">
              <a:extLst>
                <a:ext uri="{FF2B5EF4-FFF2-40B4-BE49-F238E27FC236}">
                  <a16:creationId xmlns:a16="http://schemas.microsoft.com/office/drawing/2014/main" xmlns="" id="{877389A8-E589-44C2-A997-7E2DDBCDF079}"/>
                </a:ext>
              </a:extLst>
            </p:cNvPr>
            <p:cNvSpPr/>
            <p:nvPr/>
          </p:nvSpPr>
          <p:spPr>
            <a:xfrm>
              <a:off x="3413714" y="2470473"/>
              <a:ext cx="134249" cy="283665"/>
            </a:xfrm>
            <a:custGeom>
              <a:avLst/>
              <a:gdLst/>
              <a:ahLst/>
              <a:cxnLst/>
              <a:rect l="0" t="0" r="0" b="0"/>
              <a:pathLst>
                <a:path w="134249" h="283665">
                  <a:moveTo>
                    <a:pt x="0" y="0"/>
                  </a:moveTo>
                  <a:lnTo>
                    <a:pt x="14892" y="1401"/>
                  </a:lnTo>
                  <a:cubicBezTo>
                    <a:pt x="43455" y="6346"/>
                    <a:pt x="72907" y="17127"/>
                    <a:pt x="96025" y="40468"/>
                  </a:cubicBezTo>
                  <a:cubicBezTo>
                    <a:pt x="115584" y="60027"/>
                    <a:pt x="134249" y="91591"/>
                    <a:pt x="134249" y="136487"/>
                  </a:cubicBezTo>
                  <a:cubicBezTo>
                    <a:pt x="134249" y="184050"/>
                    <a:pt x="113798" y="220501"/>
                    <a:pt x="92019" y="242738"/>
                  </a:cubicBezTo>
                  <a:cubicBezTo>
                    <a:pt x="79350" y="255742"/>
                    <a:pt x="56426" y="273741"/>
                    <a:pt x="17627" y="281927"/>
                  </a:cubicBezTo>
                  <a:lnTo>
                    <a:pt x="0" y="283665"/>
                  </a:lnTo>
                  <a:lnTo>
                    <a:pt x="0" y="267507"/>
                  </a:lnTo>
                  <a:lnTo>
                    <a:pt x="24228" y="263293"/>
                  </a:lnTo>
                  <a:cubicBezTo>
                    <a:pt x="39678" y="257515"/>
                    <a:pt x="53572" y="248958"/>
                    <a:pt x="65354" y="237839"/>
                  </a:cubicBezTo>
                  <a:cubicBezTo>
                    <a:pt x="85793" y="218727"/>
                    <a:pt x="96025" y="182711"/>
                    <a:pt x="96025" y="148046"/>
                  </a:cubicBezTo>
                  <a:cubicBezTo>
                    <a:pt x="96025" y="100037"/>
                    <a:pt x="75127" y="69366"/>
                    <a:pt x="59128" y="53354"/>
                  </a:cubicBezTo>
                  <a:cubicBezTo>
                    <a:pt x="49904" y="44018"/>
                    <a:pt x="40291" y="36711"/>
                    <a:pt x="30330" y="31001"/>
                  </a:cubicBezTo>
                  <a:lnTo>
                    <a:pt x="0" y="18464"/>
                  </a:lnTo>
                  <a:lnTo>
                    <a:pt x="0"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0" name="Shape 17">
              <a:extLst>
                <a:ext uri="{FF2B5EF4-FFF2-40B4-BE49-F238E27FC236}">
                  <a16:creationId xmlns:a16="http://schemas.microsoft.com/office/drawing/2014/main" xmlns="" id="{DBEA175E-3609-4793-90AF-8BF9F21FCB1C}"/>
                </a:ext>
              </a:extLst>
            </p:cNvPr>
            <p:cNvSpPr/>
            <p:nvPr/>
          </p:nvSpPr>
          <p:spPr>
            <a:xfrm>
              <a:off x="4268106" y="2468094"/>
              <a:ext cx="143371" cy="285561"/>
            </a:xfrm>
            <a:custGeom>
              <a:avLst/>
              <a:gdLst/>
              <a:ahLst/>
              <a:cxnLst/>
              <a:rect l="0" t="0" r="0" b="0"/>
              <a:pathLst>
                <a:path w="143371" h="285561">
                  <a:moveTo>
                    <a:pt x="143371" y="0"/>
                  </a:moveTo>
                  <a:lnTo>
                    <a:pt x="143371" y="65341"/>
                  </a:lnTo>
                  <a:lnTo>
                    <a:pt x="103138" y="161984"/>
                  </a:lnTo>
                  <a:lnTo>
                    <a:pt x="104477" y="164650"/>
                  </a:lnTo>
                  <a:lnTo>
                    <a:pt x="143371" y="164650"/>
                  </a:lnTo>
                  <a:lnTo>
                    <a:pt x="143371" y="181256"/>
                  </a:lnTo>
                  <a:lnTo>
                    <a:pt x="99144" y="180215"/>
                  </a:lnTo>
                  <a:lnTo>
                    <a:pt x="72913" y="243777"/>
                  </a:lnTo>
                  <a:cubicBezTo>
                    <a:pt x="69354" y="253104"/>
                    <a:pt x="67134" y="262455"/>
                    <a:pt x="67134" y="269115"/>
                  </a:cubicBezTo>
                  <a:cubicBezTo>
                    <a:pt x="67134" y="276668"/>
                    <a:pt x="73794" y="279335"/>
                    <a:pt x="80466" y="279335"/>
                  </a:cubicBezTo>
                  <a:cubicBezTo>
                    <a:pt x="87139" y="279335"/>
                    <a:pt x="88019" y="280674"/>
                    <a:pt x="88019" y="282448"/>
                  </a:cubicBezTo>
                  <a:cubicBezTo>
                    <a:pt x="72913" y="285561"/>
                    <a:pt x="51569" y="284234"/>
                    <a:pt x="47129" y="284234"/>
                  </a:cubicBezTo>
                  <a:cubicBezTo>
                    <a:pt x="43123" y="284234"/>
                    <a:pt x="23564" y="285561"/>
                    <a:pt x="7565" y="285561"/>
                  </a:cubicBezTo>
                  <a:cubicBezTo>
                    <a:pt x="2667" y="285561"/>
                    <a:pt x="0" y="284680"/>
                    <a:pt x="0" y="282448"/>
                  </a:cubicBezTo>
                  <a:cubicBezTo>
                    <a:pt x="6238" y="279335"/>
                    <a:pt x="12005" y="278901"/>
                    <a:pt x="15118" y="278454"/>
                  </a:cubicBezTo>
                  <a:cubicBezTo>
                    <a:pt x="32903" y="276222"/>
                    <a:pt x="40456" y="262889"/>
                    <a:pt x="48022" y="243777"/>
                  </a:cubicBezTo>
                  <a:lnTo>
                    <a:pt x="140035" y="7277"/>
                  </a:lnTo>
                  <a:lnTo>
                    <a:pt x="143371"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1" name="Shape 18">
              <a:extLst>
                <a:ext uri="{FF2B5EF4-FFF2-40B4-BE49-F238E27FC236}">
                  <a16:creationId xmlns:a16="http://schemas.microsoft.com/office/drawing/2014/main" xmlns="" id="{2897B739-628C-4E6B-A96A-7990597C1EA9}"/>
                </a:ext>
              </a:extLst>
            </p:cNvPr>
            <p:cNvSpPr/>
            <p:nvPr/>
          </p:nvSpPr>
          <p:spPr>
            <a:xfrm>
              <a:off x="3607532" y="2465592"/>
              <a:ext cx="176039" cy="288956"/>
            </a:xfrm>
            <a:custGeom>
              <a:avLst/>
              <a:gdLst/>
              <a:ahLst/>
              <a:cxnLst/>
              <a:rect l="0" t="0" r="0" b="0"/>
              <a:pathLst>
                <a:path w="176039" h="288956">
                  <a:moveTo>
                    <a:pt x="165655" y="443"/>
                  </a:moveTo>
                  <a:cubicBezTo>
                    <a:pt x="166601" y="887"/>
                    <a:pt x="166712" y="1774"/>
                    <a:pt x="166712" y="2660"/>
                  </a:cubicBezTo>
                  <a:cubicBezTo>
                    <a:pt x="166712" y="5339"/>
                    <a:pt x="164480" y="9779"/>
                    <a:pt x="163599" y="20458"/>
                  </a:cubicBezTo>
                  <a:cubicBezTo>
                    <a:pt x="163153" y="24005"/>
                    <a:pt x="162260" y="40897"/>
                    <a:pt x="161367" y="45349"/>
                  </a:cubicBezTo>
                  <a:cubicBezTo>
                    <a:pt x="154707" y="41790"/>
                    <a:pt x="154260" y="35564"/>
                    <a:pt x="152474" y="31124"/>
                  </a:cubicBezTo>
                  <a:cubicBezTo>
                    <a:pt x="149808" y="24898"/>
                    <a:pt x="145814" y="22231"/>
                    <a:pt x="124470" y="19565"/>
                  </a:cubicBezTo>
                  <a:cubicBezTo>
                    <a:pt x="117810" y="18672"/>
                    <a:pt x="72467" y="18225"/>
                    <a:pt x="68014" y="18225"/>
                  </a:cubicBezTo>
                  <a:lnTo>
                    <a:pt x="65794" y="124923"/>
                  </a:lnTo>
                  <a:cubicBezTo>
                    <a:pt x="72913" y="128916"/>
                    <a:pt x="124470" y="128916"/>
                    <a:pt x="133362" y="128036"/>
                  </a:cubicBezTo>
                  <a:cubicBezTo>
                    <a:pt x="142701" y="127143"/>
                    <a:pt x="148481" y="126696"/>
                    <a:pt x="152474" y="122690"/>
                  </a:cubicBezTo>
                  <a:cubicBezTo>
                    <a:pt x="159593" y="117804"/>
                    <a:pt x="160486" y="118697"/>
                    <a:pt x="160486" y="120917"/>
                  </a:cubicBezTo>
                  <a:cubicBezTo>
                    <a:pt x="160486" y="123137"/>
                    <a:pt x="158254" y="129363"/>
                    <a:pt x="157373" y="141815"/>
                  </a:cubicBezTo>
                  <a:cubicBezTo>
                    <a:pt x="156480" y="149368"/>
                    <a:pt x="155587" y="163593"/>
                    <a:pt x="155587" y="166260"/>
                  </a:cubicBezTo>
                  <a:cubicBezTo>
                    <a:pt x="155587" y="169373"/>
                    <a:pt x="154707" y="173379"/>
                    <a:pt x="152040" y="173379"/>
                  </a:cubicBezTo>
                  <a:cubicBezTo>
                    <a:pt x="149374" y="166260"/>
                    <a:pt x="149374" y="162266"/>
                    <a:pt x="147588" y="157367"/>
                  </a:cubicBezTo>
                  <a:cubicBezTo>
                    <a:pt x="146261" y="152034"/>
                    <a:pt x="142701" y="147594"/>
                    <a:pt x="127583" y="145808"/>
                  </a:cubicBezTo>
                  <a:cubicBezTo>
                    <a:pt x="116917" y="144481"/>
                    <a:pt x="75133" y="144035"/>
                    <a:pt x="68461" y="144035"/>
                  </a:cubicBezTo>
                  <a:lnTo>
                    <a:pt x="65794" y="178265"/>
                  </a:lnTo>
                  <a:cubicBezTo>
                    <a:pt x="65794" y="191164"/>
                    <a:pt x="65348" y="235167"/>
                    <a:pt x="65794" y="242720"/>
                  </a:cubicBezTo>
                  <a:cubicBezTo>
                    <a:pt x="66687" y="268058"/>
                    <a:pt x="73794" y="272945"/>
                    <a:pt x="112464" y="272945"/>
                  </a:cubicBezTo>
                  <a:cubicBezTo>
                    <a:pt x="122696" y="272945"/>
                    <a:pt x="141362" y="272945"/>
                    <a:pt x="151594" y="268951"/>
                  </a:cubicBezTo>
                  <a:cubicBezTo>
                    <a:pt x="161813" y="264499"/>
                    <a:pt x="167146" y="257839"/>
                    <a:pt x="169379" y="242720"/>
                  </a:cubicBezTo>
                  <a:cubicBezTo>
                    <a:pt x="176039" y="245387"/>
                    <a:pt x="172926" y="271171"/>
                    <a:pt x="170706" y="279171"/>
                  </a:cubicBezTo>
                  <a:cubicBezTo>
                    <a:pt x="168039" y="288956"/>
                    <a:pt x="164033" y="288956"/>
                    <a:pt x="148927" y="288956"/>
                  </a:cubicBezTo>
                  <a:cubicBezTo>
                    <a:pt x="119583" y="288956"/>
                    <a:pt x="96912" y="288063"/>
                    <a:pt x="80913" y="287617"/>
                  </a:cubicBezTo>
                  <a:cubicBezTo>
                    <a:pt x="64455" y="286736"/>
                    <a:pt x="54235" y="286736"/>
                    <a:pt x="48456" y="286736"/>
                  </a:cubicBezTo>
                  <a:cubicBezTo>
                    <a:pt x="47563" y="286736"/>
                    <a:pt x="40010" y="286736"/>
                    <a:pt x="31564" y="287182"/>
                  </a:cubicBezTo>
                  <a:cubicBezTo>
                    <a:pt x="24011" y="287617"/>
                    <a:pt x="15118" y="288063"/>
                    <a:pt x="8892" y="288063"/>
                  </a:cubicBezTo>
                  <a:cubicBezTo>
                    <a:pt x="9339" y="281837"/>
                    <a:pt x="14225" y="280510"/>
                    <a:pt x="17785" y="280064"/>
                  </a:cubicBezTo>
                  <a:cubicBezTo>
                    <a:pt x="25338" y="278724"/>
                    <a:pt x="26231" y="271171"/>
                    <a:pt x="28004" y="260059"/>
                  </a:cubicBezTo>
                  <a:cubicBezTo>
                    <a:pt x="30225" y="244506"/>
                    <a:pt x="30225" y="214716"/>
                    <a:pt x="30225" y="178265"/>
                  </a:cubicBezTo>
                  <a:lnTo>
                    <a:pt x="30225" y="111590"/>
                  </a:lnTo>
                  <a:cubicBezTo>
                    <a:pt x="30225" y="52902"/>
                    <a:pt x="30225" y="42236"/>
                    <a:pt x="29344" y="30231"/>
                  </a:cubicBezTo>
                  <a:cubicBezTo>
                    <a:pt x="28451" y="17332"/>
                    <a:pt x="26231" y="11119"/>
                    <a:pt x="13345" y="9345"/>
                  </a:cubicBezTo>
                  <a:cubicBezTo>
                    <a:pt x="10232" y="8899"/>
                    <a:pt x="3559" y="8440"/>
                    <a:pt x="0" y="8440"/>
                  </a:cubicBezTo>
                  <a:cubicBezTo>
                    <a:pt x="20898" y="2226"/>
                    <a:pt x="46236" y="3119"/>
                    <a:pt x="48456" y="3119"/>
                  </a:cubicBezTo>
                  <a:cubicBezTo>
                    <a:pt x="51122" y="3119"/>
                    <a:pt x="132916" y="3566"/>
                    <a:pt x="141808" y="3119"/>
                  </a:cubicBezTo>
                  <a:cubicBezTo>
                    <a:pt x="149374" y="2660"/>
                    <a:pt x="156480" y="1333"/>
                    <a:pt x="159593" y="887"/>
                  </a:cubicBezTo>
                  <a:cubicBezTo>
                    <a:pt x="162930" y="0"/>
                    <a:pt x="164709" y="0"/>
                    <a:pt x="165655" y="443"/>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2" name="Shape 19">
              <a:extLst>
                <a:ext uri="{FF2B5EF4-FFF2-40B4-BE49-F238E27FC236}">
                  <a16:creationId xmlns:a16="http://schemas.microsoft.com/office/drawing/2014/main" xmlns="" id="{B0C30E79-5148-4C91-9114-B2A44F7EF6B0}"/>
                </a:ext>
              </a:extLst>
            </p:cNvPr>
            <p:cNvSpPr/>
            <p:nvPr/>
          </p:nvSpPr>
          <p:spPr>
            <a:xfrm>
              <a:off x="4076961" y="2462039"/>
              <a:ext cx="161367" cy="296515"/>
            </a:xfrm>
            <a:custGeom>
              <a:avLst/>
              <a:gdLst/>
              <a:ahLst/>
              <a:cxnLst/>
              <a:rect l="0" t="0" r="0" b="0"/>
              <a:pathLst>
                <a:path w="161367" h="296515">
                  <a:moveTo>
                    <a:pt x="94245" y="0"/>
                  </a:moveTo>
                  <a:cubicBezTo>
                    <a:pt x="109810" y="0"/>
                    <a:pt x="125363" y="2220"/>
                    <a:pt x="134702" y="4440"/>
                  </a:cubicBezTo>
                  <a:cubicBezTo>
                    <a:pt x="142255" y="6214"/>
                    <a:pt x="145368" y="6214"/>
                    <a:pt x="148481" y="6214"/>
                  </a:cubicBezTo>
                  <a:cubicBezTo>
                    <a:pt x="152474" y="10666"/>
                    <a:pt x="150701" y="23118"/>
                    <a:pt x="150701" y="48902"/>
                  </a:cubicBezTo>
                  <a:cubicBezTo>
                    <a:pt x="150701" y="54682"/>
                    <a:pt x="150254" y="57348"/>
                    <a:pt x="147588" y="57348"/>
                  </a:cubicBezTo>
                  <a:cubicBezTo>
                    <a:pt x="143594" y="48009"/>
                    <a:pt x="140481" y="37790"/>
                    <a:pt x="138249" y="33784"/>
                  </a:cubicBezTo>
                  <a:cubicBezTo>
                    <a:pt x="135595" y="29332"/>
                    <a:pt x="122696" y="15118"/>
                    <a:pt x="87573" y="15118"/>
                  </a:cubicBezTo>
                  <a:cubicBezTo>
                    <a:pt x="59134" y="15118"/>
                    <a:pt x="35558" y="29332"/>
                    <a:pt x="35558" y="56009"/>
                  </a:cubicBezTo>
                  <a:cubicBezTo>
                    <a:pt x="35558" y="80020"/>
                    <a:pt x="47575" y="93799"/>
                    <a:pt x="86246" y="120030"/>
                  </a:cubicBezTo>
                  <a:lnTo>
                    <a:pt x="97358" y="127583"/>
                  </a:lnTo>
                  <a:cubicBezTo>
                    <a:pt x="144921" y="160040"/>
                    <a:pt x="161367" y="186271"/>
                    <a:pt x="161367" y="218715"/>
                  </a:cubicBezTo>
                  <a:cubicBezTo>
                    <a:pt x="161367" y="240940"/>
                    <a:pt x="152921" y="264939"/>
                    <a:pt x="124916" y="283170"/>
                  </a:cubicBezTo>
                  <a:cubicBezTo>
                    <a:pt x="108471" y="293836"/>
                    <a:pt x="84026" y="296515"/>
                    <a:pt x="62681" y="296515"/>
                  </a:cubicBezTo>
                  <a:cubicBezTo>
                    <a:pt x="44462" y="296515"/>
                    <a:pt x="21791" y="293836"/>
                    <a:pt x="5779" y="286283"/>
                  </a:cubicBezTo>
                  <a:cubicBezTo>
                    <a:pt x="446" y="283617"/>
                    <a:pt x="0" y="282277"/>
                    <a:pt x="0" y="272058"/>
                  </a:cubicBezTo>
                  <a:cubicBezTo>
                    <a:pt x="0" y="253392"/>
                    <a:pt x="1786" y="238274"/>
                    <a:pt x="2220" y="232048"/>
                  </a:cubicBezTo>
                  <a:cubicBezTo>
                    <a:pt x="8892" y="233387"/>
                    <a:pt x="8892" y="238720"/>
                    <a:pt x="10232" y="244053"/>
                  </a:cubicBezTo>
                  <a:cubicBezTo>
                    <a:pt x="16446" y="271611"/>
                    <a:pt x="45789" y="281397"/>
                    <a:pt x="72020" y="281397"/>
                  </a:cubicBezTo>
                  <a:cubicBezTo>
                    <a:pt x="110691" y="281397"/>
                    <a:pt x="130696" y="259618"/>
                    <a:pt x="130696" y="231167"/>
                  </a:cubicBezTo>
                  <a:cubicBezTo>
                    <a:pt x="130696" y="204043"/>
                    <a:pt x="116024" y="191145"/>
                    <a:pt x="81359" y="165373"/>
                  </a:cubicBezTo>
                  <a:lnTo>
                    <a:pt x="63574" y="152028"/>
                  </a:lnTo>
                  <a:cubicBezTo>
                    <a:pt x="21344" y="120464"/>
                    <a:pt x="7565" y="97346"/>
                    <a:pt x="7565" y="71127"/>
                  </a:cubicBezTo>
                  <a:cubicBezTo>
                    <a:pt x="7565" y="26665"/>
                    <a:pt x="42676" y="0"/>
                    <a:pt x="94245"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3" name="Shape 20">
              <a:extLst>
                <a:ext uri="{FF2B5EF4-FFF2-40B4-BE49-F238E27FC236}">
                  <a16:creationId xmlns:a16="http://schemas.microsoft.com/office/drawing/2014/main" xmlns="" id="{12EDEA60-7A58-45BC-A0FF-9383F7A18B9F}"/>
                </a:ext>
              </a:extLst>
            </p:cNvPr>
            <p:cNvSpPr/>
            <p:nvPr/>
          </p:nvSpPr>
          <p:spPr>
            <a:xfrm>
              <a:off x="3844020" y="2462039"/>
              <a:ext cx="161379" cy="296515"/>
            </a:xfrm>
            <a:custGeom>
              <a:avLst/>
              <a:gdLst/>
              <a:ahLst/>
              <a:cxnLst/>
              <a:rect l="0" t="0" r="0" b="0"/>
              <a:pathLst>
                <a:path w="161379" h="296515">
                  <a:moveTo>
                    <a:pt x="94245" y="0"/>
                  </a:moveTo>
                  <a:cubicBezTo>
                    <a:pt x="109810" y="0"/>
                    <a:pt x="125375" y="2220"/>
                    <a:pt x="134702" y="4440"/>
                  </a:cubicBezTo>
                  <a:cubicBezTo>
                    <a:pt x="142267" y="6214"/>
                    <a:pt x="145380" y="6214"/>
                    <a:pt x="148481" y="6214"/>
                  </a:cubicBezTo>
                  <a:cubicBezTo>
                    <a:pt x="152487" y="10666"/>
                    <a:pt x="150713" y="23118"/>
                    <a:pt x="150713" y="48902"/>
                  </a:cubicBezTo>
                  <a:cubicBezTo>
                    <a:pt x="150713" y="54682"/>
                    <a:pt x="150267" y="57348"/>
                    <a:pt x="147600" y="57348"/>
                  </a:cubicBezTo>
                  <a:cubicBezTo>
                    <a:pt x="143594" y="48009"/>
                    <a:pt x="140481" y="37790"/>
                    <a:pt x="138261" y="33784"/>
                  </a:cubicBezTo>
                  <a:cubicBezTo>
                    <a:pt x="135595" y="29332"/>
                    <a:pt x="122696" y="15118"/>
                    <a:pt x="87585" y="15118"/>
                  </a:cubicBezTo>
                  <a:cubicBezTo>
                    <a:pt x="59134" y="15118"/>
                    <a:pt x="35570" y="29332"/>
                    <a:pt x="35570" y="56009"/>
                  </a:cubicBezTo>
                  <a:cubicBezTo>
                    <a:pt x="35570" y="80020"/>
                    <a:pt x="47575" y="93799"/>
                    <a:pt x="86246" y="120030"/>
                  </a:cubicBezTo>
                  <a:lnTo>
                    <a:pt x="97371" y="127583"/>
                  </a:lnTo>
                  <a:cubicBezTo>
                    <a:pt x="144934" y="160040"/>
                    <a:pt x="161379" y="186271"/>
                    <a:pt x="161379" y="218715"/>
                  </a:cubicBezTo>
                  <a:cubicBezTo>
                    <a:pt x="161379" y="240940"/>
                    <a:pt x="152933" y="264939"/>
                    <a:pt x="124929" y="283170"/>
                  </a:cubicBezTo>
                  <a:cubicBezTo>
                    <a:pt x="108471" y="293836"/>
                    <a:pt x="84026" y="296515"/>
                    <a:pt x="62694" y="296515"/>
                  </a:cubicBezTo>
                  <a:cubicBezTo>
                    <a:pt x="44462" y="296515"/>
                    <a:pt x="21791" y="293836"/>
                    <a:pt x="5779" y="286283"/>
                  </a:cubicBezTo>
                  <a:cubicBezTo>
                    <a:pt x="459" y="283617"/>
                    <a:pt x="0" y="282277"/>
                    <a:pt x="0" y="272058"/>
                  </a:cubicBezTo>
                  <a:cubicBezTo>
                    <a:pt x="0" y="253392"/>
                    <a:pt x="1786" y="238274"/>
                    <a:pt x="2232" y="232048"/>
                  </a:cubicBezTo>
                  <a:cubicBezTo>
                    <a:pt x="8892" y="233387"/>
                    <a:pt x="8892" y="238720"/>
                    <a:pt x="10232" y="244053"/>
                  </a:cubicBezTo>
                  <a:cubicBezTo>
                    <a:pt x="16458" y="271611"/>
                    <a:pt x="45802" y="281397"/>
                    <a:pt x="72020" y="281397"/>
                  </a:cubicBezTo>
                  <a:cubicBezTo>
                    <a:pt x="110703" y="281397"/>
                    <a:pt x="130708" y="259618"/>
                    <a:pt x="130708" y="231167"/>
                  </a:cubicBezTo>
                  <a:cubicBezTo>
                    <a:pt x="130708" y="204043"/>
                    <a:pt x="116036" y="191145"/>
                    <a:pt x="81359" y="165373"/>
                  </a:cubicBezTo>
                  <a:lnTo>
                    <a:pt x="63574" y="152028"/>
                  </a:lnTo>
                  <a:cubicBezTo>
                    <a:pt x="21344" y="120464"/>
                    <a:pt x="7565" y="97346"/>
                    <a:pt x="7565" y="71127"/>
                  </a:cubicBezTo>
                  <a:cubicBezTo>
                    <a:pt x="7565" y="26665"/>
                    <a:pt x="42689" y="0"/>
                    <a:pt x="94245"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4" name="Shape 21">
              <a:extLst>
                <a:ext uri="{FF2B5EF4-FFF2-40B4-BE49-F238E27FC236}">
                  <a16:creationId xmlns:a16="http://schemas.microsoft.com/office/drawing/2014/main" xmlns="" id="{C85B3A4C-304B-4ADF-B8AE-98DA197BACA4}"/>
                </a:ext>
              </a:extLst>
            </p:cNvPr>
            <p:cNvSpPr/>
            <p:nvPr/>
          </p:nvSpPr>
          <p:spPr>
            <a:xfrm>
              <a:off x="4411477" y="2460700"/>
              <a:ext cx="158031" cy="292956"/>
            </a:xfrm>
            <a:custGeom>
              <a:avLst/>
              <a:gdLst/>
              <a:ahLst/>
              <a:cxnLst/>
              <a:rect l="0" t="0" r="0" b="0"/>
              <a:pathLst>
                <a:path w="158031" h="292956">
                  <a:moveTo>
                    <a:pt x="6003" y="0"/>
                  </a:moveTo>
                  <a:cubicBezTo>
                    <a:pt x="9996" y="0"/>
                    <a:pt x="11336" y="5345"/>
                    <a:pt x="15329" y="13791"/>
                  </a:cubicBezTo>
                  <a:cubicBezTo>
                    <a:pt x="22448" y="29790"/>
                    <a:pt x="85130" y="185824"/>
                    <a:pt x="109141" y="243173"/>
                  </a:cubicBezTo>
                  <a:cubicBezTo>
                    <a:pt x="123366" y="276957"/>
                    <a:pt x="134032" y="281843"/>
                    <a:pt x="142478" y="284510"/>
                  </a:cubicBezTo>
                  <a:cubicBezTo>
                    <a:pt x="148258" y="286296"/>
                    <a:pt x="154037" y="286730"/>
                    <a:pt x="158031" y="286730"/>
                  </a:cubicBezTo>
                  <a:cubicBezTo>
                    <a:pt x="148258" y="292956"/>
                    <a:pt x="119360" y="292956"/>
                    <a:pt x="92236" y="292075"/>
                  </a:cubicBezTo>
                  <a:cubicBezTo>
                    <a:pt x="84683" y="291629"/>
                    <a:pt x="78470" y="291629"/>
                    <a:pt x="78470" y="289396"/>
                  </a:cubicBezTo>
                  <a:cubicBezTo>
                    <a:pt x="83344" y="285849"/>
                    <a:pt x="87350" y="282736"/>
                    <a:pt x="84683" y="276510"/>
                  </a:cubicBezTo>
                  <a:lnTo>
                    <a:pt x="49572" y="189818"/>
                  </a:lnTo>
                  <a:lnTo>
                    <a:pt x="0" y="188651"/>
                  </a:lnTo>
                  <a:lnTo>
                    <a:pt x="0" y="172045"/>
                  </a:lnTo>
                  <a:lnTo>
                    <a:pt x="40233" y="172045"/>
                  </a:lnTo>
                  <a:lnTo>
                    <a:pt x="2890" y="65794"/>
                  </a:lnTo>
                  <a:lnTo>
                    <a:pt x="0" y="72736"/>
                  </a:lnTo>
                  <a:lnTo>
                    <a:pt x="0" y="7395"/>
                  </a:lnTo>
                  <a:lnTo>
                    <a:pt x="2166" y="2671"/>
                  </a:lnTo>
                  <a:cubicBezTo>
                    <a:pt x="3556" y="558"/>
                    <a:pt x="4669" y="0"/>
                    <a:pt x="600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5" name="Shape 22">
              <a:extLst>
                <a:ext uri="{FF2B5EF4-FFF2-40B4-BE49-F238E27FC236}">
                  <a16:creationId xmlns:a16="http://schemas.microsoft.com/office/drawing/2014/main" xmlns="" id="{73927920-712D-4B5C-A4A4-BD7A3E856607}"/>
                </a:ext>
              </a:extLst>
            </p:cNvPr>
            <p:cNvSpPr/>
            <p:nvPr/>
          </p:nvSpPr>
          <p:spPr>
            <a:xfrm>
              <a:off x="1753357" y="3038016"/>
              <a:ext cx="116880" cy="223044"/>
            </a:xfrm>
            <a:custGeom>
              <a:avLst/>
              <a:gdLst/>
              <a:ahLst/>
              <a:cxnLst/>
              <a:rect l="0" t="0" r="0" b="0"/>
              <a:pathLst>
                <a:path w="116880" h="223044">
                  <a:moveTo>
                    <a:pt x="116880" y="0"/>
                  </a:moveTo>
                  <a:lnTo>
                    <a:pt x="116880" y="11050"/>
                  </a:lnTo>
                  <a:lnTo>
                    <a:pt x="115205" y="10716"/>
                  </a:lnTo>
                  <a:cubicBezTo>
                    <a:pt x="65980" y="10716"/>
                    <a:pt x="30473" y="41523"/>
                    <a:pt x="30473" y="103485"/>
                  </a:cubicBezTo>
                  <a:cubicBezTo>
                    <a:pt x="30473" y="153212"/>
                    <a:pt x="52894" y="189008"/>
                    <a:pt x="86567" y="203798"/>
                  </a:cubicBezTo>
                  <a:lnTo>
                    <a:pt x="116880" y="209962"/>
                  </a:lnTo>
                  <a:lnTo>
                    <a:pt x="116880" y="222887"/>
                  </a:lnTo>
                  <a:lnTo>
                    <a:pt x="115205" y="223044"/>
                  </a:lnTo>
                  <a:cubicBezTo>
                    <a:pt x="34503" y="223044"/>
                    <a:pt x="0" y="162421"/>
                    <a:pt x="0" y="111187"/>
                  </a:cubicBezTo>
                  <a:cubicBezTo>
                    <a:pt x="0" y="65298"/>
                    <a:pt x="35496" y="0"/>
                    <a:pt x="116880"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6" name="Shape 23">
              <a:extLst>
                <a:ext uri="{FF2B5EF4-FFF2-40B4-BE49-F238E27FC236}">
                  <a16:creationId xmlns:a16="http://schemas.microsoft.com/office/drawing/2014/main" xmlns="" id="{282D15BB-E798-4B7E-955F-DBA9D0A7A509}"/>
                </a:ext>
              </a:extLst>
            </p:cNvPr>
            <p:cNvSpPr/>
            <p:nvPr/>
          </p:nvSpPr>
          <p:spPr>
            <a:xfrm>
              <a:off x="1519262" y="3038016"/>
              <a:ext cx="200608" cy="223044"/>
            </a:xfrm>
            <a:custGeom>
              <a:avLst/>
              <a:gdLst/>
              <a:ahLst/>
              <a:cxnLst/>
              <a:rect l="0" t="0" r="0" b="0"/>
              <a:pathLst>
                <a:path w="200608" h="223044">
                  <a:moveTo>
                    <a:pt x="122907" y="0"/>
                  </a:moveTo>
                  <a:cubicBezTo>
                    <a:pt x="134627" y="0"/>
                    <a:pt x="151383" y="1005"/>
                    <a:pt x="165782" y="3349"/>
                  </a:cubicBezTo>
                  <a:cubicBezTo>
                    <a:pt x="176820" y="5358"/>
                    <a:pt x="186196" y="7367"/>
                    <a:pt x="195920" y="7702"/>
                  </a:cubicBezTo>
                  <a:lnTo>
                    <a:pt x="198264" y="26789"/>
                  </a:lnTo>
                  <a:cubicBezTo>
                    <a:pt x="197929" y="36165"/>
                    <a:pt x="197929" y="51904"/>
                    <a:pt x="197594" y="55922"/>
                  </a:cubicBezTo>
                  <a:cubicBezTo>
                    <a:pt x="191901" y="44872"/>
                    <a:pt x="187213" y="33486"/>
                    <a:pt x="179512" y="27459"/>
                  </a:cubicBezTo>
                  <a:cubicBezTo>
                    <a:pt x="169118" y="18752"/>
                    <a:pt x="147687" y="11720"/>
                    <a:pt x="121568" y="11720"/>
                  </a:cubicBezTo>
                  <a:cubicBezTo>
                    <a:pt x="83728" y="11720"/>
                    <a:pt x="65646" y="21766"/>
                    <a:pt x="55265" y="31477"/>
                  </a:cubicBezTo>
                  <a:cubicBezTo>
                    <a:pt x="33499" y="51569"/>
                    <a:pt x="28811" y="77031"/>
                    <a:pt x="28811" y="105829"/>
                  </a:cubicBezTo>
                  <a:cubicBezTo>
                    <a:pt x="28811" y="160412"/>
                    <a:pt x="72008" y="208967"/>
                    <a:pt x="134962" y="208967"/>
                  </a:cubicBezTo>
                  <a:cubicBezTo>
                    <a:pt x="157076" y="208967"/>
                    <a:pt x="171797" y="207293"/>
                    <a:pt x="183530" y="195573"/>
                  </a:cubicBezTo>
                  <a:cubicBezTo>
                    <a:pt x="189892" y="189210"/>
                    <a:pt x="193911" y="177155"/>
                    <a:pt x="194915" y="171797"/>
                  </a:cubicBezTo>
                  <a:cubicBezTo>
                    <a:pt x="200608" y="173806"/>
                    <a:pt x="196590" y="198586"/>
                    <a:pt x="193576" y="208297"/>
                  </a:cubicBezTo>
                  <a:cubicBezTo>
                    <a:pt x="191901" y="213655"/>
                    <a:pt x="191232" y="214660"/>
                    <a:pt x="186196" y="216669"/>
                  </a:cubicBezTo>
                  <a:cubicBezTo>
                    <a:pt x="174154" y="221357"/>
                    <a:pt x="152053" y="223044"/>
                    <a:pt x="132953" y="223044"/>
                  </a:cubicBezTo>
                  <a:cubicBezTo>
                    <a:pt x="88751" y="223044"/>
                    <a:pt x="58948" y="212651"/>
                    <a:pt x="35843" y="192559"/>
                  </a:cubicBezTo>
                  <a:cubicBezTo>
                    <a:pt x="7045" y="167779"/>
                    <a:pt x="0" y="135297"/>
                    <a:pt x="0" y="108173"/>
                  </a:cubicBezTo>
                  <a:cubicBezTo>
                    <a:pt x="0" y="89074"/>
                    <a:pt x="7045" y="55922"/>
                    <a:pt x="33164" y="30473"/>
                  </a:cubicBezTo>
                  <a:cubicBezTo>
                    <a:pt x="50912" y="13395"/>
                    <a:pt x="77701" y="0"/>
                    <a:pt x="122907"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7" name="Shape 24">
              <a:extLst>
                <a:ext uri="{FF2B5EF4-FFF2-40B4-BE49-F238E27FC236}">
                  <a16:creationId xmlns:a16="http://schemas.microsoft.com/office/drawing/2014/main" xmlns="" id="{F3BC6986-8AA8-4300-A7A4-501D595E32B2}"/>
                </a:ext>
              </a:extLst>
            </p:cNvPr>
            <p:cNvSpPr/>
            <p:nvPr/>
          </p:nvSpPr>
          <p:spPr>
            <a:xfrm>
              <a:off x="3093926" y="3042035"/>
              <a:ext cx="71326" cy="215342"/>
            </a:xfrm>
            <a:custGeom>
              <a:avLst/>
              <a:gdLst/>
              <a:ahLst/>
              <a:cxnLst/>
              <a:rect l="0" t="0" r="0" b="0"/>
              <a:pathLst>
                <a:path w="71326" h="215342">
                  <a:moveTo>
                    <a:pt x="61615" y="0"/>
                  </a:moveTo>
                  <a:cubicBezTo>
                    <a:pt x="48555" y="7032"/>
                    <a:pt x="46881" y="11050"/>
                    <a:pt x="46211" y="21096"/>
                  </a:cubicBezTo>
                  <a:cubicBezTo>
                    <a:pt x="45876" y="30138"/>
                    <a:pt x="45876" y="38174"/>
                    <a:pt x="45876" y="82389"/>
                  </a:cubicBezTo>
                  <a:lnTo>
                    <a:pt x="45876" y="132618"/>
                  </a:lnTo>
                  <a:cubicBezTo>
                    <a:pt x="45876" y="160077"/>
                    <a:pt x="45876" y="182513"/>
                    <a:pt x="47216" y="194233"/>
                  </a:cubicBezTo>
                  <a:cubicBezTo>
                    <a:pt x="48220" y="202605"/>
                    <a:pt x="49225" y="207963"/>
                    <a:pt x="57931" y="209302"/>
                  </a:cubicBezTo>
                  <a:cubicBezTo>
                    <a:pt x="62285" y="209972"/>
                    <a:pt x="68647" y="210641"/>
                    <a:pt x="71326" y="210641"/>
                  </a:cubicBezTo>
                  <a:cubicBezTo>
                    <a:pt x="52574" y="215342"/>
                    <a:pt x="33486" y="214325"/>
                    <a:pt x="32147" y="214325"/>
                  </a:cubicBezTo>
                  <a:cubicBezTo>
                    <a:pt x="30473" y="214325"/>
                    <a:pt x="12055" y="215342"/>
                    <a:pt x="3001" y="215342"/>
                  </a:cubicBezTo>
                  <a:cubicBezTo>
                    <a:pt x="15404" y="207963"/>
                    <a:pt x="16408" y="202605"/>
                    <a:pt x="17400" y="194233"/>
                  </a:cubicBezTo>
                  <a:cubicBezTo>
                    <a:pt x="18752" y="182513"/>
                    <a:pt x="19087" y="160077"/>
                    <a:pt x="19087" y="132618"/>
                  </a:cubicBezTo>
                  <a:lnTo>
                    <a:pt x="19087" y="82389"/>
                  </a:lnTo>
                  <a:cubicBezTo>
                    <a:pt x="19087" y="38174"/>
                    <a:pt x="19087" y="30138"/>
                    <a:pt x="18417" y="21096"/>
                  </a:cubicBezTo>
                  <a:cubicBezTo>
                    <a:pt x="17748" y="11385"/>
                    <a:pt x="15404" y="7032"/>
                    <a:pt x="9041" y="5693"/>
                  </a:cubicBezTo>
                  <a:cubicBezTo>
                    <a:pt x="5693" y="5023"/>
                    <a:pt x="2009" y="4688"/>
                    <a:pt x="0" y="4688"/>
                  </a:cubicBezTo>
                  <a:cubicBezTo>
                    <a:pt x="12055" y="0"/>
                    <a:pt x="30473" y="670"/>
                    <a:pt x="32147" y="670"/>
                  </a:cubicBezTo>
                  <a:cubicBezTo>
                    <a:pt x="33486" y="670"/>
                    <a:pt x="52574" y="0"/>
                    <a:pt x="61615"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8" name="Shape 25">
              <a:extLst>
                <a:ext uri="{FF2B5EF4-FFF2-40B4-BE49-F238E27FC236}">
                  <a16:creationId xmlns:a16="http://schemas.microsoft.com/office/drawing/2014/main" xmlns="" id="{B1767DCE-C483-4ED1-83ED-2A37F8C47AD6}"/>
                </a:ext>
              </a:extLst>
            </p:cNvPr>
            <p:cNvSpPr/>
            <p:nvPr/>
          </p:nvSpPr>
          <p:spPr>
            <a:xfrm>
              <a:off x="2725217" y="3042035"/>
              <a:ext cx="142317" cy="216012"/>
            </a:xfrm>
            <a:custGeom>
              <a:avLst/>
              <a:gdLst/>
              <a:ahLst/>
              <a:cxnLst/>
              <a:rect l="0" t="0" r="0" b="0"/>
              <a:pathLst>
                <a:path w="142317" h="216012">
                  <a:moveTo>
                    <a:pt x="68312" y="0"/>
                  </a:moveTo>
                  <a:lnTo>
                    <a:pt x="60945" y="5023"/>
                  </a:lnTo>
                  <a:cubicBezTo>
                    <a:pt x="52239" y="6697"/>
                    <a:pt x="50564" y="11050"/>
                    <a:pt x="49895" y="21096"/>
                  </a:cubicBezTo>
                  <a:cubicBezTo>
                    <a:pt x="49560" y="30138"/>
                    <a:pt x="49560" y="38174"/>
                    <a:pt x="49560" y="82389"/>
                  </a:cubicBezTo>
                  <a:lnTo>
                    <a:pt x="49560" y="133288"/>
                  </a:lnTo>
                  <a:cubicBezTo>
                    <a:pt x="49560" y="175146"/>
                    <a:pt x="50229" y="192224"/>
                    <a:pt x="55587" y="197247"/>
                  </a:cubicBezTo>
                  <a:cubicBezTo>
                    <a:pt x="60275" y="201935"/>
                    <a:pt x="71661" y="203944"/>
                    <a:pt x="94766" y="203944"/>
                  </a:cubicBezTo>
                  <a:cubicBezTo>
                    <a:pt x="110170" y="203944"/>
                    <a:pt x="123230" y="203609"/>
                    <a:pt x="130262" y="195238"/>
                  </a:cubicBezTo>
                  <a:cubicBezTo>
                    <a:pt x="133945" y="190884"/>
                    <a:pt x="136302" y="184857"/>
                    <a:pt x="137294" y="179164"/>
                  </a:cubicBezTo>
                  <a:cubicBezTo>
                    <a:pt x="142317" y="182848"/>
                    <a:pt x="140308" y="199926"/>
                    <a:pt x="137964" y="208297"/>
                  </a:cubicBezTo>
                  <a:cubicBezTo>
                    <a:pt x="135955" y="214995"/>
                    <a:pt x="134962" y="216012"/>
                    <a:pt x="119211" y="216012"/>
                  </a:cubicBezTo>
                  <a:cubicBezTo>
                    <a:pt x="98115" y="216012"/>
                    <a:pt x="81707" y="215664"/>
                    <a:pt x="67977" y="214995"/>
                  </a:cubicBezTo>
                  <a:lnTo>
                    <a:pt x="35830" y="214325"/>
                  </a:lnTo>
                  <a:lnTo>
                    <a:pt x="23775" y="214672"/>
                  </a:lnTo>
                  <a:lnTo>
                    <a:pt x="6685" y="215342"/>
                  </a:lnTo>
                  <a:cubicBezTo>
                    <a:pt x="19075" y="207963"/>
                    <a:pt x="19745" y="202605"/>
                    <a:pt x="21084" y="194233"/>
                  </a:cubicBezTo>
                  <a:cubicBezTo>
                    <a:pt x="22771" y="182513"/>
                    <a:pt x="22771" y="160077"/>
                    <a:pt x="22771" y="132618"/>
                  </a:cubicBezTo>
                  <a:lnTo>
                    <a:pt x="22771" y="82389"/>
                  </a:lnTo>
                  <a:cubicBezTo>
                    <a:pt x="22771" y="38174"/>
                    <a:pt x="22771" y="30138"/>
                    <a:pt x="22101" y="21096"/>
                  </a:cubicBezTo>
                  <a:cubicBezTo>
                    <a:pt x="21431" y="11385"/>
                    <a:pt x="19745" y="6697"/>
                    <a:pt x="10046" y="5358"/>
                  </a:cubicBezTo>
                  <a:lnTo>
                    <a:pt x="0" y="4688"/>
                  </a:lnTo>
                  <a:cubicBezTo>
                    <a:pt x="15739" y="0"/>
                    <a:pt x="34156" y="670"/>
                    <a:pt x="35830" y="670"/>
                  </a:cubicBezTo>
                  <a:lnTo>
                    <a:pt x="68312"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9" name="Shape 26">
              <a:extLst>
                <a:ext uri="{FF2B5EF4-FFF2-40B4-BE49-F238E27FC236}">
                  <a16:creationId xmlns:a16="http://schemas.microsoft.com/office/drawing/2014/main" xmlns="" id="{2B9F3577-5348-483C-9C9F-978F5B16108A}"/>
                </a:ext>
              </a:extLst>
            </p:cNvPr>
            <p:cNvSpPr/>
            <p:nvPr/>
          </p:nvSpPr>
          <p:spPr>
            <a:xfrm>
              <a:off x="2465003" y="3042035"/>
              <a:ext cx="214660" cy="219025"/>
            </a:xfrm>
            <a:custGeom>
              <a:avLst/>
              <a:gdLst/>
              <a:ahLst/>
              <a:cxnLst/>
              <a:rect l="0" t="0" r="0" b="0"/>
              <a:pathLst>
                <a:path w="214660" h="219025">
                  <a:moveTo>
                    <a:pt x="65968" y="0"/>
                  </a:moveTo>
                  <a:cubicBezTo>
                    <a:pt x="53243" y="6697"/>
                    <a:pt x="51569" y="11720"/>
                    <a:pt x="50899" y="21096"/>
                  </a:cubicBezTo>
                  <a:cubicBezTo>
                    <a:pt x="50229" y="30138"/>
                    <a:pt x="50229" y="38174"/>
                    <a:pt x="50229" y="82389"/>
                  </a:cubicBezTo>
                  <a:lnTo>
                    <a:pt x="50229" y="122238"/>
                  </a:lnTo>
                  <a:cubicBezTo>
                    <a:pt x="50229" y="163426"/>
                    <a:pt x="59271" y="180504"/>
                    <a:pt x="71996" y="191889"/>
                  </a:cubicBezTo>
                  <a:cubicBezTo>
                    <a:pt x="86395" y="204949"/>
                    <a:pt x="99120" y="207305"/>
                    <a:pt x="115875" y="207305"/>
                  </a:cubicBezTo>
                  <a:cubicBezTo>
                    <a:pt x="133958" y="207305"/>
                    <a:pt x="151371" y="199256"/>
                    <a:pt x="161417" y="187201"/>
                  </a:cubicBezTo>
                  <a:cubicBezTo>
                    <a:pt x="175146" y="170793"/>
                    <a:pt x="178160" y="147352"/>
                    <a:pt x="178160" y="118219"/>
                  </a:cubicBezTo>
                  <a:lnTo>
                    <a:pt x="178160" y="82389"/>
                  </a:lnTo>
                  <a:cubicBezTo>
                    <a:pt x="178160" y="38174"/>
                    <a:pt x="177825" y="30138"/>
                    <a:pt x="177490" y="21096"/>
                  </a:cubicBezTo>
                  <a:cubicBezTo>
                    <a:pt x="177155" y="12055"/>
                    <a:pt x="175481" y="6697"/>
                    <a:pt x="165770" y="5358"/>
                  </a:cubicBezTo>
                  <a:lnTo>
                    <a:pt x="155724" y="4688"/>
                  </a:lnTo>
                  <a:cubicBezTo>
                    <a:pt x="171128" y="0"/>
                    <a:pt x="188206" y="670"/>
                    <a:pt x="189880" y="670"/>
                  </a:cubicBezTo>
                  <a:cubicBezTo>
                    <a:pt x="191889" y="670"/>
                    <a:pt x="205953" y="0"/>
                    <a:pt x="214660" y="0"/>
                  </a:cubicBezTo>
                  <a:cubicBezTo>
                    <a:pt x="201600" y="7032"/>
                    <a:pt x="199926" y="11720"/>
                    <a:pt x="199256" y="21096"/>
                  </a:cubicBezTo>
                  <a:cubicBezTo>
                    <a:pt x="198586" y="30138"/>
                    <a:pt x="198921" y="38174"/>
                    <a:pt x="198921" y="82389"/>
                  </a:cubicBezTo>
                  <a:lnTo>
                    <a:pt x="198921" y="112861"/>
                  </a:lnTo>
                  <a:cubicBezTo>
                    <a:pt x="198921" y="143669"/>
                    <a:pt x="194903" y="178160"/>
                    <a:pt x="171462" y="198251"/>
                  </a:cubicBezTo>
                  <a:cubicBezTo>
                    <a:pt x="150031" y="216681"/>
                    <a:pt x="127260" y="219025"/>
                    <a:pt x="109835" y="219025"/>
                  </a:cubicBezTo>
                  <a:cubicBezTo>
                    <a:pt x="100137" y="219025"/>
                    <a:pt x="69317" y="218343"/>
                    <a:pt x="48555" y="198921"/>
                  </a:cubicBezTo>
                  <a:cubicBezTo>
                    <a:pt x="34156" y="185527"/>
                    <a:pt x="22771" y="165770"/>
                    <a:pt x="22771" y="124247"/>
                  </a:cubicBezTo>
                  <a:lnTo>
                    <a:pt x="22771" y="82389"/>
                  </a:lnTo>
                  <a:cubicBezTo>
                    <a:pt x="22771" y="38174"/>
                    <a:pt x="22771" y="30138"/>
                    <a:pt x="22101" y="21096"/>
                  </a:cubicBezTo>
                  <a:cubicBezTo>
                    <a:pt x="21431" y="12055"/>
                    <a:pt x="19757" y="6697"/>
                    <a:pt x="10046" y="5358"/>
                  </a:cubicBezTo>
                  <a:lnTo>
                    <a:pt x="0" y="4688"/>
                  </a:lnTo>
                  <a:cubicBezTo>
                    <a:pt x="15739" y="0"/>
                    <a:pt x="33486" y="670"/>
                    <a:pt x="36165" y="670"/>
                  </a:cubicBezTo>
                  <a:lnTo>
                    <a:pt x="65968"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0" name="Shape 27">
              <a:extLst>
                <a:ext uri="{FF2B5EF4-FFF2-40B4-BE49-F238E27FC236}">
                  <a16:creationId xmlns:a16="http://schemas.microsoft.com/office/drawing/2014/main" xmlns="" id="{EC6B0BF4-DA48-435D-B9EC-C8F30C64E467}"/>
                </a:ext>
              </a:extLst>
            </p:cNvPr>
            <p:cNvSpPr/>
            <p:nvPr/>
          </p:nvSpPr>
          <p:spPr>
            <a:xfrm>
              <a:off x="2864185" y="3039942"/>
              <a:ext cx="187523" cy="217435"/>
            </a:xfrm>
            <a:custGeom>
              <a:avLst/>
              <a:gdLst/>
              <a:ahLst/>
              <a:cxnLst/>
              <a:rect l="0" t="0" r="0" b="0"/>
              <a:pathLst>
                <a:path w="187523" h="217435">
                  <a:moveTo>
                    <a:pt x="13271" y="42"/>
                  </a:moveTo>
                  <a:cubicBezTo>
                    <a:pt x="15658" y="84"/>
                    <a:pt x="18424" y="921"/>
                    <a:pt x="22448" y="1423"/>
                  </a:cubicBezTo>
                  <a:cubicBezTo>
                    <a:pt x="30807" y="2428"/>
                    <a:pt x="42193" y="2763"/>
                    <a:pt x="45554" y="2763"/>
                  </a:cubicBezTo>
                  <a:lnTo>
                    <a:pt x="156629" y="2763"/>
                  </a:lnTo>
                  <a:cubicBezTo>
                    <a:pt x="166315" y="2763"/>
                    <a:pt x="173000" y="2093"/>
                    <a:pt x="177688" y="1423"/>
                  </a:cubicBezTo>
                  <a:cubicBezTo>
                    <a:pt x="182054" y="753"/>
                    <a:pt x="184795" y="84"/>
                    <a:pt x="186159" y="84"/>
                  </a:cubicBezTo>
                  <a:cubicBezTo>
                    <a:pt x="187523" y="12139"/>
                    <a:pt x="186506" y="32565"/>
                    <a:pt x="186506" y="35914"/>
                  </a:cubicBezTo>
                  <a:cubicBezTo>
                    <a:pt x="180032" y="22854"/>
                    <a:pt x="173670" y="16492"/>
                    <a:pt x="145604" y="15822"/>
                  </a:cubicBezTo>
                  <a:lnTo>
                    <a:pt x="108843" y="15153"/>
                  </a:lnTo>
                  <a:lnTo>
                    <a:pt x="108843" y="134711"/>
                  </a:lnTo>
                  <a:cubicBezTo>
                    <a:pt x="108843" y="162170"/>
                    <a:pt x="108843" y="184606"/>
                    <a:pt x="110182" y="196326"/>
                  </a:cubicBezTo>
                  <a:cubicBezTo>
                    <a:pt x="111187" y="204698"/>
                    <a:pt x="112514" y="210055"/>
                    <a:pt x="121543" y="211395"/>
                  </a:cubicBezTo>
                  <a:cubicBezTo>
                    <a:pt x="125549" y="212065"/>
                    <a:pt x="132234" y="212734"/>
                    <a:pt x="134913" y="212734"/>
                  </a:cubicBezTo>
                  <a:cubicBezTo>
                    <a:pt x="116532" y="217435"/>
                    <a:pt x="97792" y="216418"/>
                    <a:pt x="96118" y="216418"/>
                  </a:cubicBezTo>
                  <a:cubicBezTo>
                    <a:pt x="94779" y="216418"/>
                    <a:pt x="74352" y="217435"/>
                    <a:pt x="65646" y="217435"/>
                  </a:cubicBezTo>
                  <a:cubicBezTo>
                    <a:pt x="78036" y="210390"/>
                    <a:pt x="79710" y="204698"/>
                    <a:pt x="80714" y="196326"/>
                  </a:cubicBezTo>
                  <a:cubicBezTo>
                    <a:pt x="82054" y="184606"/>
                    <a:pt x="82054" y="162170"/>
                    <a:pt x="82054" y="134711"/>
                  </a:cubicBezTo>
                  <a:lnTo>
                    <a:pt x="82054" y="15153"/>
                  </a:lnTo>
                  <a:lnTo>
                    <a:pt x="39526" y="15822"/>
                  </a:lnTo>
                  <a:cubicBezTo>
                    <a:pt x="21109" y="16157"/>
                    <a:pt x="14064" y="18166"/>
                    <a:pt x="9711" y="24864"/>
                  </a:cubicBezTo>
                  <a:cubicBezTo>
                    <a:pt x="6362" y="29887"/>
                    <a:pt x="6028" y="31896"/>
                    <a:pt x="5023" y="33905"/>
                  </a:cubicBezTo>
                  <a:cubicBezTo>
                    <a:pt x="0" y="31226"/>
                    <a:pt x="6028" y="5776"/>
                    <a:pt x="6362" y="3432"/>
                  </a:cubicBezTo>
                  <a:cubicBezTo>
                    <a:pt x="8874" y="753"/>
                    <a:pt x="10883" y="0"/>
                    <a:pt x="13271" y="42"/>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1" name="Shape 28">
              <a:extLst>
                <a:ext uri="{FF2B5EF4-FFF2-40B4-BE49-F238E27FC236}">
                  <a16:creationId xmlns:a16="http://schemas.microsoft.com/office/drawing/2014/main" xmlns="" id="{8E258E2A-2186-4691-AF49-B4BAC67053D4}"/>
                </a:ext>
              </a:extLst>
            </p:cNvPr>
            <p:cNvSpPr/>
            <p:nvPr/>
          </p:nvSpPr>
          <p:spPr>
            <a:xfrm>
              <a:off x="3477369" y="3038016"/>
              <a:ext cx="215342" cy="223044"/>
            </a:xfrm>
            <a:custGeom>
              <a:avLst/>
              <a:gdLst/>
              <a:ahLst/>
              <a:cxnLst/>
              <a:rect l="0" t="0" r="0" b="0"/>
              <a:pathLst>
                <a:path w="215342" h="223044">
                  <a:moveTo>
                    <a:pt x="127595" y="0"/>
                  </a:moveTo>
                  <a:cubicBezTo>
                    <a:pt x="146348" y="0"/>
                    <a:pt x="167109" y="3349"/>
                    <a:pt x="172802" y="4688"/>
                  </a:cubicBezTo>
                  <a:cubicBezTo>
                    <a:pt x="178842" y="6028"/>
                    <a:pt x="189210" y="7702"/>
                    <a:pt x="196590" y="7702"/>
                  </a:cubicBezTo>
                  <a:cubicBezTo>
                    <a:pt x="200273" y="14399"/>
                    <a:pt x="198599" y="22101"/>
                    <a:pt x="198599" y="50564"/>
                  </a:cubicBezTo>
                  <a:cubicBezTo>
                    <a:pt x="192906" y="48555"/>
                    <a:pt x="191232" y="40184"/>
                    <a:pt x="186544" y="33486"/>
                  </a:cubicBezTo>
                  <a:cubicBezTo>
                    <a:pt x="179164" y="22771"/>
                    <a:pt x="156728" y="11385"/>
                    <a:pt x="118554" y="11385"/>
                  </a:cubicBezTo>
                  <a:cubicBezTo>
                    <a:pt x="100806" y="11385"/>
                    <a:pt x="79375" y="12725"/>
                    <a:pt x="56939" y="29803"/>
                  </a:cubicBezTo>
                  <a:cubicBezTo>
                    <a:pt x="39849" y="42863"/>
                    <a:pt x="27794" y="68312"/>
                    <a:pt x="27794" y="101476"/>
                  </a:cubicBezTo>
                  <a:cubicBezTo>
                    <a:pt x="27794" y="141660"/>
                    <a:pt x="48568" y="170458"/>
                    <a:pt x="58948" y="180169"/>
                  </a:cubicBezTo>
                  <a:cubicBezTo>
                    <a:pt x="82389" y="201935"/>
                    <a:pt x="107169" y="209984"/>
                    <a:pt x="134293" y="209984"/>
                  </a:cubicBezTo>
                  <a:cubicBezTo>
                    <a:pt x="144673" y="209984"/>
                    <a:pt x="158403" y="208967"/>
                    <a:pt x="166105" y="204614"/>
                  </a:cubicBezTo>
                  <a:cubicBezTo>
                    <a:pt x="169788" y="202605"/>
                    <a:pt x="172145" y="201265"/>
                    <a:pt x="172145" y="195907"/>
                  </a:cubicBezTo>
                  <a:lnTo>
                    <a:pt x="172145" y="146683"/>
                  </a:lnTo>
                  <a:cubicBezTo>
                    <a:pt x="172145" y="123577"/>
                    <a:pt x="171475" y="120228"/>
                    <a:pt x="159420" y="117884"/>
                  </a:cubicBezTo>
                  <a:lnTo>
                    <a:pt x="149374" y="117215"/>
                  </a:lnTo>
                  <a:cubicBezTo>
                    <a:pt x="165112" y="112526"/>
                    <a:pt x="184857" y="113196"/>
                    <a:pt x="186544" y="113196"/>
                  </a:cubicBezTo>
                  <a:cubicBezTo>
                    <a:pt x="187883" y="113196"/>
                    <a:pt x="206301" y="112526"/>
                    <a:pt x="215342" y="112526"/>
                  </a:cubicBezTo>
                  <a:cubicBezTo>
                    <a:pt x="202282" y="119224"/>
                    <a:pt x="199926" y="123577"/>
                    <a:pt x="199268" y="133623"/>
                  </a:cubicBezTo>
                  <a:cubicBezTo>
                    <a:pt x="198934" y="142664"/>
                    <a:pt x="198934" y="151036"/>
                    <a:pt x="198934" y="163091"/>
                  </a:cubicBezTo>
                  <a:lnTo>
                    <a:pt x="198934" y="194903"/>
                  </a:lnTo>
                  <a:cubicBezTo>
                    <a:pt x="198934" y="207963"/>
                    <a:pt x="198599" y="208297"/>
                    <a:pt x="194915" y="210307"/>
                  </a:cubicBezTo>
                  <a:cubicBezTo>
                    <a:pt x="176150" y="220030"/>
                    <a:pt x="149374" y="223044"/>
                    <a:pt x="132283" y="223044"/>
                  </a:cubicBezTo>
                  <a:cubicBezTo>
                    <a:pt x="109848" y="223044"/>
                    <a:pt x="67990" y="220352"/>
                    <a:pt x="35173" y="192559"/>
                  </a:cubicBezTo>
                  <a:cubicBezTo>
                    <a:pt x="17078" y="177490"/>
                    <a:pt x="0" y="147017"/>
                    <a:pt x="0" y="111522"/>
                  </a:cubicBezTo>
                  <a:cubicBezTo>
                    <a:pt x="0" y="65968"/>
                    <a:pt x="23106" y="33821"/>
                    <a:pt x="49237" y="18083"/>
                  </a:cubicBezTo>
                  <a:cubicBezTo>
                    <a:pt x="75692" y="2009"/>
                    <a:pt x="105159" y="0"/>
                    <a:pt x="127595"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2" name="Shape 29">
              <a:extLst>
                <a:ext uri="{FF2B5EF4-FFF2-40B4-BE49-F238E27FC236}">
                  <a16:creationId xmlns:a16="http://schemas.microsoft.com/office/drawing/2014/main" xmlns="" id="{927ECA99-167B-4C67-93B3-236CA11C2C64}"/>
                </a:ext>
              </a:extLst>
            </p:cNvPr>
            <p:cNvSpPr/>
            <p:nvPr/>
          </p:nvSpPr>
          <p:spPr>
            <a:xfrm>
              <a:off x="3212468" y="3038016"/>
              <a:ext cx="227050" cy="221357"/>
            </a:xfrm>
            <a:custGeom>
              <a:avLst/>
              <a:gdLst/>
              <a:ahLst/>
              <a:cxnLst/>
              <a:rect l="0" t="0" r="0" b="0"/>
              <a:pathLst>
                <a:path w="227050" h="221357">
                  <a:moveTo>
                    <a:pt x="22113" y="0"/>
                  </a:moveTo>
                  <a:cubicBezTo>
                    <a:pt x="25462" y="0"/>
                    <a:pt x="30485" y="5693"/>
                    <a:pt x="33499" y="8706"/>
                  </a:cubicBezTo>
                  <a:cubicBezTo>
                    <a:pt x="38174" y="13395"/>
                    <a:pt x="81012" y="58936"/>
                    <a:pt x="126504" y="105829"/>
                  </a:cubicBezTo>
                  <a:cubicBezTo>
                    <a:pt x="155612" y="135967"/>
                    <a:pt x="187065" y="169788"/>
                    <a:pt x="196106" y="179164"/>
                  </a:cubicBezTo>
                  <a:lnTo>
                    <a:pt x="193092" y="36500"/>
                  </a:lnTo>
                  <a:cubicBezTo>
                    <a:pt x="192745" y="18083"/>
                    <a:pt x="191083" y="11720"/>
                    <a:pt x="182042" y="10046"/>
                  </a:cubicBezTo>
                  <a:cubicBezTo>
                    <a:pt x="176696" y="9041"/>
                    <a:pt x="169999" y="8706"/>
                    <a:pt x="167655" y="8706"/>
                  </a:cubicBezTo>
                  <a:cubicBezTo>
                    <a:pt x="184386" y="4018"/>
                    <a:pt x="198475" y="4688"/>
                    <a:pt x="201861" y="4688"/>
                  </a:cubicBezTo>
                  <a:cubicBezTo>
                    <a:pt x="205234" y="4688"/>
                    <a:pt x="214995" y="4018"/>
                    <a:pt x="227050" y="4018"/>
                  </a:cubicBezTo>
                  <a:cubicBezTo>
                    <a:pt x="212316" y="11385"/>
                    <a:pt x="211646" y="17078"/>
                    <a:pt x="211646" y="34156"/>
                  </a:cubicBezTo>
                  <a:lnTo>
                    <a:pt x="210976" y="200930"/>
                  </a:lnTo>
                  <a:cubicBezTo>
                    <a:pt x="210976" y="219683"/>
                    <a:pt x="210629" y="221357"/>
                    <a:pt x="208607" y="221357"/>
                  </a:cubicBezTo>
                  <a:cubicBezTo>
                    <a:pt x="205569" y="221357"/>
                    <a:pt x="202530" y="219013"/>
                    <a:pt x="186060" y="203944"/>
                  </a:cubicBezTo>
                  <a:cubicBezTo>
                    <a:pt x="183046" y="201265"/>
                    <a:pt x="140556" y="159407"/>
                    <a:pt x="109451" y="126926"/>
                  </a:cubicBezTo>
                  <a:cubicBezTo>
                    <a:pt x="75319" y="91083"/>
                    <a:pt x="42193" y="56257"/>
                    <a:pt x="33164" y="46211"/>
                  </a:cubicBezTo>
                  <a:lnTo>
                    <a:pt x="36513" y="180504"/>
                  </a:lnTo>
                  <a:cubicBezTo>
                    <a:pt x="37182" y="203944"/>
                    <a:pt x="39849" y="210976"/>
                    <a:pt x="47885" y="212985"/>
                  </a:cubicBezTo>
                  <a:cubicBezTo>
                    <a:pt x="53231" y="214337"/>
                    <a:pt x="59928" y="214660"/>
                    <a:pt x="62595" y="214660"/>
                  </a:cubicBezTo>
                  <a:cubicBezTo>
                    <a:pt x="42863" y="219360"/>
                    <a:pt x="31142" y="218343"/>
                    <a:pt x="28476" y="218343"/>
                  </a:cubicBezTo>
                  <a:cubicBezTo>
                    <a:pt x="25797" y="218343"/>
                    <a:pt x="13407" y="219360"/>
                    <a:pt x="0" y="219360"/>
                  </a:cubicBezTo>
                  <a:cubicBezTo>
                    <a:pt x="0" y="214660"/>
                    <a:pt x="5358" y="214337"/>
                    <a:pt x="9711" y="212985"/>
                  </a:cubicBezTo>
                  <a:cubicBezTo>
                    <a:pt x="17090" y="210976"/>
                    <a:pt x="18083" y="203274"/>
                    <a:pt x="18083" y="177490"/>
                  </a:cubicBezTo>
                  <a:lnTo>
                    <a:pt x="18083" y="14399"/>
                  </a:lnTo>
                  <a:cubicBezTo>
                    <a:pt x="18083" y="3014"/>
                    <a:pt x="19769" y="0"/>
                    <a:pt x="22113"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3" name="Shape 30">
              <a:extLst>
                <a:ext uri="{FF2B5EF4-FFF2-40B4-BE49-F238E27FC236}">
                  <a16:creationId xmlns:a16="http://schemas.microsoft.com/office/drawing/2014/main" xmlns="" id="{6B6634F5-706A-4349-A90A-878D2ADFEFCA}"/>
                </a:ext>
              </a:extLst>
            </p:cNvPr>
            <p:cNvSpPr/>
            <p:nvPr/>
          </p:nvSpPr>
          <p:spPr>
            <a:xfrm>
              <a:off x="2024286" y="3038016"/>
              <a:ext cx="227050" cy="221357"/>
            </a:xfrm>
            <a:custGeom>
              <a:avLst/>
              <a:gdLst/>
              <a:ahLst/>
              <a:cxnLst/>
              <a:rect l="0" t="0" r="0" b="0"/>
              <a:pathLst>
                <a:path w="227050" h="221357">
                  <a:moveTo>
                    <a:pt x="22101" y="0"/>
                  </a:moveTo>
                  <a:cubicBezTo>
                    <a:pt x="25450" y="0"/>
                    <a:pt x="30473" y="5693"/>
                    <a:pt x="33486" y="8706"/>
                  </a:cubicBezTo>
                  <a:cubicBezTo>
                    <a:pt x="38174" y="13395"/>
                    <a:pt x="81000" y="58936"/>
                    <a:pt x="126504" y="105829"/>
                  </a:cubicBezTo>
                  <a:cubicBezTo>
                    <a:pt x="155612" y="135967"/>
                    <a:pt x="187065" y="169788"/>
                    <a:pt x="196106" y="179164"/>
                  </a:cubicBezTo>
                  <a:lnTo>
                    <a:pt x="193080" y="36500"/>
                  </a:lnTo>
                  <a:cubicBezTo>
                    <a:pt x="192745" y="18083"/>
                    <a:pt x="191071" y="11720"/>
                    <a:pt x="182042" y="10046"/>
                  </a:cubicBezTo>
                  <a:cubicBezTo>
                    <a:pt x="176696" y="9041"/>
                    <a:pt x="169999" y="8706"/>
                    <a:pt x="167655" y="8706"/>
                  </a:cubicBezTo>
                  <a:cubicBezTo>
                    <a:pt x="184386" y="4018"/>
                    <a:pt x="198475" y="4688"/>
                    <a:pt x="201848" y="4688"/>
                  </a:cubicBezTo>
                  <a:cubicBezTo>
                    <a:pt x="205234" y="4688"/>
                    <a:pt x="214995" y="4018"/>
                    <a:pt x="227050" y="4018"/>
                  </a:cubicBezTo>
                  <a:cubicBezTo>
                    <a:pt x="212316" y="11385"/>
                    <a:pt x="211634" y="17078"/>
                    <a:pt x="211634" y="34156"/>
                  </a:cubicBezTo>
                  <a:lnTo>
                    <a:pt x="210964" y="200930"/>
                  </a:lnTo>
                  <a:cubicBezTo>
                    <a:pt x="210964" y="219683"/>
                    <a:pt x="210629" y="221357"/>
                    <a:pt x="208607" y="221357"/>
                  </a:cubicBezTo>
                  <a:cubicBezTo>
                    <a:pt x="205569" y="221357"/>
                    <a:pt x="202530" y="219013"/>
                    <a:pt x="186060" y="203944"/>
                  </a:cubicBezTo>
                  <a:cubicBezTo>
                    <a:pt x="183046" y="201265"/>
                    <a:pt x="140556" y="159407"/>
                    <a:pt x="109438" y="126926"/>
                  </a:cubicBezTo>
                  <a:cubicBezTo>
                    <a:pt x="75307" y="91083"/>
                    <a:pt x="42193" y="56257"/>
                    <a:pt x="33164" y="46211"/>
                  </a:cubicBezTo>
                  <a:lnTo>
                    <a:pt x="36500" y="180504"/>
                  </a:lnTo>
                  <a:cubicBezTo>
                    <a:pt x="37170" y="203944"/>
                    <a:pt x="39849" y="210976"/>
                    <a:pt x="47885" y="212985"/>
                  </a:cubicBezTo>
                  <a:cubicBezTo>
                    <a:pt x="53231" y="214337"/>
                    <a:pt x="59928" y="214660"/>
                    <a:pt x="62595" y="214660"/>
                  </a:cubicBezTo>
                  <a:cubicBezTo>
                    <a:pt x="42863" y="219360"/>
                    <a:pt x="31142" y="218343"/>
                    <a:pt x="28463" y="218343"/>
                  </a:cubicBezTo>
                  <a:cubicBezTo>
                    <a:pt x="25784" y="218343"/>
                    <a:pt x="13395" y="219360"/>
                    <a:pt x="0" y="219360"/>
                  </a:cubicBezTo>
                  <a:cubicBezTo>
                    <a:pt x="0" y="214660"/>
                    <a:pt x="5358" y="214337"/>
                    <a:pt x="9711" y="212985"/>
                  </a:cubicBezTo>
                  <a:cubicBezTo>
                    <a:pt x="17078" y="210976"/>
                    <a:pt x="18083" y="203274"/>
                    <a:pt x="18083" y="177490"/>
                  </a:cubicBezTo>
                  <a:lnTo>
                    <a:pt x="18083" y="14399"/>
                  </a:lnTo>
                  <a:cubicBezTo>
                    <a:pt x="18083" y="3014"/>
                    <a:pt x="19757" y="0"/>
                    <a:pt x="22101"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4" name="Shape 31">
              <a:extLst>
                <a:ext uri="{FF2B5EF4-FFF2-40B4-BE49-F238E27FC236}">
                  <a16:creationId xmlns:a16="http://schemas.microsoft.com/office/drawing/2014/main" xmlns="" id="{A48202D4-E7B0-4D6D-9070-B3A41E943C33}"/>
                </a:ext>
              </a:extLst>
            </p:cNvPr>
            <p:cNvSpPr/>
            <p:nvPr/>
          </p:nvSpPr>
          <p:spPr>
            <a:xfrm>
              <a:off x="1870236" y="3038016"/>
              <a:ext cx="116545" cy="222887"/>
            </a:xfrm>
            <a:custGeom>
              <a:avLst/>
              <a:gdLst/>
              <a:ahLst/>
              <a:cxnLst/>
              <a:rect l="0" t="0" r="0" b="0"/>
              <a:pathLst>
                <a:path w="116545" h="222887">
                  <a:moveTo>
                    <a:pt x="0" y="0"/>
                  </a:moveTo>
                  <a:cubicBezTo>
                    <a:pt x="66315" y="0"/>
                    <a:pt x="116545" y="40518"/>
                    <a:pt x="116545" y="106834"/>
                  </a:cubicBezTo>
                  <a:cubicBezTo>
                    <a:pt x="116545" y="162505"/>
                    <a:pt x="80386" y="209725"/>
                    <a:pt x="23788" y="220660"/>
                  </a:cubicBezTo>
                  <a:lnTo>
                    <a:pt x="0" y="222887"/>
                  </a:lnTo>
                  <a:lnTo>
                    <a:pt x="0" y="209962"/>
                  </a:lnTo>
                  <a:lnTo>
                    <a:pt x="6697" y="211324"/>
                  </a:lnTo>
                  <a:cubicBezTo>
                    <a:pt x="33151" y="211324"/>
                    <a:pt x="86407" y="197247"/>
                    <a:pt x="86407" y="114871"/>
                  </a:cubicBezTo>
                  <a:cubicBezTo>
                    <a:pt x="86407" y="63627"/>
                    <a:pt x="63043" y="30662"/>
                    <a:pt x="31725" y="17382"/>
                  </a:cubicBezTo>
                  <a:lnTo>
                    <a:pt x="0" y="11050"/>
                  </a:lnTo>
                  <a:lnTo>
                    <a:pt x="0"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5" name="Shape 32">
              <a:extLst>
                <a:ext uri="{FF2B5EF4-FFF2-40B4-BE49-F238E27FC236}">
                  <a16:creationId xmlns:a16="http://schemas.microsoft.com/office/drawing/2014/main" xmlns="" id="{D5BCBF17-07AD-4238-BD7D-55F7C621C241}"/>
                </a:ext>
              </a:extLst>
            </p:cNvPr>
            <p:cNvSpPr/>
            <p:nvPr/>
          </p:nvSpPr>
          <p:spPr>
            <a:xfrm>
              <a:off x="2298229" y="3037681"/>
              <a:ext cx="121568" cy="223379"/>
            </a:xfrm>
            <a:custGeom>
              <a:avLst/>
              <a:gdLst/>
              <a:ahLst/>
              <a:cxnLst/>
              <a:rect l="0" t="0" r="0" b="0"/>
              <a:pathLst>
                <a:path w="121568" h="223379">
                  <a:moveTo>
                    <a:pt x="70991" y="0"/>
                  </a:moveTo>
                  <a:cubicBezTo>
                    <a:pt x="82724" y="0"/>
                    <a:pt x="94444" y="1674"/>
                    <a:pt x="101476" y="3349"/>
                  </a:cubicBezTo>
                  <a:cubicBezTo>
                    <a:pt x="107169" y="4688"/>
                    <a:pt x="109513" y="4688"/>
                    <a:pt x="111844" y="4688"/>
                  </a:cubicBezTo>
                  <a:cubicBezTo>
                    <a:pt x="114871" y="8037"/>
                    <a:pt x="113531" y="17413"/>
                    <a:pt x="113531" y="36835"/>
                  </a:cubicBezTo>
                  <a:cubicBezTo>
                    <a:pt x="108173" y="36165"/>
                    <a:pt x="105829" y="28463"/>
                    <a:pt x="104155" y="25450"/>
                  </a:cubicBezTo>
                  <a:cubicBezTo>
                    <a:pt x="102146" y="22101"/>
                    <a:pt x="92422" y="11385"/>
                    <a:pt x="65968" y="11385"/>
                  </a:cubicBezTo>
                  <a:cubicBezTo>
                    <a:pt x="44537" y="11385"/>
                    <a:pt x="26789" y="22101"/>
                    <a:pt x="26789" y="42193"/>
                  </a:cubicBezTo>
                  <a:cubicBezTo>
                    <a:pt x="26789" y="60275"/>
                    <a:pt x="35830" y="70656"/>
                    <a:pt x="64963" y="90425"/>
                  </a:cubicBezTo>
                  <a:lnTo>
                    <a:pt x="73347" y="96118"/>
                  </a:lnTo>
                  <a:cubicBezTo>
                    <a:pt x="109178" y="120563"/>
                    <a:pt x="121568" y="140320"/>
                    <a:pt x="121568" y="164765"/>
                  </a:cubicBezTo>
                  <a:cubicBezTo>
                    <a:pt x="121568" y="181508"/>
                    <a:pt x="115205" y="199591"/>
                    <a:pt x="94109" y="213320"/>
                  </a:cubicBezTo>
                  <a:cubicBezTo>
                    <a:pt x="81707" y="221357"/>
                    <a:pt x="63289" y="223379"/>
                    <a:pt x="47216" y="223379"/>
                  </a:cubicBezTo>
                  <a:cubicBezTo>
                    <a:pt x="33486" y="223379"/>
                    <a:pt x="16408" y="221357"/>
                    <a:pt x="4353" y="215664"/>
                  </a:cubicBezTo>
                  <a:cubicBezTo>
                    <a:pt x="335" y="213655"/>
                    <a:pt x="0" y="212651"/>
                    <a:pt x="0" y="204949"/>
                  </a:cubicBezTo>
                  <a:cubicBezTo>
                    <a:pt x="0" y="190884"/>
                    <a:pt x="1339" y="179499"/>
                    <a:pt x="1674" y="174811"/>
                  </a:cubicBezTo>
                  <a:cubicBezTo>
                    <a:pt x="6697" y="175816"/>
                    <a:pt x="6697" y="179834"/>
                    <a:pt x="7702" y="183852"/>
                  </a:cubicBezTo>
                  <a:cubicBezTo>
                    <a:pt x="12390" y="204614"/>
                    <a:pt x="34491" y="211981"/>
                    <a:pt x="54248" y="211981"/>
                  </a:cubicBezTo>
                  <a:cubicBezTo>
                    <a:pt x="83393" y="211981"/>
                    <a:pt x="98462" y="195573"/>
                    <a:pt x="98462" y="174141"/>
                  </a:cubicBezTo>
                  <a:cubicBezTo>
                    <a:pt x="98462" y="153715"/>
                    <a:pt x="87399" y="144004"/>
                    <a:pt x="61292" y="124582"/>
                  </a:cubicBezTo>
                  <a:lnTo>
                    <a:pt x="47885" y="114536"/>
                  </a:lnTo>
                  <a:cubicBezTo>
                    <a:pt x="16073" y="90748"/>
                    <a:pt x="5693" y="73335"/>
                    <a:pt x="5693" y="53578"/>
                  </a:cubicBezTo>
                  <a:cubicBezTo>
                    <a:pt x="5693" y="20092"/>
                    <a:pt x="32147" y="0"/>
                    <a:pt x="70991"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grpSp>
    </p:spTree>
    <p:extLst>
      <p:ext uri="{BB962C8B-B14F-4D97-AF65-F5344CB8AC3E}">
        <p14:creationId xmlns:p14="http://schemas.microsoft.com/office/powerpoint/2010/main" val="395659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ulo + Text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DA8478C5-54D7-47AA-9D94-83F13B2EE9F7}"/>
              </a:ext>
            </a:extLst>
          </p:cNvPr>
          <p:cNvSpPr>
            <a:spLocks noGrp="1"/>
          </p:cNvSpPr>
          <p:nvPr>
            <p:ph type="subTitle" idx="1"/>
          </p:nvPr>
        </p:nvSpPr>
        <p:spPr>
          <a:xfrm>
            <a:off x="1524000" y="2460567"/>
            <a:ext cx="9144000" cy="2705793"/>
          </a:xfrm>
        </p:spPr>
        <p:txBody>
          <a:bodyPr>
            <a:normAutofit/>
          </a:bodyPr>
          <a:lstStyle>
            <a:lvl1pPr marL="0" indent="0" algn="ctr">
              <a:buNone/>
              <a:defRPr lang="pt-PT" sz="1400" b="0" i="0" kern="1200" dirty="0">
                <a:solidFill>
                  <a:srgbClr val="ACA39A"/>
                </a:solidFill>
                <a:effectLst/>
                <a:latin typeface="+mj-lt"/>
                <a:ea typeface="+mn-ea"/>
                <a:cs typeface="Vrinda"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pt-PT" dirty="0"/>
          </a:p>
        </p:txBody>
      </p:sp>
      <p:grpSp>
        <p:nvGrpSpPr>
          <p:cNvPr id="8" name="Group 248">
            <a:extLst>
              <a:ext uri="{FF2B5EF4-FFF2-40B4-BE49-F238E27FC236}">
                <a16:creationId xmlns:a16="http://schemas.microsoft.com/office/drawing/2014/main" xmlns="" id="{8B2656B6-9AC4-444A-A589-D3F342E5ADF4}"/>
              </a:ext>
            </a:extLst>
          </p:cNvPr>
          <p:cNvGrpSpPr/>
          <p:nvPr userDrawn="1"/>
        </p:nvGrpSpPr>
        <p:grpSpPr>
          <a:xfrm>
            <a:off x="231561" y="242836"/>
            <a:ext cx="1213278" cy="607312"/>
            <a:chOff x="0" y="973286"/>
            <a:chExt cx="4569508" cy="2287774"/>
          </a:xfrm>
        </p:grpSpPr>
        <p:sp>
          <p:nvSpPr>
            <p:cNvPr id="9" name="Shape 6">
              <a:extLst>
                <a:ext uri="{FF2B5EF4-FFF2-40B4-BE49-F238E27FC236}">
                  <a16:creationId xmlns:a16="http://schemas.microsoft.com/office/drawing/2014/main" xmlns="" id="{EB20DFF5-0EC5-458E-86C2-66735A9DD4AB}"/>
                </a:ext>
              </a:extLst>
            </p:cNvPr>
            <p:cNvSpPr/>
            <p:nvPr/>
          </p:nvSpPr>
          <p:spPr>
            <a:xfrm>
              <a:off x="1298091" y="1102457"/>
              <a:ext cx="894048" cy="1032309"/>
            </a:xfrm>
            <a:custGeom>
              <a:avLst/>
              <a:gdLst/>
              <a:ahLst/>
              <a:cxnLst/>
              <a:rect l="0" t="0" r="0" b="0"/>
              <a:pathLst>
                <a:path w="894048" h="1032309">
                  <a:moveTo>
                    <a:pt x="549077" y="0"/>
                  </a:moveTo>
                  <a:cubicBezTo>
                    <a:pt x="601737" y="0"/>
                    <a:pt x="675469" y="3932"/>
                    <a:pt x="740011" y="15788"/>
                  </a:cubicBezTo>
                  <a:cubicBezTo>
                    <a:pt x="790042" y="25016"/>
                    <a:pt x="832172" y="32903"/>
                    <a:pt x="874303" y="35545"/>
                  </a:cubicBezTo>
                  <a:cubicBezTo>
                    <a:pt x="888789" y="36872"/>
                    <a:pt x="891418" y="42131"/>
                    <a:pt x="891418" y="50031"/>
                  </a:cubicBezTo>
                  <a:cubicBezTo>
                    <a:pt x="891418" y="60573"/>
                    <a:pt x="887475" y="76374"/>
                    <a:pt x="884833" y="123763"/>
                  </a:cubicBezTo>
                  <a:cubicBezTo>
                    <a:pt x="882191" y="167221"/>
                    <a:pt x="882191" y="239626"/>
                    <a:pt x="880889" y="259383"/>
                  </a:cubicBezTo>
                  <a:cubicBezTo>
                    <a:pt x="879562" y="279152"/>
                    <a:pt x="876933" y="287052"/>
                    <a:pt x="869032" y="287052"/>
                  </a:cubicBezTo>
                  <a:cubicBezTo>
                    <a:pt x="859817" y="287052"/>
                    <a:pt x="858515" y="277825"/>
                    <a:pt x="858515" y="259383"/>
                  </a:cubicBezTo>
                  <a:cubicBezTo>
                    <a:pt x="858515" y="208049"/>
                    <a:pt x="837431" y="154062"/>
                    <a:pt x="803201" y="125090"/>
                  </a:cubicBezTo>
                  <a:cubicBezTo>
                    <a:pt x="757126" y="85589"/>
                    <a:pt x="655724" y="50031"/>
                    <a:pt x="539862" y="50031"/>
                  </a:cubicBezTo>
                  <a:cubicBezTo>
                    <a:pt x="364741" y="50031"/>
                    <a:pt x="283108" y="101377"/>
                    <a:pt x="237021" y="146149"/>
                  </a:cubicBezTo>
                  <a:cubicBezTo>
                    <a:pt x="140903" y="238323"/>
                    <a:pt x="118517" y="355526"/>
                    <a:pt x="118517" y="489818"/>
                  </a:cubicBezTo>
                  <a:cubicBezTo>
                    <a:pt x="118517" y="741313"/>
                    <a:pt x="312055" y="971724"/>
                    <a:pt x="593837" y="971724"/>
                  </a:cubicBezTo>
                  <a:cubicBezTo>
                    <a:pt x="692597" y="971724"/>
                    <a:pt x="770285" y="959892"/>
                    <a:pt x="822945" y="905904"/>
                  </a:cubicBezTo>
                  <a:cubicBezTo>
                    <a:pt x="850615" y="876933"/>
                    <a:pt x="867730" y="818989"/>
                    <a:pt x="871674" y="795300"/>
                  </a:cubicBezTo>
                  <a:cubicBezTo>
                    <a:pt x="874303" y="780814"/>
                    <a:pt x="876933" y="775556"/>
                    <a:pt x="884833" y="775556"/>
                  </a:cubicBezTo>
                  <a:cubicBezTo>
                    <a:pt x="891418" y="775556"/>
                    <a:pt x="894048" y="784758"/>
                    <a:pt x="894048" y="795300"/>
                  </a:cubicBezTo>
                  <a:cubicBezTo>
                    <a:pt x="894048" y="804503"/>
                    <a:pt x="878260" y="919063"/>
                    <a:pt x="865076" y="963836"/>
                  </a:cubicBezTo>
                  <a:cubicBezTo>
                    <a:pt x="857188" y="988851"/>
                    <a:pt x="854546" y="991481"/>
                    <a:pt x="830858" y="1002023"/>
                  </a:cubicBezTo>
                  <a:cubicBezTo>
                    <a:pt x="778185" y="1023082"/>
                    <a:pt x="678111" y="1032309"/>
                    <a:pt x="593837" y="1032309"/>
                  </a:cubicBezTo>
                  <a:cubicBezTo>
                    <a:pt x="396342" y="1032309"/>
                    <a:pt x="263351" y="983580"/>
                    <a:pt x="159321" y="890091"/>
                  </a:cubicBezTo>
                  <a:cubicBezTo>
                    <a:pt x="31601" y="775556"/>
                    <a:pt x="0" y="625425"/>
                    <a:pt x="0" y="500360"/>
                  </a:cubicBezTo>
                  <a:cubicBezTo>
                    <a:pt x="0" y="412142"/>
                    <a:pt x="30299" y="258080"/>
                    <a:pt x="147464" y="140878"/>
                  </a:cubicBezTo>
                  <a:cubicBezTo>
                    <a:pt x="226467" y="61888"/>
                    <a:pt x="346298" y="0"/>
                    <a:pt x="549077"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10" name="Shape 7">
              <a:extLst>
                <a:ext uri="{FF2B5EF4-FFF2-40B4-BE49-F238E27FC236}">
                  <a16:creationId xmlns:a16="http://schemas.microsoft.com/office/drawing/2014/main" xmlns="" id="{48D0FE4A-99B0-405F-A302-38951A0C3B8E}"/>
                </a:ext>
              </a:extLst>
            </p:cNvPr>
            <p:cNvSpPr/>
            <p:nvPr/>
          </p:nvSpPr>
          <p:spPr>
            <a:xfrm>
              <a:off x="805445" y="973286"/>
              <a:ext cx="492311" cy="1731702"/>
            </a:xfrm>
            <a:custGeom>
              <a:avLst/>
              <a:gdLst/>
              <a:ahLst/>
              <a:cxnLst/>
              <a:rect l="0" t="0" r="0" b="0"/>
              <a:pathLst>
                <a:path w="492311" h="1731702">
                  <a:moveTo>
                    <a:pt x="121022" y="0"/>
                  </a:moveTo>
                  <a:cubicBezTo>
                    <a:pt x="194618" y="0"/>
                    <a:pt x="297669" y="4911"/>
                    <a:pt x="305854" y="4911"/>
                  </a:cubicBezTo>
                  <a:cubicBezTo>
                    <a:pt x="314040" y="4911"/>
                    <a:pt x="417066" y="0"/>
                    <a:pt x="466130" y="0"/>
                  </a:cubicBezTo>
                  <a:cubicBezTo>
                    <a:pt x="484126" y="0"/>
                    <a:pt x="492311" y="3262"/>
                    <a:pt x="492311" y="13097"/>
                  </a:cubicBezTo>
                  <a:cubicBezTo>
                    <a:pt x="492311" y="19633"/>
                    <a:pt x="485775" y="22907"/>
                    <a:pt x="479227" y="22907"/>
                  </a:cubicBezTo>
                  <a:cubicBezTo>
                    <a:pt x="467779" y="22907"/>
                    <a:pt x="457969" y="24532"/>
                    <a:pt x="438324" y="27818"/>
                  </a:cubicBezTo>
                  <a:cubicBezTo>
                    <a:pt x="394171" y="35979"/>
                    <a:pt x="381099" y="63785"/>
                    <a:pt x="377825" y="121034"/>
                  </a:cubicBezTo>
                  <a:cubicBezTo>
                    <a:pt x="374538" y="173372"/>
                    <a:pt x="374538" y="219174"/>
                    <a:pt x="374538" y="474340"/>
                  </a:cubicBezTo>
                  <a:lnTo>
                    <a:pt x="374538" y="866862"/>
                  </a:lnTo>
                  <a:cubicBezTo>
                    <a:pt x="374538" y="1131838"/>
                    <a:pt x="374538" y="1321185"/>
                    <a:pt x="325475" y="1437308"/>
                  </a:cubicBezTo>
                  <a:cubicBezTo>
                    <a:pt x="291133" y="1519064"/>
                    <a:pt x="219174" y="1595958"/>
                    <a:pt x="86680" y="1687562"/>
                  </a:cubicBezTo>
                  <a:cubicBezTo>
                    <a:pt x="65410" y="1702259"/>
                    <a:pt x="39253" y="1720255"/>
                    <a:pt x="22882" y="1728440"/>
                  </a:cubicBezTo>
                  <a:cubicBezTo>
                    <a:pt x="19621" y="1730077"/>
                    <a:pt x="16346" y="1731702"/>
                    <a:pt x="11435" y="1731702"/>
                  </a:cubicBezTo>
                  <a:cubicBezTo>
                    <a:pt x="6536" y="1731702"/>
                    <a:pt x="0" y="1728440"/>
                    <a:pt x="0" y="1721904"/>
                  </a:cubicBezTo>
                  <a:cubicBezTo>
                    <a:pt x="0" y="1712094"/>
                    <a:pt x="8161" y="1707170"/>
                    <a:pt x="22882" y="1697360"/>
                  </a:cubicBezTo>
                  <a:cubicBezTo>
                    <a:pt x="42528" y="1685913"/>
                    <a:pt x="65410" y="1666292"/>
                    <a:pt x="80144" y="1651571"/>
                  </a:cubicBezTo>
                  <a:cubicBezTo>
                    <a:pt x="186457" y="1543608"/>
                    <a:pt x="237145" y="1456928"/>
                    <a:pt x="237145" y="1034951"/>
                  </a:cubicBezTo>
                  <a:lnTo>
                    <a:pt x="237145" y="474340"/>
                  </a:lnTo>
                  <a:cubicBezTo>
                    <a:pt x="237145" y="219174"/>
                    <a:pt x="237145" y="173372"/>
                    <a:pt x="233871" y="121034"/>
                  </a:cubicBezTo>
                  <a:cubicBezTo>
                    <a:pt x="230609" y="65435"/>
                    <a:pt x="217525" y="39253"/>
                    <a:pt x="163550" y="27818"/>
                  </a:cubicBezTo>
                  <a:cubicBezTo>
                    <a:pt x="150465" y="24532"/>
                    <a:pt x="122672" y="22907"/>
                    <a:pt x="107938" y="22907"/>
                  </a:cubicBezTo>
                  <a:cubicBezTo>
                    <a:pt x="101402" y="22907"/>
                    <a:pt x="94866" y="19633"/>
                    <a:pt x="94866" y="13097"/>
                  </a:cubicBezTo>
                  <a:cubicBezTo>
                    <a:pt x="94866" y="3262"/>
                    <a:pt x="103026" y="0"/>
                    <a:pt x="121022"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1" name="Shape 8">
              <a:extLst>
                <a:ext uri="{FF2B5EF4-FFF2-40B4-BE49-F238E27FC236}">
                  <a16:creationId xmlns:a16="http://schemas.microsoft.com/office/drawing/2014/main" xmlns="" id="{A67D2214-3BD1-4464-A10D-0182FD0630CB}"/>
                </a:ext>
              </a:extLst>
            </p:cNvPr>
            <p:cNvSpPr/>
            <p:nvPr/>
          </p:nvSpPr>
          <p:spPr>
            <a:xfrm>
              <a:off x="0" y="1102457"/>
              <a:ext cx="978371" cy="1013879"/>
            </a:xfrm>
            <a:custGeom>
              <a:avLst/>
              <a:gdLst/>
              <a:ahLst/>
              <a:cxnLst/>
              <a:rect l="0" t="0" r="0" b="0"/>
              <a:pathLst>
                <a:path w="978371" h="1013879">
                  <a:moveTo>
                    <a:pt x="214623" y="0"/>
                  </a:moveTo>
                  <a:cubicBezTo>
                    <a:pt x="222510" y="0"/>
                    <a:pt x="227794" y="5259"/>
                    <a:pt x="234367" y="19745"/>
                  </a:cubicBezTo>
                  <a:lnTo>
                    <a:pt x="637282" y="847961"/>
                  </a:lnTo>
                  <a:lnTo>
                    <a:pt x="978371" y="119385"/>
                  </a:lnTo>
                  <a:lnTo>
                    <a:pt x="978322" y="256753"/>
                  </a:lnTo>
                  <a:lnTo>
                    <a:pt x="655724" y="941450"/>
                  </a:lnTo>
                  <a:cubicBezTo>
                    <a:pt x="628067" y="999393"/>
                    <a:pt x="624123" y="1011250"/>
                    <a:pt x="612267" y="1011250"/>
                  </a:cubicBezTo>
                  <a:cubicBezTo>
                    <a:pt x="603052" y="1011250"/>
                    <a:pt x="596478" y="998066"/>
                    <a:pt x="571450" y="950677"/>
                  </a:cubicBezTo>
                  <a:cubicBezTo>
                    <a:pt x="537208" y="886160"/>
                    <a:pt x="423974" y="658366"/>
                    <a:pt x="417401" y="645195"/>
                  </a:cubicBezTo>
                  <a:cubicBezTo>
                    <a:pt x="405544" y="621494"/>
                    <a:pt x="258080" y="305470"/>
                    <a:pt x="243594" y="269925"/>
                  </a:cubicBezTo>
                  <a:lnTo>
                    <a:pt x="185651" y="880876"/>
                  </a:lnTo>
                  <a:cubicBezTo>
                    <a:pt x="184336" y="901948"/>
                    <a:pt x="184336" y="925661"/>
                    <a:pt x="184336" y="948035"/>
                  </a:cubicBezTo>
                  <a:cubicBezTo>
                    <a:pt x="184336" y="967792"/>
                    <a:pt x="198822" y="984907"/>
                    <a:pt x="218579" y="988851"/>
                  </a:cubicBezTo>
                  <a:cubicBezTo>
                    <a:pt x="240953" y="994135"/>
                    <a:pt x="260710" y="995437"/>
                    <a:pt x="268610" y="995437"/>
                  </a:cubicBezTo>
                  <a:cubicBezTo>
                    <a:pt x="273869" y="995437"/>
                    <a:pt x="279127" y="998066"/>
                    <a:pt x="279127" y="1002023"/>
                  </a:cubicBezTo>
                  <a:cubicBezTo>
                    <a:pt x="279127" y="1011250"/>
                    <a:pt x="271239" y="1013879"/>
                    <a:pt x="255439" y="1013879"/>
                  </a:cubicBezTo>
                  <a:cubicBezTo>
                    <a:pt x="206722" y="1013879"/>
                    <a:pt x="143508" y="1009923"/>
                    <a:pt x="132990" y="1009923"/>
                  </a:cubicBezTo>
                  <a:cubicBezTo>
                    <a:pt x="121134" y="1009923"/>
                    <a:pt x="57919" y="1013879"/>
                    <a:pt x="22386" y="1013879"/>
                  </a:cubicBezTo>
                  <a:cubicBezTo>
                    <a:pt x="9227" y="1013879"/>
                    <a:pt x="0" y="1011250"/>
                    <a:pt x="0" y="1002023"/>
                  </a:cubicBezTo>
                  <a:cubicBezTo>
                    <a:pt x="0" y="998066"/>
                    <a:pt x="6573" y="995437"/>
                    <a:pt x="13159" y="995437"/>
                  </a:cubicBezTo>
                  <a:cubicBezTo>
                    <a:pt x="23688" y="995437"/>
                    <a:pt x="32916" y="995437"/>
                    <a:pt x="52660" y="991481"/>
                  </a:cubicBezTo>
                  <a:cubicBezTo>
                    <a:pt x="96118" y="983580"/>
                    <a:pt x="100075" y="932222"/>
                    <a:pt x="105346" y="882204"/>
                  </a:cubicBezTo>
                  <a:lnTo>
                    <a:pt x="200137" y="23713"/>
                  </a:lnTo>
                  <a:cubicBezTo>
                    <a:pt x="201464" y="9215"/>
                    <a:pt x="206722" y="0"/>
                    <a:pt x="21462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2" name="Shape 9">
              <a:extLst>
                <a:ext uri="{FF2B5EF4-FFF2-40B4-BE49-F238E27FC236}">
                  <a16:creationId xmlns:a16="http://schemas.microsoft.com/office/drawing/2014/main" xmlns="" id="{213CFBD7-7D3F-46BB-8E32-963B59A4E873}"/>
                </a:ext>
              </a:extLst>
            </p:cNvPr>
            <p:cNvSpPr/>
            <p:nvPr/>
          </p:nvSpPr>
          <p:spPr>
            <a:xfrm>
              <a:off x="2529061" y="2462485"/>
              <a:ext cx="155153" cy="296069"/>
            </a:xfrm>
            <a:custGeom>
              <a:avLst/>
              <a:gdLst/>
              <a:ahLst/>
              <a:cxnLst/>
              <a:rect l="0" t="0" r="0" b="0"/>
              <a:pathLst>
                <a:path w="155153" h="296069">
                  <a:moveTo>
                    <a:pt x="155153" y="0"/>
                  </a:moveTo>
                  <a:lnTo>
                    <a:pt x="155153" y="14668"/>
                  </a:lnTo>
                  <a:lnTo>
                    <a:pt x="152933" y="14225"/>
                  </a:lnTo>
                  <a:cubicBezTo>
                    <a:pt x="87585" y="14225"/>
                    <a:pt x="40456" y="55116"/>
                    <a:pt x="40456" y="137356"/>
                  </a:cubicBezTo>
                  <a:cubicBezTo>
                    <a:pt x="40456" y="214373"/>
                    <a:pt x="80964" y="266208"/>
                    <a:pt x="138442" y="277963"/>
                  </a:cubicBezTo>
                  <a:lnTo>
                    <a:pt x="155153" y="279621"/>
                  </a:lnTo>
                  <a:lnTo>
                    <a:pt x="155153" y="295861"/>
                  </a:lnTo>
                  <a:lnTo>
                    <a:pt x="152933" y="296069"/>
                  </a:lnTo>
                  <a:cubicBezTo>
                    <a:pt x="45802" y="296069"/>
                    <a:pt x="0" y="215602"/>
                    <a:pt x="0" y="147588"/>
                  </a:cubicBezTo>
                  <a:cubicBezTo>
                    <a:pt x="0" y="86680"/>
                    <a:pt x="47129" y="0"/>
                    <a:pt x="15515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3" name="Shape 10">
              <a:extLst>
                <a:ext uri="{FF2B5EF4-FFF2-40B4-BE49-F238E27FC236}">
                  <a16:creationId xmlns:a16="http://schemas.microsoft.com/office/drawing/2014/main" xmlns="" id="{DB623C7F-BFEF-453F-A843-611432DF73D3}"/>
                </a:ext>
              </a:extLst>
            </p:cNvPr>
            <p:cNvSpPr/>
            <p:nvPr/>
          </p:nvSpPr>
          <p:spPr>
            <a:xfrm>
              <a:off x="1982279" y="2417577"/>
              <a:ext cx="133809" cy="445889"/>
            </a:xfrm>
            <a:custGeom>
              <a:avLst/>
              <a:gdLst/>
              <a:ahLst/>
              <a:cxnLst/>
              <a:rect l="0" t="0" r="0" b="0"/>
              <a:pathLst>
                <a:path w="133809" h="445889">
                  <a:moveTo>
                    <a:pt x="126690" y="0"/>
                  </a:moveTo>
                  <a:cubicBezTo>
                    <a:pt x="131589" y="0"/>
                    <a:pt x="133809" y="893"/>
                    <a:pt x="133809" y="3572"/>
                  </a:cubicBezTo>
                  <a:cubicBezTo>
                    <a:pt x="127149" y="6226"/>
                    <a:pt x="124482" y="6672"/>
                    <a:pt x="119137" y="7565"/>
                  </a:cubicBezTo>
                  <a:cubicBezTo>
                    <a:pt x="107144" y="9785"/>
                    <a:pt x="103584" y="17338"/>
                    <a:pt x="102691" y="32903"/>
                  </a:cubicBezTo>
                  <a:cubicBezTo>
                    <a:pt x="101798" y="47129"/>
                    <a:pt x="101798" y="59581"/>
                    <a:pt x="101798" y="128922"/>
                  </a:cubicBezTo>
                  <a:lnTo>
                    <a:pt x="101798" y="235607"/>
                  </a:lnTo>
                  <a:cubicBezTo>
                    <a:pt x="101798" y="307628"/>
                    <a:pt x="101798" y="335198"/>
                    <a:pt x="88466" y="366762"/>
                  </a:cubicBezTo>
                  <a:cubicBezTo>
                    <a:pt x="79127" y="388975"/>
                    <a:pt x="59581" y="409885"/>
                    <a:pt x="23564" y="434777"/>
                  </a:cubicBezTo>
                  <a:cubicBezTo>
                    <a:pt x="17785" y="438770"/>
                    <a:pt x="10678" y="443657"/>
                    <a:pt x="6226" y="445889"/>
                  </a:cubicBezTo>
                  <a:cubicBezTo>
                    <a:pt x="0" y="441437"/>
                    <a:pt x="2220" y="440110"/>
                    <a:pt x="6226" y="437443"/>
                  </a:cubicBezTo>
                  <a:cubicBezTo>
                    <a:pt x="11559" y="434330"/>
                    <a:pt x="17785" y="428997"/>
                    <a:pt x="21791" y="424991"/>
                  </a:cubicBezTo>
                  <a:cubicBezTo>
                    <a:pt x="50688" y="395647"/>
                    <a:pt x="64455" y="372095"/>
                    <a:pt x="64455" y="257398"/>
                  </a:cubicBezTo>
                  <a:lnTo>
                    <a:pt x="64455" y="128922"/>
                  </a:lnTo>
                  <a:cubicBezTo>
                    <a:pt x="64455" y="59581"/>
                    <a:pt x="64455" y="47129"/>
                    <a:pt x="63574" y="32903"/>
                  </a:cubicBezTo>
                  <a:cubicBezTo>
                    <a:pt x="62681" y="17785"/>
                    <a:pt x="59122" y="10678"/>
                    <a:pt x="44462" y="7565"/>
                  </a:cubicBezTo>
                  <a:cubicBezTo>
                    <a:pt x="40903" y="6672"/>
                    <a:pt x="33350" y="6226"/>
                    <a:pt x="29344" y="6226"/>
                  </a:cubicBezTo>
                  <a:cubicBezTo>
                    <a:pt x="52896" y="0"/>
                    <a:pt x="80913" y="1339"/>
                    <a:pt x="83133" y="1339"/>
                  </a:cubicBezTo>
                  <a:cubicBezTo>
                    <a:pt x="85365" y="1339"/>
                    <a:pt x="113357" y="0"/>
                    <a:pt x="126690"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4" name="Shape 11">
              <a:extLst>
                <a:ext uri="{FF2B5EF4-FFF2-40B4-BE49-F238E27FC236}">
                  <a16:creationId xmlns:a16="http://schemas.microsoft.com/office/drawing/2014/main" xmlns="" id="{7C5082F9-7526-4485-A314-BB6195E39626}"/>
                </a:ext>
              </a:extLst>
            </p:cNvPr>
            <p:cNvSpPr/>
            <p:nvPr/>
          </p:nvSpPr>
          <p:spPr>
            <a:xfrm>
              <a:off x="2180097" y="2411363"/>
              <a:ext cx="301848" cy="348518"/>
            </a:xfrm>
            <a:custGeom>
              <a:avLst/>
              <a:gdLst/>
              <a:ahLst/>
              <a:cxnLst/>
              <a:rect l="0" t="0" r="0" b="0"/>
              <a:pathLst>
                <a:path w="301848" h="348518">
                  <a:moveTo>
                    <a:pt x="185378" y="0"/>
                  </a:moveTo>
                  <a:cubicBezTo>
                    <a:pt x="203150" y="0"/>
                    <a:pt x="228054" y="1327"/>
                    <a:pt x="249833" y="5333"/>
                  </a:cubicBezTo>
                  <a:cubicBezTo>
                    <a:pt x="266725" y="8446"/>
                    <a:pt x="280950" y="11113"/>
                    <a:pt x="295176" y="11993"/>
                  </a:cubicBezTo>
                  <a:cubicBezTo>
                    <a:pt x="300955" y="20451"/>
                    <a:pt x="299628" y="25784"/>
                    <a:pt x="298735" y="41783"/>
                  </a:cubicBezTo>
                  <a:cubicBezTo>
                    <a:pt x="297842" y="56455"/>
                    <a:pt x="297842" y="80900"/>
                    <a:pt x="297396" y="87573"/>
                  </a:cubicBezTo>
                  <a:cubicBezTo>
                    <a:pt x="296949" y="94245"/>
                    <a:pt x="296069" y="96912"/>
                    <a:pt x="293402" y="96912"/>
                  </a:cubicBezTo>
                  <a:cubicBezTo>
                    <a:pt x="290289" y="96912"/>
                    <a:pt x="289843" y="93799"/>
                    <a:pt x="289843" y="87573"/>
                  </a:cubicBezTo>
                  <a:cubicBezTo>
                    <a:pt x="289843" y="70234"/>
                    <a:pt x="282736" y="52015"/>
                    <a:pt x="271177" y="42230"/>
                  </a:cubicBezTo>
                  <a:cubicBezTo>
                    <a:pt x="255612" y="28897"/>
                    <a:pt x="221382" y="16892"/>
                    <a:pt x="182265" y="16892"/>
                  </a:cubicBezTo>
                  <a:cubicBezTo>
                    <a:pt x="123143" y="16892"/>
                    <a:pt x="95585" y="34230"/>
                    <a:pt x="80020" y="49337"/>
                  </a:cubicBezTo>
                  <a:cubicBezTo>
                    <a:pt x="47575" y="80466"/>
                    <a:pt x="40010" y="120030"/>
                    <a:pt x="40010" y="165360"/>
                  </a:cubicBezTo>
                  <a:cubicBezTo>
                    <a:pt x="40010" y="250279"/>
                    <a:pt x="105358" y="328067"/>
                    <a:pt x="200496" y="328067"/>
                  </a:cubicBezTo>
                  <a:cubicBezTo>
                    <a:pt x="233834" y="328067"/>
                    <a:pt x="260065" y="324073"/>
                    <a:pt x="277837" y="305842"/>
                  </a:cubicBezTo>
                  <a:cubicBezTo>
                    <a:pt x="287176" y="296069"/>
                    <a:pt x="292956" y="276498"/>
                    <a:pt x="294283" y="268498"/>
                  </a:cubicBezTo>
                  <a:cubicBezTo>
                    <a:pt x="300955" y="261838"/>
                    <a:pt x="301848" y="264939"/>
                    <a:pt x="301848" y="268498"/>
                  </a:cubicBezTo>
                  <a:cubicBezTo>
                    <a:pt x="301848" y="271611"/>
                    <a:pt x="296515" y="310294"/>
                    <a:pt x="292063" y="325400"/>
                  </a:cubicBezTo>
                  <a:cubicBezTo>
                    <a:pt x="289396" y="333846"/>
                    <a:pt x="288516" y="334739"/>
                    <a:pt x="280516" y="338299"/>
                  </a:cubicBezTo>
                  <a:cubicBezTo>
                    <a:pt x="262731" y="345405"/>
                    <a:pt x="228935" y="348518"/>
                    <a:pt x="200496" y="348518"/>
                  </a:cubicBezTo>
                  <a:cubicBezTo>
                    <a:pt x="133809" y="348518"/>
                    <a:pt x="88912" y="332073"/>
                    <a:pt x="53789" y="300509"/>
                  </a:cubicBezTo>
                  <a:cubicBezTo>
                    <a:pt x="10666" y="261838"/>
                    <a:pt x="0" y="211150"/>
                    <a:pt x="0" y="168932"/>
                  </a:cubicBezTo>
                  <a:cubicBezTo>
                    <a:pt x="0" y="139142"/>
                    <a:pt x="10232" y="87126"/>
                    <a:pt x="49783" y="47563"/>
                  </a:cubicBezTo>
                  <a:cubicBezTo>
                    <a:pt x="76460" y="20886"/>
                    <a:pt x="116917" y="0"/>
                    <a:pt x="185378"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5" name="Shape 12">
              <a:extLst>
                <a:ext uri="{FF2B5EF4-FFF2-40B4-BE49-F238E27FC236}">
                  <a16:creationId xmlns:a16="http://schemas.microsoft.com/office/drawing/2014/main" xmlns="" id="{D588C4B5-E6FF-48BA-8732-3E5E348142AF}"/>
                </a:ext>
              </a:extLst>
            </p:cNvPr>
            <p:cNvSpPr/>
            <p:nvPr/>
          </p:nvSpPr>
          <p:spPr>
            <a:xfrm>
              <a:off x="1523082" y="2411363"/>
              <a:ext cx="440531" cy="342292"/>
            </a:xfrm>
            <a:custGeom>
              <a:avLst/>
              <a:gdLst/>
              <a:ahLst/>
              <a:cxnLst/>
              <a:rect l="0" t="0" r="0" b="0"/>
              <a:pathLst>
                <a:path w="440531" h="342292">
                  <a:moveTo>
                    <a:pt x="72454" y="0"/>
                  </a:moveTo>
                  <a:lnTo>
                    <a:pt x="215156" y="286283"/>
                  </a:lnTo>
                  <a:lnTo>
                    <a:pt x="345852" y="7107"/>
                  </a:lnTo>
                  <a:cubicBezTo>
                    <a:pt x="347625" y="3113"/>
                    <a:pt x="349399" y="0"/>
                    <a:pt x="352512" y="0"/>
                  </a:cubicBezTo>
                  <a:cubicBezTo>
                    <a:pt x="355625" y="0"/>
                    <a:pt x="356964" y="3547"/>
                    <a:pt x="357845" y="11993"/>
                  </a:cubicBezTo>
                  <a:lnTo>
                    <a:pt x="387635" y="284944"/>
                  </a:lnTo>
                  <a:cubicBezTo>
                    <a:pt x="389409" y="300955"/>
                    <a:pt x="392522" y="325847"/>
                    <a:pt x="411634" y="332073"/>
                  </a:cubicBezTo>
                  <a:cubicBezTo>
                    <a:pt x="424532" y="336066"/>
                    <a:pt x="436091" y="336066"/>
                    <a:pt x="440531" y="336066"/>
                  </a:cubicBezTo>
                  <a:cubicBezTo>
                    <a:pt x="424979" y="342292"/>
                    <a:pt x="376969" y="340965"/>
                    <a:pt x="360511" y="339626"/>
                  </a:cubicBezTo>
                  <a:cubicBezTo>
                    <a:pt x="350292" y="338733"/>
                    <a:pt x="348072" y="337406"/>
                    <a:pt x="348072" y="335186"/>
                  </a:cubicBezTo>
                  <a:cubicBezTo>
                    <a:pt x="353405" y="331626"/>
                    <a:pt x="353851" y="324073"/>
                    <a:pt x="352958" y="316074"/>
                  </a:cubicBezTo>
                  <a:lnTo>
                    <a:pt x="331626" y="86680"/>
                  </a:lnTo>
                  <a:lnTo>
                    <a:pt x="221382" y="317847"/>
                  </a:lnTo>
                  <a:cubicBezTo>
                    <a:pt x="212030" y="337406"/>
                    <a:pt x="210703" y="341412"/>
                    <a:pt x="206710" y="341412"/>
                  </a:cubicBezTo>
                  <a:cubicBezTo>
                    <a:pt x="203597" y="341412"/>
                    <a:pt x="201377" y="336959"/>
                    <a:pt x="192918" y="320960"/>
                  </a:cubicBezTo>
                  <a:cubicBezTo>
                    <a:pt x="181359" y="299182"/>
                    <a:pt x="143135" y="222275"/>
                    <a:pt x="140915" y="217822"/>
                  </a:cubicBezTo>
                  <a:cubicBezTo>
                    <a:pt x="136909" y="209823"/>
                    <a:pt x="87126" y="103125"/>
                    <a:pt x="82228" y="91132"/>
                  </a:cubicBezTo>
                  <a:lnTo>
                    <a:pt x="62669" y="297396"/>
                  </a:lnTo>
                  <a:cubicBezTo>
                    <a:pt x="62235" y="304515"/>
                    <a:pt x="62235" y="312514"/>
                    <a:pt x="62235" y="320067"/>
                  </a:cubicBezTo>
                  <a:cubicBezTo>
                    <a:pt x="62235" y="326740"/>
                    <a:pt x="67121" y="332519"/>
                    <a:pt x="73794" y="333846"/>
                  </a:cubicBezTo>
                  <a:cubicBezTo>
                    <a:pt x="81347" y="335632"/>
                    <a:pt x="88007" y="336066"/>
                    <a:pt x="90674" y="336066"/>
                  </a:cubicBezTo>
                  <a:cubicBezTo>
                    <a:pt x="69788" y="342292"/>
                    <a:pt x="48444" y="340965"/>
                    <a:pt x="44896" y="340965"/>
                  </a:cubicBezTo>
                  <a:cubicBezTo>
                    <a:pt x="40891" y="340965"/>
                    <a:pt x="19546" y="342292"/>
                    <a:pt x="7553" y="342292"/>
                  </a:cubicBezTo>
                  <a:cubicBezTo>
                    <a:pt x="3113" y="342292"/>
                    <a:pt x="0" y="341412"/>
                    <a:pt x="0" y="338299"/>
                  </a:cubicBezTo>
                  <a:cubicBezTo>
                    <a:pt x="7987" y="336066"/>
                    <a:pt x="11100" y="336066"/>
                    <a:pt x="17773" y="334739"/>
                  </a:cubicBezTo>
                  <a:cubicBezTo>
                    <a:pt x="32445" y="332073"/>
                    <a:pt x="33784" y="314734"/>
                    <a:pt x="35558" y="297842"/>
                  </a:cubicBezTo>
                  <a:lnTo>
                    <a:pt x="67556" y="8000"/>
                  </a:lnTo>
                  <a:cubicBezTo>
                    <a:pt x="68014" y="3113"/>
                    <a:pt x="69788" y="0"/>
                    <a:pt x="72454"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6" name="Shape 13">
              <a:extLst>
                <a:ext uri="{FF2B5EF4-FFF2-40B4-BE49-F238E27FC236}">
                  <a16:creationId xmlns:a16="http://schemas.microsoft.com/office/drawing/2014/main" xmlns="" id="{831A1CC0-2969-4638-AD8D-65F72DC606AF}"/>
                </a:ext>
              </a:extLst>
            </p:cNvPr>
            <p:cNvSpPr/>
            <p:nvPr/>
          </p:nvSpPr>
          <p:spPr>
            <a:xfrm>
              <a:off x="3251907" y="2467596"/>
              <a:ext cx="161807" cy="289172"/>
            </a:xfrm>
            <a:custGeom>
              <a:avLst/>
              <a:gdLst/>
              <a:ahLst/>
              <a:cxnLst/>
              <a:rect l="0" t="0" r="0" b="0"/>
              <a:pathLst>
                <a:path w="161807" h="289172">
                  <a:moveTo>
                    <a:pt x="100905" y="222"/>
                  </a:moveTo>
                  <a:cubicBezTo>
                    <a:pt x="110685" y="222"/>
                    <a:pt x="122493" y="0"/>
                    <a:pt x="135426" y="396"/>
                  </a:cubicBezTo>
                  <a:lnTo>
                    <a:pt x="161807" y="2877"/>
                  </a:lnTo>
                  <a:lnTo>
                    <a:pt x="161807" y="21341"/>
                  </a:lnTo>
                  <a:lnTo>
                    <a:pt x="161254" y="21113"/>
                  </a:lnTo>
                  <a:cubicBezTo>
                    <a:pt x="140026" y="15223"/>
                    <a:pt x="117574" y="14001"/>
                    <a:pt x="94233" y="14001"/>
                  </a:cubicBezTo>
                  <a:cubicBezTo>
                    <a:pt x="86680" y="14001"/>
                    <a:pt x="74228" y="15329"/>
                    <a:pt x="70669" y="16668"/>
                  </a:cubicBezTo>
                  <a:cubicBezTo>
                    <a:pt x="67121" y="17995"/>
                    <a:pt x="65782" y="19781"/>
                    <a:pt x="65782" y="24233"/>
                  </a:cubicBezTo>
                  <a:lnTo>
                    <a:pt x="65782" y="150477"/>
                  </a:lnTo>
                  <a:cubicBezTo>
                    <a:pt x="65782" y="190487"/>
                    <a:pt x="65782" y="225610"/>
                    <a:pt x="66229" y="232717"/>
                  </a:cubicBezTo>
                  <a:cubicBezTo>
                    <a:pt x="66675" y="242056"/>
                    <a:pt x="67556" y="255835"/>
                    <a:pt x="70669" y="259841"/>
                  </a:cubicBezTo>
                  <a:cubicBezTo>
                    <a:pt x="75567" y="266947"/>
                    <a:pt x="89346" y="274947"/>
                    <a:pt x="135570" y="274947"/>
                  </a:cubicBezTo>
                  <a:lnTo>
                    <a:pt x="161807" y="270384"/>
                  </a:lnTo>
                  <a:lnTo>
                    <a:pt x="161807" y="286543"/>
                  </a:lnTo>
                  <a:lnTo>
                    <a:pt x="135136" y="289172"/>
                  </a:lnTo>
                  <a:cubicBezTo>
                    <a:pt x="118244" y="289172"/>
                    <a:pt x="97346" y="287845"/>
                    <a:pt x="80454" y="286952"/>
                  </a:cubicBezTo>
                  <a:lnTo>
                    <a:pt x="48444" y="284732"/>
                  </a:lnTo>
                  <a:cubicBezTo>
                    <a:pt x="47563" y="284732"/>
                    <a:pt x="40444" y="285179"/>
                    <a:pt x="32445" y="285179"/>
                  </a:cubicBezTo>
                  <a:cubicBezTo>
                    <a:pt x="24445" y="285613"/>
                    <a:pt x="15106" y="286059"/>
                    <a:pt x="8880" y="286059"/>
                  </a:cubicBezTo>
                  <a:cubicBezTo>
                    <a:pt x="9327" y="279833"/>
                    <a:pt x="14213" y="278953"/>
                    <a:pt x="17773" y="278060"/>
                  </a:cubicBezTo>
                  <a:cubicBezTo>
                    <a:pt x="25326" y="276286"/>
                    <a:pt x="26219" y="269167"/>
                    <a:pt x="27992" y="258055"/>
                  </a:cubicBezTo>
                  <a:cubicBezTo>
                    <a:pt x="30225" y="242502"/>
                    <a:pt x="30225" y="212712"/>
                    <a:pt x="30225" y="176261"/>
                  </a:cubicBezTo>
                  <a:lnTo>
                    <a:pt x="30225" y="109586"/>
                  </a:lnTo>
                  <a:cubicBezTo>
                    <a:pt x="30225" y="50898"/>
                    <a:pt x="30225" y="40232"/>
                    <a:pt x="29332" y="28227"/>
                  </a:cubicBezTo>
                  <a:cubicBezTo>
                    <a:pt x="28439" y="15329"/>
                    <a:pt x="26219" y="9115"/>
                    <a:pt x="13333" y="7341"/>
                  </a:cubicBezTo>
                  <a:cubicBezTo>
                    <a:pt x="10220" y="6895"/>
                    <a:pt x="3547" y="6436"/>
                    <a:pt x="0" y="6436"/>
                  </a:cubicBezTo>
                  <a:cubicBezTo>
                    <a:pt x="20886" y="222"/>
                    <a:pt x="46224" y="1115"/>
                    <a:pt x="48444" y="1115"/>
                  </a:cubicBezTo>
                  <a:cubicBezTo>
                    <a:pt x="52884" y="1115"/>
                    <a:pt x="77788" y="222"/>
                    <a:pt x="100905" y="222"/>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7" name="Shape 14">
              <a:extLst>
                <a:ext uri="{FF2B5EF4-FFF2-40B4-BE49-F238E27FC236}">
                  <a16:creationId xmlns:a16="http://schemas.microsoft.com/office/drawing/2014/main" xmlns="" id="{707DEB53-227B-4707-A8A7-671090007966}"/>
                </a:ext>
              </a:extLst>
            </p:cNvPr>
            <p:cNvSpPr/>
            <p:nvPr/>
          </p:nvSpPr>
          <p:spPr>
            <a:xfrm>
              <a:off x="2888704" y="2462485"/>
              <a:ext cx="308496" cy="293836"/>
            </a:xfrm>
            <a:custGeom>
              <a:avLst/>
              <a:gdLst/>
              <a:ahLst/>
              <a:cxnLst/>
              <a:rect l="0" t="0" r="0" b="0"/>
              <a:pathLst>
                <a:path w="308496" h="293836">
                  <a:moveTo>
                    <a:pt x="29344" y="0"/>
                  </a:moveTo>
                  <a:cubicBezTo>
                    <a:pt x="33784" y="0"/>
                    <a:pt x="40456" y="7553"/>
                    <a:pt x="44450" y="11547"/>
                  </a:cubicBezTo>
                  <a:cubicBezTo>
                    <a:pt x="50676" y="17785"/>
                    <a:pt x="107528" y="78234"/>
                    <a:pt x="167928" y="140469"/>
                  </a:cubicBezTo>
                  <a:cubicBezTo>
                    <a:pt x="206561" y="180479"/>
                    <a:pt x="248307" y="225375"/>
                    <a:pt x="260313" y="237827"/>
                  </a:cubicBezTo>
                  <a:lnTo>
                    <a:pt x="256294" y="48456"/>
                  </a:lnTo>
                  <a:cubicBezTo>
                    <a:pt x="255848" y="23999"/>
                    <a:pt x="253640" y="15553"/>
                    <a:pt x="241647" y="13333"/>
                  </a:cubicBezTo>
                  <a:cubicBezTo>
                    <a:pt x="234541" y="12005"/>
                    <a:pt x="225648" y="11547"/>
                    <a:pt x="222548" y="11547"/>
                  </a:cubicBezTo>
                  <a:cubicBezTo>
                    <a:pt x="244760" y="5333"/>
                    <a:pt x="263451" y="6226"/>
                    <a:pt x="267940" y="6226"/>
                  </a:cubicBezTo>
                  <a:cubicBezTo>
                    <a:pt x="272430" y="6226"/>
                    <a:pt x="285378" y="5333"/>
                    <a:pt x="301377" y="5333"/>
                  </a:cubicBezTo>
                  <a:cubicBezTo>
                    <a:pt x="305383" y="5333"/>
                    <a:pt x="308496" y="5767"/>
                    <a:pt x="308496" y="8000"/>
                  </a:cubicBezTo>
                  <a:cubicBezTo>
                    <a:pt x="302270" y="11547"/>
                    <a:pt x="299157" y="11547"/>
                    <a:pt x="294717" y="12452"/>
                  </a:cubicBezTo>
                  <a:cubicBezTo>
                    <a:pt x="281831" y="15118"/>
                    <a:pt x="280926" y="22671"/>
                    <a:pt x="280926" y="45343"/>
                  </a:cubicBezTo>
                  <a:lnTo>
                    <a:pt x="280045" y="266725"/>
                  </a:lnTo>
                  <a:cubicBezTo>
                    <a:pt x="280045" y="291616"/>
                    <a:pt x="279598" y="293836"/>
                    <a:pt x="276907" y="293836"/>
                  </a:cubicBezTo>
                  <a:cubicBezTo>
                    <a:pt x="272876" y="293836"/>
                    <a:pt x="268833" y="290723"/>
                    <a:pt x="246968" y="270731"/>
                  </a:cubicBezTo>
                  <a:cubicBezTo>
                    <a:pt x="242974" y="267171"/>
                    <a:pt x="186581" y="211609"/>
                    <a:pt x="145269" y="168486"/>
                  </a:cubicBezTo>
                  <a:cubicBezTo>
                    <a:pt x="99963" y="120910"/>
                    <a:pt x="56009" y="74687"/>
                    <a:pt x="44016" y="61342"/>
                  </a:cubicBezTo>
                  <a:lnTo>
                    <a:pt x="48456" y="239601"/>
                  </a:lnTo>
                  <a:cubicBezTo>
                    <a:pt x="49349" y="270731"/>
                    <a:pt x="52896" y="280057"/>
                    <a:pt x="63550" y="282724"/>
                  </a:cubicBezTo>
                  <a:cubicBezTo>
                    <a:pt x="70656" y="284510"/>
                    <a:pt x="79549" y="284944"/>
                    <a:pt x="83096" y="284944"/>
                  </a:cubicBezTo>
                  <a:cubicBezTo>
                    <a:pt x="56890" y="291170"/>
                    <a:pt x="41337" y="289843"/>
                    <a:pt x="37790" y="289843"/>
                  </a:cubicBezTo>
                  <a:cubicBezTo>
                    <a:pt x="34230" y="289843"/>
                    <a:pt x="17785" y="291170"/>
                    <a:pt x="0" y="291170"/>
                  </a:cubicBezTo>
                  <a:cubicBezTo>
                    <a:pt x="0" y="284944"/>
                    <a:pt x="7119" y="284510"/>
                    <a:pt x="12886" y="282724"/>
                  </a:cubicBezTo>
                  <a:cubicBezTo>
                    <a:pt x="22671" y="280057"/>
                    <a:pt x="23999" y="269838"/>
                    <a:pt x="23999" y="235607"/>
                  </a:cubicBezTo>
                  <a:lnTo>
                    <a:pt x="23999" y="19112"/>
                  </a:lnTo>
                  <a:cubicBezTo>
                    <a:pt x="23999" y="3994"/>
                    <a:pt x="26231" y="0"/>
                    <a:pt x="29344"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8" name="Shape 15">
              <a:extLst>
                <a:ext uri="{FF2B5EF4-FFF2-40B4-BE49-F238E27FC236}">
                  <a16:creationId xmlns:a16="http://schemas.microsoft.com/office/drawing/2014/main" xmlns="" id="{3C858D53-4D99-4F65-BFCA-E0AE0B712F8C}"/>
                </a:ext>
              </a:extLst>
            </p:cNvPr>
            <p:cNvSpPr/>
            <p:nvPr/>
          </p:nvSpPr>
          <p:spPr>
            <a:xfrm>
              <a:off x="2684215" y="2462485"/>
              <a:ext cx="154694" cy="295861"/>
            </a:xfrm>
            <a:custGeom>
              <a:avLst/>
              <a:gdLst/>
              <a:ahLst/>
              <a:cxnLst/>
              <a:rect l="0" t="0" r="0" b="0"/>
              <a:pathLst>
                <a:path w="154694" h="295861">
                  <a:moveTo>
                    <a:pt x="0" y="0"/>
                  </a:moveTo>
                  <a:cubicBezTo>
                    <a:pt x="88019" y="0"/>
                    <a:pt x="154694" y="53789"/>
                    <a:pt x="154694" y="141808"/>
                  </a:cubicBezTo>
                  <a:cubicBezTo>
                    <a:pt x="154694" y="215711"/>
                    <a:pt x="106704" y="278390"/>
                    <a:pt x="31578" y="292905"/>
                  </a:cubicBezTo>
                  <a:lnTo>
                    <a:pt x="0" y="295861"/>
                  </a:lnTo>
                  <a:lnTo>
                    <a:pt x="0" y="279621"/>
                  </a:lnTo>
                  <a:lnTo>
                    <a:pt x="8892" y="280504"/>
                  </a:lnTo>
                  <a:cubicBezTo>
                    <a:pt x="44016" y="280504"/>
                    <a:pt x="114697" y="261826"/>
                    <a:pt x="114697" y="152474"/>
                  </a:cubicBezTo>
                  <a:cubicBezTo>
                    <a:pt x="114697" y="84460"/>
                    <a:pt x="83687" y="40702"/>
                    <a:pt x="42115" y="23074"/>
                  </a:cubicBezTo>
                  <a:lnTo>
                    <a:pt x="0" y="14668"/>
                  </a:lnTo>
                  <a:lnTo>
                    <a:pt x="0"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9" name="Shape 16">
              <a:extLst>
                <a:ext uri="{FF2B5EF4-FFF2-40B4-BE49-F238E27FC236}">
                  <a16:creationId xmlns:a16="http://schemas.microsoft.com/office/drawing/2014/main" xmlns="" id="{877389A8-E589-44C2-A997-7E2DDBCDF079}"/>
                </a:ext>
              </a:extLst>
            </p:cNvPr>
            <p:cNvSpPr/>
            <p:nvPr/>
          </p:nvSpPr>
          <p:spPr>
            <a:xfrm>
              <a:off x="3413714" y="2470473"/>
              <a:ext cx="134249" cy="283665"/>
            </a:xfrm>
            <a:custGeom>
              <a:avLst/>
              <a:gdLst/>
              <a:ahLst/>
              <a:cxnLst/>
              <a:rect l="0" t="0" r="0" b="0"/>
              <a:pathLst>
                <a:path w="134249" h="283665">
                  <a:moveTo>
                    <a:pt x="0" y="0"/>
                  </a:moveTo>
                  <a:lnTo>
                    <a:pt x="14892" y="1401"/>
                  </a:lnTo>
                  <a:cubicBezTo>
                    <a:pt x="43455" y="6346"/>
                    <a:pt x="72907" y="17127"/>
                    <a:pt x="96025" y="40468"/>
                  </a:cubicBezTo>
                  <a:cubicBezTo>
                    <a:pt x="115584" y="60027"/>
                    <a:pt x="134249" y="91591"/>
                    <a:pt x="134249" y="136487"/>
                  </a:cubicBezTo>
                  <a:cubicBezTo>
                    <a:pt x="134249" y="184050"/>
                    <a:pt x="113798" y="220501"/>
                    <a:pt x="92019" y="242738"/>
                  </a:cubicBezTo>
                  <a:cubicBezTo>
                    <a:pt x="79350" y="255742"/>
                    <a:pt x="56426" y="273741"/>
                    <a:pt x="17627" y="281927"/>
                  </a:cubicBezTo>
                  <a:lnTo>
                    <a:pt x="0" y="283665"/>
                  </a:lnTo>
                  <a:lnTo>
                    <a:pt x="0" y="267507"/>
                  </a:lnTo>
                  <a:lnTo>
                    <a:pt x="24228" y="263293"/>
                  </a:lnTo>
                  <a:cubicBezTo>
                    <a:pt x="39678" y="257515"/>
                    <a:pt x="53572" y="248958"/>
                    <a:pt x="65354" y="237839"/>
                  </a:cubicBezTo>
                  <a:cubicBezTo>
                    <a:pt x="85793" y="218727"/>
                    <a:pt x="96025" y="182711"/>
                    <a:pt x="96025" y="148046"/>
                  </a:cubicBezTo>
                  <a:cubicBezTo>
                    <a:pt x="96025" y="100037"/>
                    <a:pt x="75127" y="69366"/>
                    <a:pt x="59128" y="53354"/>
                  </a:cubicBezTo>
                  <a:cubicBezTo>
                    <a:pt x="49904" y="44018"/>
                    <a:pt x="40291" y="36711"/>
                    <a:pt x="30330" y="31001"/>
                  </a:cubicBezTo>
                  <a:lnTo>
                    <a:pt x="0" y="18464"/>
                  </a:lnTo>
                  <a:lnTo>
                    <a:pt x="0"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0" name="Shape 17">
              <a:extLst>
                <a:ext uri="{FF2B5EF4-FFF2-40B4-BE49-F238E27FC236}">
                  <a16:creationId xmlns:a16="http://schemas.microsoft.com/office/drawing/2014/main" xmlns="" id="{DBEA175E-3609-4793-90AF-8BF9F21FCB1C}"/>
                </a:ext>
              </a:extLst>
            </p:cNvPr>
            <p:cNvSpPr/>
            <p:nvPr/>
          </p:nvSpPr>
          <p:spPr>
            <a:xfrm>
              <a:off x="4268106" y="2468094"/>
              <a:ext cx="143371" cy="285561"/>
            </a:xfrm>
            <a:custGeom>
              <a:avLst/>
              <a:gdLst/>
              <a:ahLst/>
              <a:cxnLst/>
              <a:rect l="0" t="0" r="0" b="0"/>
              <a:pathLst>
                <a:path w="143371" h="285561">
                  <a:moveTo>
                    <a:pt x="143371" y="0"/>
                  </a:moveTo>
                  <a:lnTo>
                    <a:pt x="143371" y="65341"/>
                  </a:lnTo>
                  <a:lnTo>
                    <a:pt x="103138" y="161984"/>
                  </a:lnTo>
                  <a:lnTo>
                    <a:pt x="104477" y="164650"/>
                  </a:lnTo>
                  <a:lnTo>
                    <a:pt x="143371" y="164650"/>
                  </a:lnTo>
                  <a:lnTo>
                    <a:pt x="143371" y="181256"/>
                  </a:lnTo>
                  <a:lnTo>
                    <a:pt x="99144" y="180215"/>
                  </a:lnTo>
                  <a:lnTo>
                    <a:pt x="72913" y="243777"/>
                  </a:lnTo>
                  <a:cubicBezTo>
                    <a:pt x="69354" y="253104"/>
                    <a:pt x="67134" y="262455"/>
                    <a:pt x="67134" y="269115"/>
                  </a:cubicBezTo>
                  <a:cubicBezTo>
                    <a:pt x="67134" y="276668"/>
                    <a:pt x="73794" y="279335"/>
                    <a:pt x="80466" y="279335"/>
                  </a:cubicBezTo>
                  <a:cubicBezTo>
                    <a:pt x="87139" y="279335"/>
                    <a:pt x="88019" y="280674"/>
                    <a:pt x="88019" y="282448"/>
                  </a:cubicBezTo>
                  <a:cubicBezTo>
                    <a:pt x="72913" y="285561"/>
                    <a:pt x="51569" y="284234"/>
                    <a:pt x="47129" y="284234"/>
                  </a:cubicBezTo>
                  <a:cubicBezTo>
                    <a:pt x="43123" y="284234"/>
                    <a:pt x="23564" y="285561"/>
                    <a:pt x="7565" y="285561"/>
                  </a:cubicBezTo>
                  <a:cubicBezTo>
                    <a:pt x="2667" y="285561"/>
                    <a:pt x="0" y="284680"/>
                    <a:pt x="0" y="282448"/>
                  </a:cubicBezTo>
                  <a:cubicBezTo>
                    <a:pt x="6238" y="279335"/>
                    <a:pt x="12005" y="278901"/>
                    <a:pt x="15118" y="278454"/>
                  </a:cubicBezTo>
                  <a:cubicBezTo>
                    <a:pt x="32903" y="276222"/>
                    <a:pt x="40456" y="262889"/>
                    <a:pt x="48022" y="243777"/>
                  </a:cubicBezTo>
                  <a:lnTo>
                    <a:pt x="140035" y="7277"/>
                  </a:lnTo>
                  <a:lnTo>
                    <a:pt x="143371"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1" name="Shape 18">
              <a:extLst>
                <a:ext uri="{FF2B5EF4-FFF2-40B4-BE49-F238E27FC236}">
                  <a16:creationId xmlns:a16="http://schemas.microsoft.com/office/drawing/2014/main" xmlns="" id="{2897B739-628C-4E6B-A96A-7990597C1EA9}"/>
                </a:ext>
              </a:extLst>
            </p:cNvPr>
            <p:cNvSpPr/>
            <p:nvPr/>
          </p:nvSpPr>
          <p:spPr>
            <a:xfrm>
              <a:off x="3607532" y="2465592"/>
              <a:ext cx="176039" cy="288956"/>
            </a:xfrm>
            <a:custGeom>
              <a:avLst/>
              <a:gdLst/>
              <a:ahLst/>
              <a:cxnLst/>
              <a:rect l="0" t="0" r="0" b="0"/>
              <a:pathLst>
                <a:path w="176039" h="288956">
                  <a:moveTo>
                    <a:pt x="165655" y="443"/>
                  </a:moveTo>
                  <a:cubicBezTo>
                    <a:pt x="166601" y="887"/>
                    <a:pt x="166712" y="1774"/>
                    <a:pt x="166712" y="2660"/>
                  </a:cubicBezTo>
                  <a:cubicBezTo>
                    <a:pt x="166712" y="5339"/>
                    <a:pt x="164480" y="9779"/>
                    <a:pt x="163599" y="20458"/>
                  </a:cubicBezTo>
                  <a:cubicBezTo>
                    <a:pt x="163153" y="24005"/>
                    <a:pt x="162260" y="40897"/>
                    <a:pt x="161367" y="45349"/>
                  </a:cubicBezTo>
                  <a:cubicBezTo>
                    <a:pt x="154707" y="41790"/>
                    <a:pt x="154260" y="35564"/>
                    <a:pt x="152474" y="31124"/>
                  </a:cubicBezTo>
                  <a:cubicBezTo>
                    <a:pt x="149808" y="24898"/>
                    <a:pt x="145814" y="22231"/>
                    <a:pt x="124470" y="19565"/>
                  </a:cubicBezTo>
                  <a:cubicBezTo>
                    <a:pt x="117810" y="18672"/>
                    <a:pt x="72467" y="18225"/>
                    <a:pt x="68014" y="18225"/>
                  </a:cubicBezTo>
                  <a:lnTo>
                    <a:pt x="65794" y="124923"/>
                  </a:lnTo>
                  <a:cubicBezTo>
                    <a:pt x="72913" y="128916"/>
                    <a:pt x="124470" y="128916"/>
                    <a:pt x="133362" y="128036"/>
                  </a:cubicBezTo>
                  <a:cubicBezTo>
                    <a:pt x="142701" y="127143"/>
                    <a:pt x="148481" y="126696"/>
                    <a:pt x="152474" y="122690"/>
                  </a:cubicBezTo>
                  <a:cubicBezTo>
                    <a:pt x="159593" y="117804"/>
                    <a:pt x="160486" y="118697"/>
                    <a:pt x="160486" y="120917"/>
                  </a:cubicBezTo>
                  <a:cubicBezTo>
                    <a:pt x="160486" y="123137"/>
                    <a:pt x="158254" y="129363"/>
                    <a:pt x="157373" y="141815"/>
                  </a:cubicBezTo>
                  <a:cubicBezTo>
                    <a:pt x="156480" y="149368"/>
                    <a:pt x="155587" y="163593"/>
                    <a:pt x="155587" y="166260"/>
                  </a:cubicBezTo>
                  <a:cubicBezTo>
                    <a:pt x="155587" y="169373"/>
                    <a:pt x="154707" y="173379"/>
                    <a:pt x="152040" y="173379"/>
                  </a:cubicBezTo>
                  <a:cubicBezTo>
                    <a:pt x="149374" y="166260"/>
                    <a:pt x="149374" y="162266"/>
                    <a:pt x="147588" y="157367"/>
                  </a:cubicBezTo>
                  <a:cubicBezTo>
                    <a:pt x="146261" y="152034"/>
                    <a:pt x="142701" y="147594"/>
                    <a:pt x="127583" y="145808"/>
                  </a:cubicBezTo>
                  <a:cubicBezTo>
                    <a:pt x="116917" y="144481"/>
                    <a:pt x="75133" y="144035"/>
                    <a:pt x="68461" y="144035"/>
                  </a:cubicBezTo>
                  <a:lnTo>
                    <a:pt x="65794" y="178265"/>
                  </a:lnTo>
                  <a:cubicBezTo>
                    <a:pt x="65794" y="191164"/>
                    <a:pt x="65348" y="235167"/>
                    <a:pt x="65794" y="242720"/>
                  </a:cubicBezTo>
                  <a:cubicBezTo>
                    <a:pt x="66687" y="268058"/>
                    <a:pt x="73794" y="272945"/>
                    <a:pt x="112464" y="272945"/>
                  </a:cubicBezTo>
                  <a:cubicBezTo>
                    <a:pt x="122696" y="272945"/>
                    <a:pt x="141362" y="272945"/>
                    <a:pt x="151594" y="268951"/>
                  </a:cubicBezTo>
                  <a:cubicBezTo>
                    <a:pt x="161813" y="264499"/>
                    <a:pt x="167146" y="257839"/>
                    <a:pt x="169379" y="242720"/>
                  </a:cubicBezTo>
                  <a:cubicBezTo>
                    <a:pt x="176039" y="245387"/>
                    <a:pt x="172926" y="271171"/>
                    <a:pt x="170706" y="279171"/>
                  </a:cubicBezTo>
                  <a:cubicBezTo>
                    <a:pt x="168039" y="288956"/>
                    <a:pt x="164033" y="288956"/>
                    <a:pt x="148927" y="288956"/>
                  </a:cubicBezTo>
                  <a:cubicBezTo>
                    <a:pt x="119583" y="288956"/>
                    <a:pt x="96912" y="288063"/>
                    <a:pt x="80913" y="287617"/>
                  </a:cubicBezTo>
                  <a:cubicBezTo>
                    <a:pt x="64455" y="286736"/>
                    <a:pt x="54235" y="286736"/>
                    <a:pt x="48456" y="286736"/>
                  </a:cubicBezTo>
                  <a:cubicBezTo>
                    <a:pt x="47563" y="286736"/>
                    <a:pt x="40010" y="286736"/>
                    <a:pt x="31564" y="287182"/>
                  </a:cubicBezTo>
                  <a:cubicBezTo>
                    <a:pt x="24011" y="287617"/>
                    <a:pt x="15118" y="288063"/>
                    <a:pt x="8892" y="288063"/>
                  </a:cubicBezTo>
                  <a:cubicBezTo>
                    <a:pt x="9339" y="281837"/>
                    <a:pt x="14225" y="280510"/>
                    <a:pt x="17785" y="280064"/>
                  </a:cubicBezTo>
                  <a:cubicBezTo>
                    <a:pt x="25338" y="278724"/>
                    <a:pt x="26231" y="271171"/>
                    <a:pt x="28004" y="260059"/>
                  </a:cubicBezTo>
                  <a:cubicBezTo>
                    <a:pt x="30225" y="244506"/>
                    <a:pt x="30225" y="214716"/>
                    <a:pt x="30225" y="178265"/>
                  </a:cubicBezTo>
                  <a:lnTo>
                    <a:pt x="30225" y="111590"/>
                  </a:lnTo>
                  <a:cubicBezTo>
                    <a:pt x="30225" y="52902"/>
                    <a:pt x="30225" y="42236"/>
                    <a:pt x="29344" y="30231"/>
                  </a:cubicBezTo>
                  <a:cubicBezTo>
                    <a:pt x="28451" y="17332"/>
                    <a:pt x="26231" y="11119"/>
                    <a:pt x="13345" y="9345"/>
                  </a:cubicBezTo>
                  <a:cubicBezTo>
                    <a:pt x="10232" y="8899"/>
                    <a:pt x="3559" y="8440"/>
                    <a:pt x="0" y="8440"/>
                  </a:cubicBezTo>
                  <a:cubicBezTo>
                    <a:pt x="20898" y="2226"/>
                    <a:pt x="46236" y="3119"/>
                    <a:pt x="48456" y="3119"/>
                  </a:cubicBezTo>
                  <a:cubicBezTo>
                    <a:pt x="51122" y="3119"/>
                    <a:pt x="132916" y="3566"/>
                    <a:pt x="141808" y="3119"/>
                  </a:cubicBezTo>
                  <a:cubicBezTo>
                    <a:pt x="149374" y="2660"/>
                    <a:pt x="156480" y="1333"/>
                    <a:pt x="159593" y="887"/>
                  </a:cubicBezTo>
                  <a:cubicBezTo>
                    <a:pt x="162930" y="0"/>
                    <a:pt x="164709" y="0"/>
                    <a:pt x="165655" y="443"/>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2" name="Shape 19">
              <a:extLst>
                <a:ext uri="{FF2B5EF4-FFF2-40B4-BE49-F238E27FC236}">
                  <a16:creationId xmlns:a16="http://schemas.microsoft.com/office/drawing/2014/main" xmlns="" id="{B0C30E79-5148-4C91-9114-B2A44F7EF6B0}"/>
                </a:ext>
              </a:extLst>
            </p:cNvPr>
            <p:cNvSpPr/>
            <p:nvPr/>
          </p:nvSpPr>
          <p:spPr>
            <a:xfrm>
              <a:off x="4076961" y="2462039"/>
              <a:ext cx="161367" cy="296515"/>
            </a:xfrm>
            <a:custGeom>
              <a:avLst/>
              <a:gdLst/>
              <a:ahLst/>
              <a:cxnLst/>
              <a:rect l="0" t="0" r="0" b="0"/>
              <a:pathLst>
                <a:path w="161367" h="296515">
                  <a:moveTo>
                    <a:pt x="94245" y="0"/>
                  </a:moveTo>
                  <a:cubicBezTo>
                    <a:pt x="109810" y="0"/>
                    <a:pt x="125363" y="2220"/>
                    <a:pt x="134702" y="4440"/>
                  </a:cubicBezTo>
                  <a:cubicBezTo>
                    <a:pt x="142255" y="6214"/>
                    <a:pt x="145368" y="6214"/>
                    <a:pt x="148481" y="6214"/>
                  </a:cubicBezTo>
                  <a:cubicBezTo>
                    <a:pt x="152474" y="10666"/>
                    <a:pt x="150701" y="23118"/>
                    <a:pt x="150701" y="48902"/>
                  </a:cubicBezTo>
                  <a:cubicBezTo>
                    <a:pt x="150701" y="54682"/>
                    <a:pt x="150254" y="57348"/>
                    <a:pt x="147588" y="57348"/>
                  </a:cubicBezTo>
                  <a:cubicBezTo>
                    <a:pt x="143594" y="48009"/>
                    <a:pt x="140481" y="37790"/>
                    <a:pt x="138249" y="33784"/>
                  </a:cubicBezTo>
                  <a:cubicBezTo>
                    <a:pt x="135595" y="29332"/>
                    <a:pt x="122696" y="15118"/>
                    <a:pt x="87573" y="15118"/>
                  </a:cubicBezTo>
                  <a:cubicBezTo>
                    <a:pt x="59134" y="15118"/>
                    <a:pt x="35558" y="29332"/>
                    <a:pt x="35558" y="56009"/>
                  </a:cubicBezTo>
                  <a:cubicBezTo>
                    <a:pt x="35558" y="80020"/>
                    <a:pt x="47575" y="93799"/>
                    <a:pt x="86246" y="120030"/>
                  </a:cubicBezTo>
                  <a:lnTo>
                    <a:pt x="97358" y="127583"/>
                  </a:lnTo>
                  <a:cubicBezTo>
                    <a:pt x="144921" y="160040"/>
                    <a:pt x="161367" y="186271"/>
                    <a:pt x="161367" y="218715"/>
                  </a:cubicBezTo>
                  <a:cubicBezTo>
                    <a:pt x="161367" y="240940"/>
                    <a:pt x="152921" y="264939"/>
                    <a:pt x="124916" y="283170"/>
                  </a:cubicBezTo>
                  <a:cubicBezTo>
                    <a:pt x="108471" y="293836"/>
                    <a:pt x="84026" y="296515"/>
                    <a:pt x="62681" y="296515"/>
                  </a:cubicBezTo>
                  <a:cubicBezTo>
                    <a:pt x="44462" y="296515"/>
                    <a:pt x="21791" y="293836"/>
                    <a:pt x="5779" y="286283"/>
                  </a:cubicBezTo>
                  <a:cubicBezTo>
                    <a:pt x="446" y="283617"/>
                    <a:pt x="0" y="282277"/>
                    <a:pt x="0" y="272058"/>
                  </a:cubicBezTo>
                  <a:cubicBezTo>
                    <a:pt x="0" y="253392"/>
                    <a:pt x="1786" y="238274"/>
                    <a:pt x="2220" y="232048"/>
                  </a:cubicBezTo>
                  <a:cubicBezTo>
                    <a:pt x="8892" y="233387"/>
                    <a:pt x="8892" y="238720"/>
                    <a:pt x="10232" y="244053"/>
                  </a:cubicBezTo>
                  <a:cubicBezTo>
                    <a:pt x="16446" y="271611"/>
                    <a:pt x="45789" y="281397"/>
                    <a:pt x="72020" y="281397"/>
                  </a:cubicBezTo>
                  <a:cubicBezTo>
                    <a:pt x="110691" y="281397"/>
                    <a:pt x="130696" y="259618"/>
                    <a:pt x="130696" y="231167"/>
                  </a:cubicBezTo>
                  <a:cubicBezTo>
                    <a:pt x="130696" y="204043"/>
                    <a:pt x="116024" y="191145"/>
                    <a:pt x="81359" y="165373"/>
                  </a:cubicBezTo>
                  <a:lnTo>
                    <a:pt x="63574" y="152028"/>
                  </a:lnTo>
                  <a:cubicBezTo>
                    <a:pt x="21344" y="120464"/>
                    <a:pt x="7565" y="97346"/>
                    <a:pt x="7565" y="71127"/>
                  </a:cubicBezTo>
                  <a:cubicBezTo>
                    <a:pt x="7565" y="26665"/>
                    <a:pt x="42676" y="0"/>
                    <a:pt x="94245"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3" name="Shape 20">
              <a:extLst>
                <a:ext uri="{FF2B5EF4-FFF2-40B4-BE49-F238E27FC236}">
                  <a16:creationId xmlns:a16="http://schemas.microsoft.com/office/drawing/2014/main" xmlns="" id="{12EDEA60-7A58-45BC-A0FF-9383F7A18B9F}"/>
                </a:ext>
              </a:extLst>
            </p:cNvPr>
            <p:cNvSpPr/>
            <p:nvPr/>
          </p:nvSpPr>
          <p:spPr>
            <a:xfrm>
              <a:off x="3844020" y="2462039"/>
              <a:ext cx="161379" cy="296515"/>
            </a:xfrm>
            <a:custGeom>
              <a:avLst/>
              <a:gdLst/>
              <a:ahLst/>
              <a:cxnLst/>
              <a:rect l="0" t="0" r="0" b="0"/>
              <a:pathLst>
                <a:path w="161379" h="296515">
                  <a:moveTo>
                    <a:pt x="94245" y="0"/>
                  </a:moveTo>
                  <a:cubicBezTo>
                    <a:pt x="109810" y="0"/>
                    <a:pt x="125375" y="2220"/>
                    <a:pt x="134702" y="4440"/>
                  </a:cubicBezTo>
                  <a:cubicBezTo>
                    <a:pt x="142267" y="6214"/>
                    <a:pt x="145380" y="6214"/>
                    <a:pt x="148481" y="6214"/>
                  </a:cubicBezTo>
                  <a:cubicBezTo>
                    <a:pt x="152487" y="10666"/>
                    <a:pt x="150713" y="23118"/>
                    <a:pt x="150713" y="48902"/>
                  </a:cubicBezTo>
                  <a:cubicBezTo>
                    <a:pt x="150713" y="54682"/>
                    <a:pt x="150267" y="57348"/>
                    <a:pt x="147600" y="57348"/>
                  </a:cubicBezTo>
                  <a:cubicBezTo>
                    <a:pt x="143594" y="48009"/>
                    <a:pt x="140481" y="37790"/>
                    <a:pt x="138261" y="33784"/>
                  </a:cubicBezTo>
                  <a:cubicBezTo>
                    <a:pt x="135595" y="29332"/>
                    <a:pt x="122696" y="15118"/>
                    <a:pt x="87585" y="15118"/>
                  </a:cubicBezTo>
                  <a:cubicBezTo>
                    <a:pt x="59134" y="15118"/>
                    <a:pt x="35570" y="29332"/>
                    <a:pt x="35570" y="56009"/>
                  </a:cubicBezTo>
                  <a:cubicBezTo>
                    <a:pt x="35570" y="80020"/>
                    <a:pt x="47575" y="93799"/>
                    <a:pt x="86246" y="120030"/>
                  </a:cubicBezTo>
                  <a:lnTo>
                    <a:pt x="97371" y="127583"/>
                  </a:lnTo>
                  <a:cubicBezTo>
                    <a:pt x="144934" y="160040"/>
                    <a:pt x="161379" y="186271"/>
                    <a:pt x="161379" y="218715"/>
                  </a:cubicBezTo>
                  <a:cubicBezTo>
                    <a:pt x="161379" y="240940"/>
                    <a:pt x="152933" y="264939"/>
                    <a:pt x="124929" y="283170"/>
                  </a:cubicBezTo>
                  <a:cubicBezTo>
                    <a:pt x="108471" y="293836"/>
                    <a:pt x="84026" y="296515"/>
                    <a:pt x="62694" y="296515"/>
                  </a:cubicBezTo>
                  <a:cubicBezTo>
                    <a:pt x="44462" y="296515"/>
                    <a:pt x="21791" y="293836"/>
                    <a:pt x="5779" y="286283"/>
                  </a:cubicBezTo>
                  <a:cubicBezTo>
                    <a:pt x="459" y="283617"/>
                    <a:pt x="0" y="282277"/>
                    <a:pt x="0" y="272058"/>
                  </a:cubicBezTo>
                  <a:cubicBezTo>
                    <a:pt x="0" y="253392"/>
                    <a:pt x="1786" y="238274"/>
                    <a:pt x="2232" y="232048"/>
                  </a:cubicBezTo>
                  <a:cubicBezTo>
                    <a:pt x="8892" y="233387"/>
                    <a:pt x="8892" y="238720"/>
                    <a:pt x="10232" y="244053"/>
                  </a:cubicBezTo>
                  <a:cubicBezTo>
                    <a:pt x="16458" y="271611"/>
                    <a:pt x="45802" y="281397"/>
                    <a:pt x="72020" y="281397"/>
                  </a:cubicBezTo>
                  <a:cubicBezTo>
                    <a:pt x="110703" y="281397"/>
                    <a:pt x="130708" y="259618"/>
                    <a:pt x="130708" y="231167"/>
                  </a:cubicBezTo>
                  <a:cubicBezTo>
                    <a:pt x="130708" y="204043"/>
                    <a:pt x="116036" y="191145"/>
                    <a:pt x="81359" y="165373"/>
                  </a:cubicBezTo>
                  <a:lnTo>
                    <a:pt x="63574" y="152028"/>
                  </a:lnTo>
                  <a:cubicBezTo>
                    <a:pt x="21344" y="120464"/>
                    <a:pt x="7565" y="97346"/>
                    <a:pt x="7565" y="71127"/>
                  </a:cubicBezTo>
                  <a:cubicBezTo>
                    <a:pt x="7565" y="26665"/>
                    <a:pt x="42689" y="0"/>
                    <a:pt x="94245"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4" name="Shape 21">
              <a:extLst>
                <a:ext uri="{FF2B5EF4-FFF2-40B4-BE49-F238E27FC236}">
                  <a16:creationId xmlns:a16="http://schemas.microsoft.com/office/drawing/2014/main" xmlns="" id="{C85B3A4C-304B-4ADF-B8AE-98DA197BACA4}"/>
                </a:ext>
              </a:extLst>
            </p:cNvPr>
            <p:cNvSpPr/>
            <p:nvPr/>
          </p:nvSpPr>
          <p:spPr>
            <a:xfrm>
              <a:off x="4411477" y="2460700"/>
              <a:ext cx="158031" cy="292956"/>
            </a:xfrm>
            <a:custGeom>
              <a:avLst/>
              <a:gdLst/>
              <a:ahLst/>
              <a:cxnLst/>
              <a:rect l="0" t="0" r="0" b="0"/>
              <a:pathLst>
                <a:path w="158031" h="292956">
                  <a:moveTo>
                    <a:pt x="6003" y="0"/>
                  </a:moveTo>
                  <a:cubicBezTo>
                    <a:pt x="9996" y="0"/>
                    <a:pt x="11336" y="5345"/>
                    <a:pt x="15329" y="13791"/>
                  </a:cubicBezTo>
                  <a:cubicBezTo>
                    <a:pt x="22448" y="29790"/>
                    <a:pt x="85130" y="185824"/>
                    <a:pt x="109141" y="243173"/>
                  </a:cubicBezTo>
                  <a:cubicBezTo>
                    <a:pt x="123366" y="276957"/>
                    <a:pt x="134032" y="281843"/>
                    <a:pt x="142478" y="284510"/>
                  </a:cubicBezTo>
                  <a:cubicBezTo>
                    <a:pt x="148258" y="286296"/>
                    <a:pt x="154037" y="286730"/>
                    <a:pt x="158031" y="286730"/>
                  </a:cubicBezTo>
                  <a:cubicBezTo>
                    <a:pt x="148258" y="292956"/>
                    <a:pt x="119360" y="292956"/>
                    <a:pt x="92236" y="292075"/>
                  </a:cubicBezTo>
                  <a:cubicBezTo>
                    <a:pt x="84683" y="291629"/>
                    <a:pt x="78470" y="291629"/>
                    <a:pt x="78470" y="289396"/>
                  </a:cubicBezTo>
                  <a:cubicBezTo>
                    <a:pt x="83344" y="285849"/>
                    <a:pt x="87350" y="282736"/>
                    <a:pt x="84683" y="276510"/>
                  </a:cubicBezTo>
                  <a:lnTo>
                    <a:pt x="49572" y="189818"/>
                  </a:lnTo>
                  <a:lnTo>
                    <a:pt x="0" y="188651"/>
                  </a:lnTo>
                  <a:lnTo>
                    <a:pt x="0" y="172045"/>
                  </a:lnTo>
                  <a:lnTo>
                    <a:pt x="40233" y="172045"/>
                  </a:lnTo>
                  <a:lnTo>
                    <a:pt x="2890" y="65794"/>
                  </a:lnTo>
                  <a:lnTo>
                    <a:pt x="0" y="72736"/>
                  </a:lnTo>
                  <a:lnTo>
                    <a:pt x="0" y="7395"/>
                  </a:lnTo>
                  <a:lnTo>
                    <a:pt x="2166" y="2671"/>
                  </a:lnTo>
                  <a:cubicBezTo>
                    <a:pt x="3556" y="558"/>
                    <a:pt x="4669" y="0"/>
                    <a:pt x="600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5" name="Shape 22">
              <a:extLst>
                <a:ext uri="{FF2B5EF4-FFF2-40B4-BE49-F238E27FC236}">
                  <a16:creationId xmlns:a16="http://schemas.microsoft.com/office/drawing/2014/main" xmlns="" id="{73927920-712D-4B5C-A4A4-BD7A3E856607}"/>
                </a:ext>
              </a:extLst>
            </p:cNvPr>
            <p:cNvSpPr/>
            <p:nvPr/>
          </p:nvSpPr>
          <p:spPr>
            <a:xfrm>
              <a:off x="1753357" y="3038016"/>
              <a:ext cx="116880" cy="223044"/>
            </a:xfrm>
            <a:custGeom>
              <a:avLst/>
              <a:gdLst/>
              <a:ahLst/>
              <a:cxnLst/>
              <a:rect l="0" t="0" r="0" b="0"/>
              <a:pathLst>
                <a:path w="116880" h="223044">
                  <a:moveTo>
                    <a:pt x="116880" y="0"/>
                  </a:moveTo>
                  <a:lnTo>
                    <a:pt x="116880" y="11050"/>
                  </a:lnTo>
                  <a:lnTo>
                    <a:pt x="115205" y="10716"/>
                  </a:lnTo>
                  <a:cubicBezTo>
                    <a:pt x="65980" y="10716"/>
                    <a:pt x="30473" y="41523"/>
                    <a:pt x="30473" y="103485"/>
                  </a:cubicBezTo>
                  <a:cubicBezTo>
                    <a:pt x="30473" y="153212"/>
                    <a:pt x="52894" y="189008"/>
                    <a:pt x="86567" y="203798"/>
                  </a:cubicBezTo>
                  <a:lnTo>
                    <a:pt x="116880" y="209962"/>
                  </a:lnTo>
                  <a:lnTo>
                    <a:pt x="116880" y="222887"/>
                  </a:lnTo>
                  <a:lnTo>
                    <a:pt x="115205" y="223044"/>
                  </a:lnTo>
                  <a:cubicBezTo>
                    <a:pt x="34503" y="223044"/>
                    <a:pt x="0" y="162421"/>
                    <a:pt x="0" y="111187"/>
                  </a:cubicBezTo>
                  <a:cubicBezTo>
                    <a:pt x="0" y="65298"/>
                    <a:pt x="35496" y="0"/>
                    <a:pt x="116880"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6" name="Shape 23">
              <a:extLst>
                <a:ext uri="{FF2B5EF4-FFF2-40B4-BE49-F238E27FC236}">
                  <a16:creationId xmlns:a16="http://schemas.microsoft.com/office/drawing/2014/main" xmlns="" id="{282D15BB-E798-4B7E-955F-DBA9D0A7A509}"/>
                </a:ext>
              </a:extLst>
            </p:cNvPr>
            <p:cNvSpPr/>
            <p:nvPr/>
          </p:nvSpPr>
          <p:spPr>
            <a:xfrm>
              <a:off x="1519262" y="3038016"/>
              <a:ext cx="200608" cy="223044"/>
            </a:xfrm>
            <a:custGeom>
              <a:avLst/>
              <a:gdLst/>
              <a:ahLst/>
              <a:cxnLst/>
              <a:rect l="0" t="0" r="0" b="0"/>
              <a:pathLst>
                <a:path w="200608" h="223044">
                  <a:moveTo>
                    <a:pt x="122907" y="0"/>
                  </a:moveTo>
                  <a:cubicBezTo>
                    <a:pt x="134627" y="0"/>
                    <a:pt x="151383" y="1005"/>
                    <a:pt x="165782" y="3349"/>
                  </a:cubicBezTo>
                  <a:cubicBezTo>
                    <a:pt x="176820" y="5358"/>
                    <a:pt x="186196" y="7367"/>
                    <a:pt x="195920" y="7702"/>
                  </a:cubicBezTo>
                  <a:lnTo>
                    <a:pt x="198264" y="26789"/>
                  </a:lnTo>
                  <a:cubicBezTo>
                    <a:pt x="197929" y="36165"/>
                    <a:pt x="197929" y="51904"/>
                    <a:pt x="197594" y="55922"/>
                  </a:cubicBezTo>
                  <a:cubicBezTo>
                    <a:pt x="191901" y="44872"/>
                    <a:pt x="187213" y="33486"/>
                    <a:pt x="179512" y="27459"/>
                  </a:cubicBezTo>
                  <a:cubicBezTo>
                    <a:pt x="169118" y="18752"/>
                    <a:pt x="147687" y="11720"/>
                    <a:pt x="121568" y="11720"/>
                  </a:cubicBezTo>
                  <a:cubicBezTo>
                    <a:pt x="83728" y="11720"/>
                    <a:pt x="65646" y="21766"/>
                    <a:pt x="55265" y="31477"/>
                  </a:cubicBezTo>
                  <a:cubicBezTo>
                    <a:pt x="33499" y="51569"/>
                    <a:pt x="28811" y="77031"/>
                    <a:pt x="28811" y="105829"/>
                  </a:cubicBezTo>
                  <a:cubicBezTo>
                    <a:pt x="28811" y="160412"/>
                    <a:pt x="72008" y="208967"/>
                    <a:pt x="134962" y="208967"/>
                  </a:cubicBezTo>
                  <a:cubicBezTo>
                    <a:pt x="157076" y="208967"/>
                    <a:pt x="171797" y="207293"/>
                    <a:pt x="183530" y="195573"/>
                  </a:cubicBezTo>
                  <a:cubicBezTo>
                    <a:pt x="189892" y="189210"/>
                    <a:pt x="193911" y="177155"/>
                    <a:pt x="194915" y="171797"/>
                  </a:cubicBezTo>
                  <a:cubicBezTo>
                    <a:pt x="200608" y="173806"/>
                    <a:pt x="196590" y="198586"/>
                    <a:pt x="193576" y="208297"/>
                  </a:cubicBezTo>
                  <a:cubicBezTo>
                    <a:pt x="191901" y="213655"/>
                    <a:pt x="191232" y="214660"/>
                    <a:pt x="186196" y="216669"/>
                  </a:cubicBezTo>
                  <a:cubicBezTo>
                    <a:pt x="174154" y="221357"/>
                    <a:pt x="152053" y="223044"/>
                    <a:pt x="132953" y="223044"/>
                  </a:cubicBezTo>
                  <a:cubicBezTo>
                    <a:pt x="88751" y="223044"/>
                    <a:pt x="58948" y="212651"/>
                    <a:pt x="35843" y="192559"/>
                  </a:cubicBezTo>
                  <a:cubicBezTo>
                    <a:pt x="7045" y="167779"/>
                    <a:pt x="0" y="135297"/>
                    <a:pt x="0" y="108173"/>
                  </a:cubicBezTo>
                  <a:cubicBezTo>
                    <a:pt x="0" y="89074"/>
                    <a:pt x="7045" y="55922"/>
                    <a:pt x="33164" y="30473"/>
                  </a:cubicBezTo>
                  <a:cubicBezTo>
                    <a:pt x="50912" y="13395"/>
                    <a:pt x="77701" y="0"/>
                    <a:pt x="122907"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7" name="Shape 24">
              <a:extLst>
                <a:ext uri="{FF2B5EF4-FFF2-40B4-BE49-F238E27FC236}">
                  <a16:creationId xmlns:a16="http://schemas.microsoft.com/office/drawing/2014/main" xmlns="" id="{F3BC6986-8AA8-4300-A7A4-501D595E32B2}"/>
                </a:ext>
              </a:extLst>
            </p:cNvPr>
            <p:cNvSpPr/>
            <p:nvPr/>
          </p:nvSpPr>
          <p:spPr>
            <a:xfrm>
              <a:off x="3093926" y="3042035"/>
              <a:ext cx="71326" cy="215342"/>
            </a:xfrm>
            <a:custGeom>
              <a:avLst/>
              <a:gdLst/>
              <a:ahLst/>
              <a:cxnLst/>
              <a:rect l="0" t="0" r="0" b="0"/>
              <a:pathLst>
                <a:path w="71326" h="215342">
                  <a:moveTo>
                    <a:pt x="61615" y="0"/>
                  </a:moveTo>
                  <a:cubicBezTo>
                    <a:pt x="48555" y="7032"/>
                    <a:pt x="46881" y="11050"/>
                    <a:pt x="46211" y="21096"/>
                  </a:cubicBezTo>
                  <a:cubicBezTo>
                    <a:pt x="45876" y="30138"/>
                    <a:pt x="45876" y="38174"/>
                    <a:pt x="45876" y="82389"/>
                  </a:cubicBezTo>
                  <a:lnTo>
                    <a:pt x="45876" y="132618"/>
                  </a:lnTo>
                  <a:cubicBezTo>
                    <a:pt x="45876" y="160077"/>
                    <a:pt x="45876" y="182513"/>
                    <a:pt x="47216" y="194233"/>
                  </a:cubicBezTo>
                  <a:cubicBezTo>
                    <a:pt x="48220" y="202605"/>
                    <a:pt x="49225" y="207963"/>
                    <a:pt x="57931" y="209302"/>
                  </a:cubicBezTo>
                  <a:cubicBezTo>
                    <a:pt x="62285" y="209972"/>
                    <a:pt x="68647" y="210641"/>
                    <a:pt x="71326" y="210641"/>
                  </a:cubicBezTo>
                  <a:cubicBezTo>
                    <a:pt x="52574" y="215342"/>
                    <a:pt x="33486" y="214325"/>
                    <a:pt x="32147" y="214325"/>
                  </a:cubicBezTo>
                  <a:cubicBezTo>
                    <a:pt x="30473" y="214325"/>
                    <a:pt x="12055" y="215342"/>
                    <a:pt x="3001" y="215342"/>
                  </a:cubicBezTo>
                  <a:cubicBezTo>
                    <a:pt x="15404" y="207963"/>
                    <a:pt x="16408" y="202605"/>
                    <a:pt x="17400" y="194233"/>
                  </a:cubicBezTo>
                  <a:cubicBezTo>
                    <a:pt x="18752" y="182513"/>
                    <a:pt x="19087" y="160077"/>
                    <a:pt x="19087" y="132618"/>
                  </a:cubicBezTo>
                  <a:lnTo>
                    <a:pt x="19087" y="82389"/>
                  </a:lnTo>
                  <a:cubicBezTo>
                    <a:pt x="19087" y="38174"/>
                    <a:pt x="19087" y="30138"/>
                    <a:pt x="18417" y="21096"/>
                  </a:cubicBezTo>
                  <a:cubicBezTo>
                    <a:pt x="17748" y="11385"/>
                    <a:pt x="15404" y="7032"/>
                    <a:pt x="9041" y="5693"/>
                  </a:cubicBezTo>
                  <a:cubicBezTo>
                    <a:pt x="5693" y="5023"/>
                    <a:pt x="2009" y="4688"/>
                    <a:pt x="0" y="4688"/>
                  </a:cubicBezTo>
                  <a:cubicBezTo>
                    <a:pt x="12055" y="0"/>
                    <a:pt x="30473" y="670"/>
                    <a:pt x="32147" y="670"/>
                  </a:cubicBezTo>
                  <a:cubicBezTo>
                    <a:pt x="33486" y="670"/>
                    <a:pt x="52574" y="0"/>
                    <a:pt x="61615"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8" name="Shape 25">
              <a:extLst>
                <a:ext uri="{FF2B5EF4-FFF2-40B4-BE49-F238E27FC236}">
                  <a16:creationId xmlns:a16="http://schemas.microsoft.com/office/drawing/2014/main" xmlns="" id="{B1767DCE-C483-4ED1-83ED-2A37F8C47AD6}"/>
                </a:ext>
              </a:extLst>
            </p:cNvPr>
            <p:cNvSpPr/>
            <p:nvPr/>
          </p:nvSpPr>
          <p:spPr>
            <a:xfrm>
              <a:off x="2725217" y="3042035"/>
              <a:ext cx="142317" cy="216012"/>
            </a:xfrm>
            <a:custGeom>
              <a:avLst/>
              <a:gdLst/>
              <a:ahLst/>
              <a:cxnLst/>
              <a:rect l="0" t="0" r="0" b="0"/>
              <a:pathLst>
                <a:path w="142317" h="216012">
                  <a:moveTo>
                    <a:pt x="68312" y="0"/>
                  </a:moveTo>
                  <a:lnTo>
                    <a:pt x="60945" y="5023"/>
                  </a:lnTo>
                  <a:cubicBezTo>
                    <a:pt x="52239" y="6697"/>
                    <a:pt x="50564" y="11050"/>
                    <a:pt x="49895" y="21096"/>
                  </a:cubicBezTo>
                  <a:cubicBezTo>
                    <a:pt x="49560" y="30138"/>
                    <a:pt x="49560" y="38174"/>
                    <a:pt x="49560" y="82389"/>
                  </a:cubicBezTo>
                  <a:lnTo>
                    <a:pt x="49560" y="133288"/>
                  </a:lnTo>
                  <a:cubicBezTo>
                    <a:pt x="49560" y="175146"/>
                    <a:pt x="50229" y="192224"/>
                    <a:pt x="55587" y="197247"/>
                  </a:cubicBezTo>
                  <a:cubicBezTo>
                    <a:pt x="60275" y="201935"/>
                    <a:pt x="71661" y="203944"/>
                    <a:pt x="94766" y="203944"/>
                  </a:cubicBezTo>
                  <a:cubicBezTo>
                    <a:pt x="110170" y="203944"/>
                    <a:pt x="123230" y="203609"/>
                    <a:pt x="130262" y="195238"/>
                  </a:cubicBezTo>
                  <a:cubicBezTo>
                    <a:pt x="133945" y="190884"/>
                    <a:pt x="136302" y="184857"/>
                    <a:pt x="137294" y="179164"/>
                  </a:cubicBezTo>
                  <a:cubicBezTo>
                    <a:pt x="142317" y="182848"/>
                    <a:pt x="140308" y="199926"/>
                    <a:pt x="137964" y="208297"/>
                  </a:cubicBezTo>
                  <a:cubicBezTo>
                    <a:pt x="135955" y="214995"/>
                    <a:pt x="134962" y="216012"/>
                    <a:pt x="119211" y="216012"/>
                  </a:cubicBezTo>
                  <a:cubicBezTo>
                    <a:pt x="98115" y="216012"/>
                    <a:pt x="81707" y="215664"/>
                    <a:pt x="67977" y="214995"/>
                  </a:cubicBezTo>
                  <a:lnTo>
                    <a:pt x="35830" y="214325"/>
                  </a:lnTo>
                  <a:lnTo>
                    <a:pt x="23775" y="214672"/>
                  </a:lnTo>
                  <a:lnTo>
                    <a:pt x="6685" y="215342"/>
                  </a:lnTo>
                  <a:cubicBezTo>
                    <a:pt x="19075" y="207963"/>
                    <a:pt x="19745" y="202605"/>
                    <a:pt x="21084" y="194233"/>
                  </a:cubicBezTo>
                  <a:cubicBezTo>
                    <a:pt x="22771" y="182513"/>
                    <a:pt x="22771" y="160077"/>
                    <a:pt x="22771" y="132618"/>
                  </a:cubicBezTo>
                  <a:lnTo>
                    <a:pt x="22771" y="82389"/>
                  </a:lnTo>
                  <a:cubicBezTo>
                    <a:pt x="22771" y="38174"/>
                    <a:pt x="22771" y="30138"/>
                    <a:pt x="22101" y="21096"/>
                  </a:cubicBezTo>
                  <a:cubicBezTo>
                    <a:pt x="21431" y="11385"/>
                    <a:pt x="19745" y="6697"/>
                    <a:pt x="10046" y="5358"/>
                  </a:cubicBezTo>
                  <a:lnTo>
                    <a:pt x="0" y="4688"/>
                  </a:lnTo>
                  <a:cubicBezTo>
                    <a:pt x="15739" y="0"/>
                    <a:pt x="34156" y="670"/>
                    <a:pt x="35830" y="670"/>
                  </a:cubicBezTo>
                  <a:lnTo>
                    <a:pt x="68312"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9" name="Shape 26">
              <a:extLst>
                <a:ext uri="{FF2B5EF4-FFF2-40B4-BE49-F238E27FC236}">
                  <a16:creationId xmlns:a16="http://schemas.microsoft.com/office/drawing/2014/main" xmlns="" id="{2B9F3577-5348-483C-9C9F-978F5B16108A}"/>
                </a:ext>
              </a:extLst>
            </p:cNvPr>
            <p:cNvSpPr/>
            <p:nvPr/>
          </p:nvSpPr>
          <p:spPr>
            <a:xfrm>
              <a:off x="2465003" y="3042035"/>
              <a:ext cx="214660" cy="219025"/>
            </a:xfrm>
            <a:custGeom>
              <a:avLst/>
              <a:gdLst/>
              <a:ahLst/>
              <a:cxnLst/>
              <a:rect l="0" t="0" r="0" b="0"/>
              <a:pathLst>
                <a:path w="214660" h="219025">
                  <a:moveTo>
                    <a:pt x="65968" y="0"/>
                  </a:moveTo>
                  <a:cubicBezTo>
                    <a:pt x="53243" y="6697"/>
                    <a:pt x="51569" y="11720"/>
                    <a:pt x="50899" y="21096"/>
                  </a:cubicBezTo>
                  <a:cubicBezTo>
                    <a:pt x="50229" y="30138"/>
                    <a:pt x="50229" y="38174"/>
                    <a:pt x="50229" y="82389"/>
                  </a:cubicBezTo>
                  <a:lnTo>
                    <a:pt x="50229" y="122238"/>
                  </a:lnTo>
                  <a:cubicBezTo>
                    <a:pt x="50229" y="163426"/>
                    <a:pt x="59271" y="180504"/>
                    <a:pt x="71996" y="191889"/>
                  </a:cubicBezTo>
                  <a:cubicBezTo>
                    <a:pt x="86395" y="204949"/>
                    <a:pt x="99120" y="207305"/>
                    <a:pt x="115875" y="207305"/>
                  </a:cubicBezTo>
                  <a:cubicBezTo>
                    <a:pt x="133958" y="207305"/>
                    <a:pt x="151371" y="199256"/>
                    <a:pt x="161417" y="187201"/>
                  </a:cubicBezTo>
                  <a:cubicBezTo>
                    <a:pt x="175146" y="170793"/>
                    <a:pt x="178160" y="147352"/>
                    <a:pt x="178160" y="118219"/>
                  </a:cubicBezTo>
                  <a:lnTo>
                    <a:pt x="178160" y="82389"/>
                  </a:lnTo>
                  <a:cubicBezTo>
                    <a:pt x="178160" y="38174"/>
                    <a:pt x="177825" y="30138"/>
                    <a:pt x="177490" y="21096"/>
                  </a:cubicBezTo>
                  <a:cubicBezTo>
                    <a:pt x="177155" y="12055"/>
                    <a:pt x="175481" y="6697"/>
                    <a:pt x="165770" y="5358"/>
                  </a:cubicBezTo>
                  <a:lnTo>
                    <a:pt x="155724" y="4688"/>
                  </a:lnTo>
                  <a:cubicBezTo>
                    <a:pt x="171128" y="0"/>
                    <a:pt x="188206" y="670"/>
                    <a:pt x="189880" y="670"/>
                  </a:cubicBezTo>
                  <a:cubicBezTo>
                    <a:pt x="191889" y="670"/>
                    <a:pt x="205953" y="0"/>
                    <a:pt x="214660" y="0"/>
                  </a:cubicBezTo>
                  <a:cubicBezTo>
                    <a:pt x="201600" y="7032"/>
                    <a:pt x="199926" y="11720"/>
                    <a:pt x="199256" y="21096"/>
                  </a:cubicBezTo>
                  <a:cubicBezTo>
                    <a:pt x="198586" y="30138"/>
                    <a:pt x="198921" y="38174"/>
                    <a:pt x="198921" y="82389"/>
                  </a:cubicBezTo>
                  <a:lnTo>
                    <a:pt x="198921" y="112861"/>
                  </a:lnTo>
                  <a:cubicBezTo>
                    <a:pt x="198921" y="143669"/>
                    <a:pt x="194903" y="178160"/>
                    <a:pt x="171462" y="198251"/>
                  </a:cubicBezTo>
                  <a:cubicBezTo>
                    <a:pt x="150031" y="216681"/>
                    <a:pt x="127260" y="219025"/>
                    <a:pt x="109835" y="219025"/>
                  </a:cubicBezTo>
                  <a:cubicBezTo>
                    <a:pt x="100137" y="219025"/>
                    <a:pt x="69317" y="218343"/>
                    <a:pt x="48555" y="198921"/>
                  </a:cubicBezTo>
                  <a:cubicBezTo>
                    <a:pt x="34156" y="185527"/>
                    <a:pt x="22771" y="165770"/>
                    <a:pt x="22771" y="124247"/>
                  </a:cubicBezTo>
                  <a:lnTo>
                    <a:pt x="22771" y="82389"/>
                  </a:lnTo>
                  <a:cubicBezTo>
                    <a:pt x="22771" y="38174"/>
                    <a:pt x="22771" y="30138"/>
                    <a:pt x="22101" y="21096"/>
                  </a:cubicBezTo>
                  <a:cubicBezTo>
                    <a:pt x="21431" y="12055"/>
                    <a:pt x="19757" y="6697"/>
                    <a:pt x="10046" y="5358"/>
                  </a:cubicBezTo>
                  <a:lnTo>
                    <a:pt x="0" y="4688"/>
                  </a:lnTo>
                  <a:cubicBezTo>
                    <a:pt x="15739" y="0"/>
                    <a:pt x="33486" y="670"/>
                    <a:pt x="36165" y="670"/>
                  </a:cubicBezTo>
                  <a:lnTo>
                    <a:pt x="65968"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0" name="Shape 27">
              <a:extLst>
                <a:ext uri="{FF2B5EF4-FFF2-40B4-BE49-F238E27FC236}">
                  <a16:creationId xmlns:a16="http://schemas.microsoft.com/office/drawing/2014/main" xmlns="" id="{EC6B0BF4-DA48-435D-B9EC-C8F30C64E467}"/>
                </a:ext>
              </a:extLst>
            </p:cNvPr>
            <p:cNvSpPr/>
            <p:nvPr/>
          </p:nvSpPr>
          <p:spPr>
            <a:xfrm>
              <a:off x="2864185" y="3039942"/>
              <a:ext cx="187523" cy="217435"/>
            </a:xfrm>
            <a:custGeom>
              <a:avLst/>
              <a:gdLst/>
              <a:ahLst/>
              <a:cxnLst/>
              <a:rect l="0" t="0" r="0" b="0"/>
              <a:pathLst>
                <a:path w="187523" h="217435">
                  <a:moveTo>
                    <a:pt x="13271" y="42"/>
                  </a:moveTo>
                  <a:cubicBezTo>
                    <a:pt x="15658" y="84"/>
                    <a:pt x="18424" y="921"/>
                    <a:pt x="22448" y="1423"/>
                  </a:cubicBezTo>
                  <a:cubicBezTo>
                    <a:pt x="30807" y="2428"/>
                    <a:pt x="42193" y="2763"/>
                    <a:pt x="45554" y="2763"/>
                  </a:cubicBezTo>
                  <a:lnTo>
                    <a:pt x="156629" y="2763"/>
                  </a:lnTo>
                  <a:cubicBezTo>
                    <a:pt x="166315" y="2763"/>
                    <a:pt x="173000" y="2093"/>
                    <a:pt x="177688" y="1423"/>
                  </a:cubicBezTo>
                  <a:cubicBezTo>
                    <a:pt x="182054" y="753"/>
                    <a:pt x="184795" y="84"/>
                    <a:pt x="186159" y="84"/>
                  </a:cubicBezTo>
                  <a:cubicBezTo>
                    <a:pt x="187523" y="12139"/>
                    <a:pt x="186506" y="32565"/>
                    <a:pt x="186506" y="35914"/>
                  </a:cubicBezTo>
                  <a:cubicBezTo>
                    <a:pt x="180032" y="22854"/>
                    <a:pt x="173670" y="16492"/>
                    <a:pt x="145604" y="15822"/>
                  </a:cubicBezTo>
                  <a:lnTo>
                    <a:pt x="108843" y="15153"/>
                  </a:lnTo>
                  <a:lnTo>
                    <a:pt x="108843" y="134711"/>
                  </a:lnTo>
                  <a:cubicBezTo>
                    <a:pt x="108843" y="162170"/>
                    <a:pt x="108843" y="184606"/>
                    <a:pt x="110182" y="196326"/>
                  </a:cubicBezTo>
                  <a:cubicBezTo>
                    <a:pt x="111187" y="204698"/>
                    <a:pt x="112514" y="210055"/>
                    <a:pt x="121543" y="211395"/>
                  </a:cubicBezTo>
                  <a:cubicBezTo>
                    <a:pt x="125549" y="212065"/>
                    <a:pt x="132234" y="212734"/>
                    <a:pt x="134913" y="212734"/>
                  </a:cubicBezTo>
                  <a:cubicBezTo>
                    <a:pt x="116532" y="217435"/>
                    <a:pt x="97792" y="216418"/>
                    <a:pt x="96118" y="216418"/>
                  </a:cubicBezTo>
                  <a:cubicBezTo>
                    <a:pt x="94779" y="216418"/>
                    <a:pt x="74352" y="217435"/>
                    <a:pt x="65646" y="217435"/>
                  </a:cubicBezTo>
                  <a:cubicBezTo>
                    <a:pt x="78036" y="210390"/>
                    <a:pt x="79710" y="204698"/>
                    <a:pt x="80714" y="196326"/>
                  </a:cubicBezTo>
                  <a:cubicBezTo>
                    <a:pt x="82054" y="184606"/>
                    <a:pt x="82054" y="162170"/>
                    <a:pt x="82054" y="134711"/>
                  </a:cubicBezTo>
                  <a:lnTo>
                    <a:pt x="82054" y="15153"/>
                  </a:lnTo>
                  <a:lnTo>
                    <a:pt x="39526" y="15822"/>
                  </a:lnTo>
                  <a:cubicBezTo>
                    <a:pt x="21109" y="16157"/>
                    <a:pt x="14064" y="18166"/>
                    <a:pt x="9711" y="24864"/>
                  </a:cubicBezTo>
                  <a:cubicBezTo>
                    <a:pt x="6362" y="29887"/>
                    <a:pt x="6028" y="31896"/>
                    <a:pt x="5023" y="33905"/>
                  </a:cubicBezTo>
                  <a:cubicBezTo>
                    <a:pt x="0" y="31226"/>
                    <a:pt x="6028" y="5776"/>
                    <a:pt x="6362" y="3432"/>
                  </a:cubicBezTo>
                  <a:cubicBezTo>
                    <a:pt x="8874" y="753"/>
                    <a:pt x="10883" y="0"/>
                    <a:pt x="13271" y="42"/>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1" name="Shape 28">
              <a:extLst>
                <a:ext uri="{FF2B5EF4-FFF2-40B4-BE49-F238E27FC236}">
                  <a16:creationId xmlns:a16="http://schemas.microsoft.com/office/drawing/2014/main" xmlns="" id="{8E258E2A-2186-4691-AF49-B4BAC67053D4}"/>
                </a:ext>
              </a:extLst>
            </p:cNvPr>
            <p:cNvSpPr/>
            <p:nvPr/>
          </p:nvSpPr>
          <p:spPr>
            <a:xfrm>
              <a:off x="3477369" y="3038016"/>
              <a:ext cx="215342" cy="223044"/>
            </a:xfrm>
            <a:custGeom>
              <a:avLst/>
              <a:gdLst/>
              <a:ahLst/>
              <a:cxnLst/>
              <a:rect l="0" t="0" r="0" b="0"/>
              <a:pathLst>
                <a:path w="215342" h="223044">
                  <a:moveTo>
                    <a:pt x="127595" y="0"/>
                  </a:moveTo>
                  <a:cubicBezTo>
                    <a:pt x="146348" y="0"/>
                    <a:pt x="167109" y="3349"/>
                    <a:pt x="172802" y="4688"/>
                  </a:cubicBezTo>
                  <a:cubicBezTo>
                    <a:pt x="178842" y="6028"/>
                    <a:pt x="189210" y="7702"/>
                    <a:pt x="196590" y="7702"/>
                  </a:cubicBezTo>
                  <a:cubicBezTo>
                    <a:pt x="200273" y="14399"/>
                    <a:pt x="198599" y="22101"/>
                    <a:pt x="198599" y="50564"/>
                  </a:cubicBezTo>
                  <a:cubicBezTo>
                    <a:pt x="192906" y="48555"/>
                    <a:pt x="191232" y="40184"/>
                    <a:pt x="186544" y="33486"/>
                  </a:cubicBezTo>
                  <a:cubicBezTo>
                    <a:pt x="179164" y="22771"/>
                    <a:pt x="156728" y="11385"/>
                    <a:pt x="118554" y="11385"/>
                  </a:cubicBezTo>
                  <a:cubicBezTo>
                    <a:pt x="100806" y="11385"/>
                    <a:pt x="79375" y="12725"/>
                    <a:pt x="56939" y="29803"/>
                  </a:cubicBezTo>
                  <a:cubicBezTo>
                    <a:pt x="39849" y="42863"/>
                    <a:pt x="27794" y="68312"/>
                    <a:pt x="27794" y="101476"/>
                  </a:cubicBezTo>
                  <a:cubicBezTo>
                    <a:pt x="27794" y="141660"/>
                    <a:pt x="48568" y="170458"/>
                    <a:pt x="58948" y="180169"/>
                  </a:cubicBezTo>
                  <a:cubicBezTo>
                    <a:pt x="82389" y="201935"/>
                    <a:pt x="107169" y="209984"/>
                    <a:pt x="134293" y="209984"/>
                  </a:cubicBezTo>
                  <a:cubicBezTo>
                    <a:pt x="144673" y="209984"/>
                    <a:pt x="158403" y="208967"/>
                    <a:pt x="166105" y="204614"/>
                  </a:cubicBezTo>
                  <a:cubicBezTo>
                    <a:pt x="169788" y="202605"/>
                    <a:pt x="172145" y="201265"/>
                    <a:pt x="172145" y="195907"/>
                  </a:cubicBezTo>
                  <a:lnTo>
                    <a:pt x="172145" y="146683"/>
                  </a:lnTo>
                  <a:cubicBezTo>
                    <a:pt x="172145" y="123577"/>
                    <a:pt x="171475" y="120228"/>
                    <a:pt x="159420" y="117884"/>
                  </a:cubicBezTo>
                  <a:lnTo>
                    <a:pt x="149374" y="117215"/>
                  </a:lnTo>
                  <a:cubicBezTo>
                    <a:pt x="165112" y="112526"/>
                    <a:pt x="184857" y="113196"/>
                    <a:pt x="186544" y="113196"/>
                  </a:cubicBezTo>
                  <a:cubicBezTo>
                    <a:pt x="187883" y="113196"/>
                    <a:pt x="206301" y="112526"/>
                    <a:pt x="215342" y="112526"/>
                  </a:cubicBezTo>
                  <a:cubicBezTo>
                    <a:pt x="202282" y="119224"/>
                    <a:pt x="199926" y="123577"/>
                    <a:pt x="199268" y="133623"/>
                  </a:cubicBezTo>
                  <a:cubicBezTo>
                    <a:pt x="198934" y="142664"/>
                    <a:pt x="198934" y="151036"/>
                    <a:pt x="198934" y="163091"/>
                  </a:cubicBezTo>
                  <a:lnTo>
                    <a:pt x="198934" y="194903"/>
                  </a:lnTo>
                  <a:cubicBezTo>
                    <a:pt x="198934" y="207963"/>
                    <a:pt x="198599" y="208297"/>
                    <a:pt x="194915" y="210307"/>
                  </a:cubicBezTo>
                  <a:cubicBezTo>
                    <a:pt x="176150" y="220030"/>
                    <a:pt x="149374" y="223044"/>
                    <a:pt x="132283" y="223044"/>
                  </a:cubicBezTo>
                  <a:cubicBezTo>
                    <a:pt x="109848" y="223044"/>
                    <a:pt x="67990" y="220352"/>
                    <a:pt x="35173" y="192559"/>
                  </a:cubicBezTo>
                  <a:cubicBezTo>
                    <a:pt x="17078" y="177490"/>
                    <a:pt x="0" y="147017"/>
                    <a:pt x="0" y="111522"/>
                  </a:cubicBezTo>
                  <a:cubicBezTo>
                    <a:pt x="0" y="65968"/>
                    <a:pt x="23106" y="33821"/>
                    <a:pt x="49237" y="18083"/>
                  </a:cubicBezTo>
                  <a:cubicBezTo>
                    <a:pt x="75692" y="2009"/>
                    <a:pt x="105159" y="0"/>
                    <a:pt x="127595"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2" name="Shape 29">
              <a:extLst>
                <a:ext uri="{FF2B5EF4-FFF2-40B4-BE49-F238E27FC236}">
                  <a16:creationId xmlns:a16="http://schemas.microsoft.com/office/drawing/2014/main" xmlns="" id="{927ECA99-167B-4C67-93B3-236CA11C2C64}"/>
                </a:ext>
              </a:extLst>
            </p:cNvPr>
            <p:cNvSpPr/>
            <p:nvPr/>
          </p:nvSpPr>
          <p:spPr>
            <a:xfrm>
              <a:off x="3212468" y="3038016"/>
              <a:ext cx="227050" cy="221357"/>
            </a:xfrm>
            <a:custGeom>
              <a:avLst/>
              <a:gdLst/>
              <a:ahLst/>
              <a:cxnLst/>
              <a:rect l="0" t="0" r="0" b="0"/>
              <a:pathLst>
                <a:path w="227050" h="221357">
                  <a:moveTo>
                    <a:pt x="22113" y="0"/>
                  </a:moveTo>
                  <a:cubicBezTo>
                    <a:pt x="25462" y="0"/>
                    <a:pt x="30485" y="5693"/>
                    <a:pt x="33499" y="8706"/>
                  </a:cubicBezTo>
                  <a:cubicBezTo>
                    <a:pt x="38174" y="13395"/>
                    <a:pt x="81012" y="58936"/>
                    <a:pt x="126504" y="105829"/>
                  </a:cubicBezTo>
                  <a:cubicBezTo>
                    <a:pt x="155612" y="135967"/>
                    <a:pt x="187065" y="169788"/>
                    <a:pt x="196106" y="179164"/>
                  </a:cubicBezTo>
                  <a:lnTo>
                    <a:pt x="193092" y="36500"/>
                  </a:lnTo>
                  <a:cubicBezTo>
                    <a:pt x="192745" y="18083"/>
                    <a:pt x="191083" y="11720"/>
                    <a:pt x="182042" y="10046"/>
                  </a:cubicBezTo>
                  <a:cubicBezTo>
                    <a:pt x="176696" y="9041"/>
                    <a:pt x="169999" y="8706"/>
                    <a:pt x="167655" y="8706"/>
                  </a:cubicBezTo>
                  <a:cubicBezTo>
                    <a:pt x="184386" y="4018"/>
                    <a:pt x="198475" y="4688"/>
                    <a:pt x="201861" y="4688"/>
                  </a:cubicBezTo>
                  <a:cubicBezTo>
                    <a:pt x="205234" y="4688"/>
                    <a:pt x="214995" y="4018"/>
                    <a:pt x="227050" y="4018"/>
                  </a:cubicBezTo>
                  <a:cubicBezTo>
                    <a:pt x="212316" y="11385"/>
                    <a:pt x="211646" y="17078"/>
                    <a:pt x="211646" y="34156"/>
                  </a:cubicBezTo>
                  <a:lnTo>
                    <a:pt x="210976" y="200930"/>
                  </a:lnTo>
                  <a:cubicBezTo>
                    <a:pt x="210976" y="219683"/>
                    <a:pt x="210629" y="221357"/>
                    <a:pt x="208607" y="221357"/>
                  </a:cubicBezTo>
                  <a:cubicBezTo>
                    <a:pt x="205569" y="221357"/>
                    <a:pt x="202530" y="219013"/>
                    <a:pt x="186060" y="203944"/>
                  </a:cubicBezTo>
                  <a:cubicBezTo>
                    <a:pt x="183046" y="201265"/>
                    <a:pt x="140556" y="159407"/>
                    <a:pt x="109451" y="126926"/>
                  </a:cubicBezTo>
                  <a:cubicBezTo>
                    <a:pt x="75319" y="91083"/>
                    <a:pt x="42193" y="56257"/>
                    <a:pt x="33164" y="46211"/>
                  </a:cubicBezTo>
                  <a:lnTo>
                    <a:pt x="36513" y="180504"/>
                  </a:lnTo>
                  <a:cubicBezTo>
                    <a:pt x="37182" y="203944"/>
                    <a:pt x="39849" y="210976"/>
                    <a:pt x="47885" y="212985"/>
                  </a:cubicBezTo>
                  <a:cubicBezTo>
                    <a:pt x="53231" y="214337"/>
                    <a:pt x="59928" y="214660"/>
                    <a:pt x="62595" y="214660"/>
                  </a:cubicBezTo>
                  <a:cubicBezTo>
                    <a:pt x="42863" y="219360"/>
                    <a:pt x="31142" y="218343"/>
                    <a:pt x="28476" y="218343"/>
                  </a:cubicBezTo>
                  <a:cubicBezTo>
                    <a:pt x="25797" y="218343"/>
                    <a:pt x="13407" y="219360"/>
                    <a:pt x="0" y="219360"/>
                  </a:cubicBezTo>
                  <a:cubicBezTo>
                    <a:pt x="0" y="214660"/>
                    <a:pt x="5358" y="214337"/>
                    <a:pt x="9711" y="212985"/>
                  </a:cubicBezTo>
                  <a:cubicBezTo>
                    <a:pt x="17090" y="210976"/>
                    <a:pt x="18083" y="203274"/>
                    <a:pt x="18083" y="177490"/>
                  </a:cubicBezTo>
                  <a:lnTo>
                    <a:pt x="18083" y="14399"/>
                  </a:lnTo>
                  <a:cubicBezTo>
                    <a:pt x="18083" y="3014"/>
                    <a:pt x="19769" y="0"/>
                    <a:pt x="22113"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3" name="Shape 30">
              <a:extLst>
                <a:ext uri="{FF2B5EF4-FFF2-40B4-BE49-F238E27FC236}">
                  <a16:creationId xmlns:a16="http://schemas.microsoft.com/office/drawing/2014/main" xmlns="" id="{6B6634F5-706A-4349-A90A-878D2ADFEFCA}"/>
                </a:ext>
              </a:extLst>
            </p:cNvPr>
            <p:cNvSpPr/>
            <p:nvPr/>
          </p:nvSpPr>
          <p:spPr>
            <a:xfrm>
              <a:off x="2024286" y="3038016"/>
              <a:ext cx="227050" cy="221357"/>
            </a:xfrm>
            <a:custGeom>
              <a:avLst/>
              <a:gdLst/>
              <a:ahLst/>
              <a:cxnLst/>
              <a:rect l="0" t="0" r="0" b="0"/>
              <a:pathLst>
                <a:path w="227050" h="221357">
                  <a:moveTo>
                    <a:pt x="22101" y="0"/>
                  </a:moveTo>
                  <a:cubicBezTo>
                    <a:pt x="25450" y="0"/>
                    <a:pt x="30473" y="5693"/>
                    <a:pt x="33486" y="8706"/>
                  </a:cubicBezTo>
                  <a:cubicBezTo>
                    <a:pt x="38174" y="13395"/>
                    <a:pt x="81000" y="58936"/>
                    <a:pt x="126504" y="105829"/>
                  </a:cubicBezTo>
                  <a:cubicBezTo>
                    <a:pt x="155612" y="135967"/>
                    <a:pt x="187065" y="169788"/>
                    <a:pt x="196106" y="179164"/>
                  </a:cubicBezTo>
                  <a:lnTo>
                    <a:pt x="193080" y="36500"/>
                  </a:lnTo>
                  <a:cubicBezTo>
                    <a:pt x="192745" y="18083"/>
                    <a:pt x="191071" y="11720"/>
                    <a:pt x="182042" y="10046"/>
                  </a:cubicBezTo>
                  <a:cubicBezTo>
                    <a:pt x="176696" y="9041"/>
                    <a:pt x="169999" y="8706"/>
                    <a:pt x="167655" y="8706"/>
                  </a:cubicBezTo>
                  <a:cubicBezTo>
                    <a:pt x="184386" y="4018"/>
                    <a:pt x="198475" y="4688"/>
                    <a:pt x="201848" y="4688"/>
                  </a:cubicBezTo>
                  <a:cubicBezTo>
                    <a:pt x="205234" y="4688"/>
                    <a:pt x="214995" y="4018"/>
                    <a:pt x="227050" y="4018"/>
                  </a:cubicBezTo>
                  <a:cubicBezTo>
                    <a:pt x="212316" y="11385"/>
                    <a:pt x="211634" y="17078"/>
                    <a:pt x="211634" y="34156"/>
                  </a:cubicBezTo>
                  <a:lnTo>
                    <a:pt x="210964" y="200930"/>
                  </a:lnTo>
                  <a:cubicBezTo>
                    <a:pt x="210964" y="219683"/>
                    <a:pt x="210629" y="221357"/>
                    <a:pt x="208607" y="221357"/>
                  </a:cubicBezTo>
                  <a:cubicBezTo>
                    <a:pt x="205569" y="221357"/>
                    <a:pt x="202530" y="219013"/>
                    <a:pt x="186060" y="203944"/>
                  </a:cubicBezTo>
                  <a:cubicBezTo>
                    <a:pt x="183046" y="201265"/>
                    <a:pt x="140556" y="159407"/>
                    <a:pt x="109438" y="126926"/>
                  </a:cubicBezTo>
                  <a:cubicBezTo>
                    <a:pt x="75307" y="91083"/>
                    <a:pt x="42193" y="56257"/>
                    <a:pt x="33164" y="46211"/>
                  </a:cubicBezTo>
                  <a:lnTo>
                    <a:pt x="36500" y="180504"/>
                  </a:lnTo>
                  <a:cubicBezTo>
                    <a:pt x="37170" y="203944"/>
                    <a:pt x="39849" y="210976"/>
                    <a:pt x="47885" y="212985"/>
                  </a:cubicBezTo>
                  <a:cubicBezTo>
                    <a:pt x="53231" y="214337"/>
                    <a:pt x="59928" y="214660"/>
                    <a:pt x="62595" y="214660"/>
                  </a:cubicBezTo>
                  <a:cubicBezTo>
                    <a:pt x="42863" y="219360"/>
                    <a:pt x="31142" y="218343"/>
                    <a:pt x="28463" y="218343"/>
                  </a:cubicBezTo>
                  <a:cubicBezTo>
                    <a:pt x="25784" y="218343"/>
                    <a:pt x="13395" y="219360"/>
                    <a:pt x="0" y="219360"/>
                  </a:cubicBezTo>
                  <a:cubicBezTo>
                    <a:pt x="0" y="214660"/>
                    <a:pt x="5358" y="214337"/>
                    <a:pt x="9711" y="212985"/>
                  </a:cubicBezTo>
                  <a:cubicBezTo>
                    <a:pt x="17078" y="210976"/>
                    <a:pt x="18083" y="203274"/>
                    <a:pt x="18083" y="177490"/>
                  </a:cubicBezTo>
                  <a:lnTo>
                    <a:pt x="18083" y="14399"/>
                  </a:lnTo>
                  <a:cubicBezTo>
                    <a:pt x="18083" y="3014"/>
                    <a:pt x="19757" y="0"/>
                    <a:pt x="22101"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4" name="Shape 31">
              <a:extLst>
                <a:ext uri="{FF2B5EF4-FFF2-40B4-BE49-F238E27FC236}">
                  <a16:creationId xmlns:a16="http://schemas.microsoft.com/office/drawing/2014/main" xmlns="" id="{A48202D4-E7B0-4D6D-9070-B3A41E943C33}"/>
                </a:ext>
              </a:extLst>
            </p:cNvPr>
            <p:cNvSpPr/>
            <p:nvPr/>
          </p:nvSpPr>
          <p:spPr>
            <a:xfrm>
              <a:off x="1870236" y="3038016"/>
              <a:ext cx="116545" cy="222887"/>
            </a:xfrm>
            <a:custGeom>
              <a:avLst/>
              <a:gdLst/>
              <a:ahLst/>
              <a:cxnLst/>
              <a:rect l="0" t="0" r="0" b="0"/>
              <a:pathLst>
                <a:path w="116545" h="222887">
                  <a:moveTo>
                    <a:pt x="0" y="0"/>
                  </a:moveTo>
                  <a:cubicBezTo>
                    <a:pt x="66315" y="0"/>
                    <a:pt x="116545" y="40518"/>
                    <a:pt x="116545" y="106834"/>
                  </a:cubicBezTo>
                  <a:cubicBezTo>
                    <a:pt x="116545" y="162505"/>
                    <a:pt x="80386" y="209725"/>
                    <a:pt x="23788" y="220660"/>
                  </a:cubicBezTo>
                  <a:lnTo>
                    <a:pt x="0" y="222887"/>
                  </a:lnTo>
                  <a:lnTo>
                    <a:pt x="0" y="209962"/>
                  </a:lnTo>
                  <a:lnTo>
                    <a:pt x="6697" y="211324"/>
                  </a:lnTo>
                  <a:cubicBezTo>
                    <a:pt x="33151" y="211324"/>
                    <a:pt x="86407" y="197247"/>
                    <a:pt x="86407" y="114871"/>
                  </a:cubicBezTo>
                  <a:cubicBezTo>
                    <a:pt x="86407" y="63627"/>
                    <a:pt x="63043" y="30662"/>
                    <a:pt x="31725" y="17382"/>
                  </a:cubicBezTo>
                  <a:lnTo>
                    <a:pt x="0" y="11050"/>
                  </a:lnTo>
                  <a:lnTo>
                    <a:pt x="0"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5" name="Shape 32">
              <a:extLst>
                <a:ext uri="{FF2B5EF4-FFF2-40B4-BE49-F238E27FC236}">
                  <a16:creationId xmlns:a16="http://schemas.microsoft.com/office/drawing/2014/main" xmlns="" id="{D5BCBF17-07AD-4238-BD7D-55F7C621C241}"/>
                </a:ext>
              </a:extLst>
            </p:cNvPr>
            <p:cNvSpPr/>
            <p:nvPr/>
          </p:nvSpPr>
          <p:spPr>
            <a:xfrm>
              <a:off x="2298229" y="3037681"/>
              <a:ext cx="121568" cy="223379"/>
            </a:xfrm>
            <a:custGeom>
              <a:avLst/>
              <a:gdLst/>
              <a:ahLst/>
              <a:cxnLst/>
              <a:rect l="0" t="0" r="0" b="0"/>
              <a:pathLst>
                <a:path w="121568" h="223379">
                  <a:moveTo>
                    <a:pt x="70991" y="0"/>
                  </a:moveTo>
                  <a:cubicBezTo>
                    <a:pt x="82724" y="0"/>
                    <a:pt x="94444" y="1674"/>
                    <a:pt x="101476" y="3349"/>
                  </a:cubicBezTo>
                  <a:cubicBezTo>
                    <a:pt x="107169" y="4688"/>
                    <a:pt x="109513" y="4688"/>
                    <a:pt x="111844" y="4688"/>
                  </a:cubicBezTo>
                  <a:cubicBezTo>
                    <a:pt x="114871" y="8037"/>
                    <a:pt x="113531" y="17413"/>
                    <a:pt x="113531" y="36835"/>
                  </a:cubicBezTo>
                  <a:cubicBezTo>
                    <a:pt x="108173" y="36165"/>
                    <a:pt x="105829" y="28463"/>
                    <a:pt x="104155" y="25450"/>
                  </a:cubicBezTo>
                  <a:cubicBezTo>
                    <a:pt x="102146" y="22101"/>
                    <a:pt x="92422" y="11385"/>
                    <a:pt x="65968" y="11385"/>
                  </a:cubicBezTo>
                  <a:cubicBezTo>
                    <a:pt x="44537" y="11385"/>
                    <a:pt x="26789" y="22101"/>
                    <a:pt x="26789" y="42193"/>
                  </a:cubicBezTo>
                  <a:cubicBezTo>
                    <a:pt x="26789" y="60275"/>
                    <a:pt x="35830" y="70656"/>
                    <a:pt x="64963" y="90425"/>
                  </a:cubicBezTo>
                  <a:lnTo>
                    <a:pt x="73347" y="96118"/>
                  </a:lnTo>
                  <a:cubicBezTo>
                    <a:pt x="109178" y="120563"/>
                    <a:pt x="121568" y="140320"/>
                    <a:pt x="121568" y="164765"/>
                  </a:cubicBezTo>
                  <a:cubicBezTo>
                    <a:pt x="121568" y="181508"/>
                    <a:pt x="115205" y="199591"/>
                    <a:pt x="94109" y="213320"/>
                  </a:cubicBezTo>
                  <a:cubicBezTo>
                    <a:pt x="81707" y="221357"/>
                    <a:pt x="63289" y="223379"/>
                    <a:pt x="47216" y="223379"/>
                  </a:cubicBezTo>
                  <a:cubicBezTo>
                    <a:pt x="33486" y="223379"/>
                    <a:pt x="16408" y="221357"/>
                    <a:pt x="4353" y="215664"/>
                  </a:cubicBezTo>
                  <a:cubicBezTo>
                    <a:pt x="335" y="213655"/>
                    <a:pt x="0" y="212651"/>
                    <a:pt x="0" y="204949"/>
                  </a:cubicBezTo>
                  <a:cubicBezTo>
                    <a:pt x="0" y="190884"/>
                    <a:pt x="1339" y="179499"/>
                    <a:pt x="1674" y="174811"/>
                  </a:cubicBezTo>
                  <a:cubicBezTo>
                    <a:pt x="6697" y="175816"/>
                    <a:pt x="6697" y="179834"/>
                    <a:pt x="7702" y="183852"/>
                  </a:cubicBezTo>
                  <a:cubicBezTo>
                    <a:pt x="12390" y="204614"/>
                    <a:pt x="34491" y="211981"/>
                    <a:pt x="54248" y="211981"/>
                  </a:cubicBezTo>
                  <a:cubicBezTo>
                    <a:pt x="83393" y="211981"/>
                    <a:pt x="98462" y="195573"/>
                    <a:pt x="98462" y="174141"/>
                  </a:cubicBezTo>
                  <a:cubicBezTo>
                    <a:pt x="98462" y="153715"/>
                    <a:pt x="87399" y="144004"/>
                    <a:pt x="61292" y="124582"/>
                  </a:cubicBezTo>
                  <a:lnTo>
                    <a:pt x="47885" y="114536"/>
                  </a:lnTo>
                  <a:cubicBezTo>
                    <a:pt x="16073" y="90748"/>
                    <a:pt x="5693" y="73335"/>
                    <a:pt x="5693" y="53578"/>
                  </a:cubicBezTo>
                  <a:cubicBezTo>
                    <a:pt x="5693" y="20092"/>
                    <a:pt x="32147" y="0"/>
                    <a:pt x="70991"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grpSp>
      <p:sp>
        <p:nvSpPr>
          <p:cNvPr id="36" name="Título 1">
            <a:extLst>
              <a:ext uri="{FF2B5EF4-FFF2-40B4-BE49-F238E27FC236}">
                <a16:creationId xmlns:a16="http://schemas.microsoft.com/office/drawing/2014/main" xmlns="" id="{A96DFB1F-A3BE-421B-A92F-08F5F22B4DDE}"/>
              </a:ext>
            </a:extLst>
          </p:cNvPr>
          <p:cNvSpPr>
            <a:spLocks noGrp="1"/>
          </p:cNvSpPr>
          <p:nvPr>
            <p:ph type="title" hasCustomPrompt="1"/>
          </p:nvPr>
        </p:nvSpPr>
        <p:spPr>
          <a:xfrm>
            <a:off x="838200" y="944880"/>
            <a:ext cx="10515600" cy="509847"/>
          </a:xfrm>
        </p:spPr>
        <p:txBody>
          <a:bodyPr>
            <a:noAutofit/>
          </a:bodyPr>
          <a:lstStyle>
            <a:lvl1pPr>
              <a:defRPr lang="pt-PT" sz="2400" b="1" kern="1200" cap="all" spc="350" dirty="0">
                <a:solidFill>
                  <a:srgbClr val="ACA39A"/>
                </a:solidFill>
                <a:latin typeface="+mj-lt"/>
                <a:ea typeface="+mj-ea"/>
                <a:cs typeface="Vrinda" panose="020B0502040204020203" pitchFamily="34" charset="0"/>
              </a:defRPr>
            </a:lvl1pPr>
          </a:lstStyle>
          <a:p>
            <a:pPr algn="ctr">
              <a:lnSpc>
                <a:spcPct val="150000"/>
              </a:lnSpc>
            </a:pPr>
            <a:r>
              <a:rPr lang="pt-PT" sz="2400" b="1" cap="all" spc="350" dirty="0">
                <a:solidFill>
                  <a:srgbClr val="ACA39A"/>
                </a:solidFill>
                <a:cs typeface="Vrinda" panose="020B0502040204020203" pitchFamily="34" charset="0"/>
              </a:rPr>
              <a:t>Subtítulo</a:t>
            </a:r>
          </a:p>
        </p:txBody>
      </p:sp>
    </p:spTree>
    <p:extLst>
      <p:ext uri="{BB962C8B-B14F-4D97-AF65-F5344CB8AC3E}">
        <p14:creationId xmlns:p14="http://schemas.microsoft.com/office/powerpoint/2010/main" val="164891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ulo + Imagem + Text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DA8478C5-54D7-47AA-9D94-83F13B2EE9F7}"/>
              </a:ext>
            </a:extLst>
          </p:cNvPr>
          <p:cNvSpPr>
            <a:spLocks noGrp="1"/>
          </p:cNvSpPr>
          <p:nvPr>
            <p:ph type="subTitle" idx="1"/>
          </p:nvPr>
        </p:nvSpPr>
        <p:spPr>
          <a:xfrm>
            <a:off x="4347556" y="2460567"/>
            <a:ext cx="6320444" cy="2705793"/>
          </a:xfrm>
        </p:spPr>
        <p:txBody>
          <a:bodyPr>
            <a:normAutofit/>
          </a:bodyPr>
          <a:lstStyle>
            <a:lvl1pPr marL="0" indent="0" algn="ctr">
              <a:buNone/>
              <a:defRPr lang="pt-PT" sz="1400" b="0" i="0" kern="1200" dirty="0">
                <a:solidFill>
                  <a:srgbClr val="ACA39A"/>
                </a:solidFill>
                <a:effectLst/>
                <a:latin typeface="+mj-lt"/>
                <a:ea typeface="+mn-ea"/>
                <a:cs typeface="Vrinda"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pt-PT" dirty="0"/>
          </a:p>
        </p:txBody>
      </p:sp>
      <p:sp>
        <p:nvSpPr>
          <p:cNvPr id="7" name="Título 1">
            <a:extLst>
              <a:ext uri="{FF2B5EF4-FFF2-40B4-BE49-F238E27FC236}">
                <a16:creationId xmlns:a16="http://schemas.microsoft.com/office/drawing/2014/main" xmlns="" id="{792C76AC-233D-4A21-84A3-B719C7787925}"/>
              </a:ext>
            </a:extLst>
          </p:cNvPr>
          <p:cNvSpPr>
            <a:spLocks noGrp="1"/>
          </p:cNvSpPr>
          <p:nvPr>
            <p:ph type="title" hasCustomPrompt="1"/>
          </p:nvPr>
        </p:nvSpPr>
        <p:spPr>
          <a:xfrm>
            <a:off x="838200" y="944880"/>
            <a:ext cx="10515600" cy="594360"/>
          </a:xfrm>
        </p:spPr>
        <p:txBody>
          <a:bodyPr>
            <a:noAutofit/>
          </a:bodyPr>
          <a:lstStyle>
            <a:lvl1pPr>
              <a:defRPr/>
            </a:lvl1pPr>
          </a:lstStyle>
          <a:p>
            <a:pPr algn="ctr"/>
            <a:r>
              <a:rPr lang="pt-PT" sz="3200" b="1" spc="750" dirty="0">
                <a:solidFill>
                  <a:srgbClr val="7D99BA"/>
                </a:solidFill>
                <a:latin typeface="+mn-lt"/>
              </a:rPr>
              <a:t>Título</a:t>
            </a:r>
          </a:p>
        </p:txBody>
      </p:sp>
      <p:grpSp>
        <p:nvGrpSpPr>
          <p:cNvPr id="8" name="Group 248">
            <a:extLst>
              <a:ext uri="{FF2B5EF4-FFF2-40B4-BE49-F238E27FC236}">
                <a16:creationId xmlns:a16="http://schemas.microsoft.com/office/drawing/2014/main" xmlns="" id="{8B2656B6-9AC4-444A-A589-D3F342E5ADF4}"/>
              </a:ext>
            </a:extLst>
          </p:cNvPr>
          <p:cNvGrpSpPr/>
          <p:nvPr userDrawn="1"/>
        </p:nvGrpSpPr>
        <p:grpSpPr>
          <a:xfrm>
            <a:off x="231561" y="242836"/>
            <a:ext cx="1213278" cy="607312"/>
            <a:chOff x="0" y="973286"/>
            <a:chExt cx="4569508" cy="2287774"/>
          </a:xfrm>
        </p:grpSpPr>
        <p:sp>
          <p:nvSpPr>
            <p:cNvPr id="9" name="Shape 6">
              <a:extLst>
                <a:ext uri="{FF2B5EF4-FFF2-40B4-BE49-F238E27FC236}">
                  <a16:creationId xmlns:a16="http://schemas.microsoft.com/office/drawing/2014/main" xmlns="" id="{EB20DFF5-0EC5-458E-86C2-66735A9DD4AB}"/>
                </a:ext>
              </a:extLst>
            </p:cNvPr>
            <p:cNvSpPr/>
            <p:nvPr/>
          </p:nvSpPr>
          <p:spPr>
            <a:xfrm>
              <a:off x="1298091" y="1102457"/>
              <a:ext cx="894048" cy="1032309"/>
            </a:xfrm>
            <a:custGeom>
              <a:avLst/>
              <a:gdLst/>
              <a:ahLst/>
              <a:cxnLst/>
              <a:rect l="0" t="0" r="0" b="0"/>
              <a:pathLst>
                <a:path w="894048" h="1032309">
                  <a:moveTo>
                    <a:pt x="549077" y="0"/>
                  </a:moveTo>
                  <a:cubicBezTo>
                    <a:pt x="601737" y="0"/>
                    <a:pt x="675469" y="3932"/>
                    <a:pt x="740011" y="15788"/>
                  </a:cubicBezTo>
                  <a:cubicBezTo>
                    <a:pt x="790042" y="25016"/>
                    <a:pt x="832172" y="32903"/>
                    <a:pt x="874303" y="35545"/>
                  </a:cubicBezTo>
                  <a:cubicBezTo>
                    <a:pt x="888789" y="36872"/>
                    <a:pt x="891418" y="42131"/>
                    <a:pt x="891418" y="50031"/>
                  </a:cubicBezTo>
                  <a:cubicBezTo>
                    <a:pt x="891418" y="60573"/>
                    <a:pt x="887475" y="76374"/>
                    <a:pt x="884833" y="123763"/>
                  </a:cubicBezTo>
                  <a:cubicBezTo>
                    <a:pt x="882191" y="167221"/>
                    <a:pt x="882191" y="239626"/>
                    <a:pt x="880889" y="259383"/>
                  </a:cubicBezTo>
                  <a:cubicBezTo>
                    <a:pt x="879562" y="279152"/>
                    <a:pt x="876933" y="287052"/>
                    <a:pt x="869032" y="287052"/>
                  </a:cubicBezTo>
                  <a:cubicBezTo>
                    <a:pt x="859817" y="287052"/>
                    <a:pt x="858515" y="277825"/>
                    <a:pt x="858515" y="259383"/>
                  </a:cubicBezTo>
                  <a:cubicBezTo>
                    <a:pt x="858515" y="208049"/>
                    <a:pt x="837431" y="154062"/>
                    <a:pt x="803201" y="125090"/>
                  </a:cubicBezTo>
                  <a:cubicBezTo>
                    <a:pt x="757126" y="85589"/>
                    <a:pt x="655724" y="50031"/>
                    <a:pt x="539862" y="50031"/>
                  </a:cubicBezTo>
                  <a:cubicBezTo>
                    <a:pt x="364741" y="50031"/>
                    <a:pt x="283108" y="101377"/>
                    <a:pt x="237021" y="146149"/>
                  </a:cubicBezTo>
                  <a:cubicBezTo>
                    <a:pt x="140903" y="238323"/>
                    <a:pt x="118517" y="355526"/>
                    <a:pt x="118517" y="489818"/>
                  </a:cubicBezTo>
                  <a:cubicBezTo>
                    <a:pt x="118517" y="741313"/>
                    <a:pt x="312055" y="971724"/>
                    <a:pt x="593837" y="971724"/>
                  </a:cubicBezTo>
                  <a:cubicBezTo>
                    <a:pt x="692597" y="971724"/>
                    <a:pt x="770285" y="959892"/>
                    <a:pt x="822945" y="905904"/>
                  </a:cubicBezTo>
                  <a:cubicBezTo>
                    <a:pt x="850615" y="876933"/>
                    <a:pt x="867730" y="818989"/>
                    <a:pt x="871674" y="795300"/>
                  </a:cubicBezTo>
                  <a:cubicBezTo>
                    <a:pt x="874303" y="780814"/>
                    <a:pt x="876933" y="775556"/>
                    <a:pt x="884833" y="775556"/>
                  </a:cubicBezTo>
                  <a:cubicBezTo>
                    <a:pt x="891418" y="775556"/>
                    <a:pt x="894048" y="784758"/>
                    <a:pt x="894048" y="795300"/>
                  </a:cubicBezTo>
                  <a:cubicBezTo>
                    <a:pt x="894048" y="804503"/>
                    <a:pt x="878260" y="919063"/>
                    <a:pt x="865076" y="963836"/>
                  </a:cubicBezTo>
                  <a:cubicBezTo>
                    <a:pt x="857188" y="988851"/>
                    <a:pt x="854546" y="991481"/>
                    <a:pt x="830858" y="1002023"/>
                  </a:cubicBezTo>
                  <a:cubicBezTo>
                    <a:pt x="778185" y="1023082"/>
                    <a:pt x="678111" y="1032309"/>
                    <a:pt x="593837" y="1032309"/>
                  </a:cubicBezTo>
                  <a:cubicBezTo>
                    <a:pt x="396342" y="1032309"/>
                    <a:pt x="263351" y="983580"/>
                    <a:pt x="159321" y="890091"/>
                  </a:cubicBezTo>
                  <a:cubicBezTo>
                    <a:pt x="31601" y="775556"/>
                    <a:pt x="0" y="625425"/>
                    <a:pt x="0" y="500360"/>
                  </a:cubicBezTo>
                  <a:cubicBezTo>
                    <a:pt x="0" y="412142"/>
                    <a:pt x="30299" y="258080"/>
                    <a:pt x="147464" y="140878"/>
                  </a:cubicBezTo>
                  <a:cubicBezTo>
                    <a:pt x="226467" y="61888"/>
                    <a:pt x="346298" y="0"/>
                    <a:pt x="549077"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10" name="Shape 7">
              <a:extLst>
                <a:ext uri="{FF2B5EF4-FFF2-40B4-BE49-F238E27FC236}">
                  <a16:creationId xmlns:a16="http://schemas.microsoft.com/office/drawing/2014/main" xmlns="" id="{48D0FE4A-99B0-405F-A302-38951A0C3B8E}"/>
                </a:ext>
              </a:extLst>
            </p:cNvPr>
            <p:cNvSpPr/>
            <p:nvPr/>
          </p:nvSpPr>
          <p:spPr>
            <a:xfrm>
              <a:off x="805445" y="973286"/>
              <a:ext cx="492311" cy="1731702"/>
            </a:xfrm>
            <a:custGeom>
              <a:avLst/>
              <a:gdLst/>
              <a:ahLst/>
              <a:cxnLst/>
              <a:rect l="0" t="0" r="0" b="0"/>
              <a:pathLst>
                <a:path w="492311" h="1731702">
                  <a:moveTo>
                    <a:pt x="121022" y="0"/>
                  </a:moveTo>
                  <a:cubicBezTo>
                    <a:pt x="194618" y="0"/>
                    <a:pt x="297669" y="4911"/>
                    <a:pt x="305854" y="4911"/>
                  </a:cubicBezTo>
                  <a:cubicBezTo>
                    <a:pt x="314040" y="4911"/>
                    <a:pt x="417066" y="0"/>
                    <a:pt x="466130" y="0"/>
                  </a:cubicBezTo>
                  <a:cubicBezTo>
                    <a:pt x="484126" y="0"/>
                    <a:pt x="492311" y="3262"/>
                    <a:pt x="492311" y="13097"/>
                  </a:cubicBezTo>
                  <a:cubicBezTo>
                    <a:pt x="492311" y="19633"/>
                    <a:pt x="485775" y="22907"/>
                    <a:pt x="479227" y="22907"/>
                  </a:cubicBezTo>
                  <a:cubicBezTo>
                    <a:pt x="467779" y="22907"/>
                    <a:pt x="457969" y="24532"/>
                    <a:pt x="438324" y="27818"/>
                  </a:cubicBezTo>
                  <a:cubicBezTo>
                    <a:pt x="394171" y="35979"/>
                    <a:pt x="381099" y="63785"/>
                    <a:pt x="377825" y="121034"/>
                  </a:cubicBezTo>
                  <a:cubicBezTo>
                    <a:pt x="374538" y="173372"/>
                    <a:pt x="374538" y="219174"/>
                    <a:pt x="374538" y="474340"/>
                  </a:cubicBezTo>
                  <a:lnTo>
                    <a:pt x="374538" y="866862"/>
                  </a:lnTo>
                  <a:cubicBezTo>
                    <a:pt x="374538" y="1131838"/>
                    <a:pt x="374538" y="1321185"/>
                    <a:pt x="325475" y="1437308"/>
                  </a:cubicBezTo>
                  <a:cubicBezTo>
                    <a:pt x="291133" y="1519064"/>
                    <a:pt x="219174" y="1595958"/>
                    <a:pt x="86680" y="1687562"/>
                  </a:cubicBezTo>
                  <a:cubicBezTo>
                    <a:pt x="65410" y="1702259"/>
                    <a:pt x="39253" y="1720255"/>
                    <a:pt x="22882" y="1728440"/>
                  </a:cubicBezTo>
                  <a:cubicBezTo>
                    <a:pt x="19621" y="1730077"/>
                    <a:pt x="16346" y="1731702"/>
                    <a:pt x="11435" y="1731702"/>
                  </a:cubicBezTo>
                  <a:cubicBezTo>
                    <a:pt x="6536" y="1731702"/>
                    <a:pt x="0" y="1728440"/>
                    <a:pt x="0" y="1721904"/>
                  </a:cubicBezTo>
                  <a:cubicBezTo>
                    <a:pt x="0" y="1712094"/>
                    <a:pt x="8161" y="1707170"/>
                    <a:pt x="22882" y="1697360"/>
                  </a:cubicBezTo>
                  <a:cubicBezTo>
                    <a:pt x="42528" y="1685913"/>
                    <a:pt x="65410" y="1666292"/>
                    <a:pt x="80144" y="1651571"/>
                  </a:cubicBezTo>
                  <a:cubicBezTo>
                    <a:pt x="186457" y="1543608"/>
                    <a:pt x="237145" y="1456928"/>
                    <a:pt x="237145" y="1034951"/>
                  </a:cubicBezTo>
                  <a:lnTo>
                    <a:pt x="237145" y="474340"/>
                  </a:lnTo>
                  <a:cubicBezTo>
                    <a:pt x="237145" y="219174"/>
                    <a:pt x="237145" y="173372"/>
                    <a:pt x="233871" y="121034"/>
                  </a:cubicBezTo>
                  <a:cubicBezTo>
                    <a:pt x="230609" y="65435"/>
                    <a:pt x="217525" y="39253"/>
                    <a:pt x="163550" y="27818"/>
                  </a:cubicBezTo>
                  <a:cubicBezTo>
                    <a:pt x="150465" y="24532"/>
                    <a:pt x="122672" y="22907"/>
                    <a:pt x="107938" y="22907"/>
                  </a:cubicBezTo>
                  <a:cubicBezTo>
                    <a:pt x="101402" y="22907"/>
                    <a:pt x="94866" y="19633"/>
                    <a:pt x="94866" y="13097"/>
                  </a:cubicBezTo>
                  <a:cubicBezTo>
                    <a:pt x="94866" y="3262"/>
                    <a:pt x="103026" y="0"/>
                    <a:pt x="121022"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1" name="Shape 8">
              <a:extLst>
                <a:ext uri="{FF2B5EF4-FFF2-40B4-BE49-F238E27FC236}">
                  <a16:creationId xmlns:a16="http://schemas.microsoft.com/office/drawing/2014/main" xmlns="" id="{A67D2214-3BD1-4464-A10D-0182FD0630CB}"/>
                </a:ext>
              </a:extLst>
            </p:cNvPr>
            <p:cNvSpPr/>
            <p:nvPr/>
          </p:nvSpPr>
          <p:spPr>
            <a:xfrm>
              <a:off x="0" y="1102457"/>
              <a:ext cx="978371" cy="1013879"/>
            </a:xfrm>
            <a:custGeom>
              <a:avLst/>
              <a:gdLst/>
              <a:ahLst/>
              <a:cxnLst/>
              <a:rect l="0" t="0" r="0" b="0"/>
              <a:pathLst>
                <a:path w="978371" h="1013879">
                  <a:moveTo>
                    <a:pt x="214623" y="0"/>
                  </a:moveTo>
                  <a:cubicBezTo>
                    <a:pt x="222510" y="0"/>
                    <a:pt x="227794" y="5259"/>
                    <a:pt x="234367" y="19745"/>
                  </a:cubicBezTo>
                  <a:lnTo>
                    <a:pt x="637282" y="847961"/>
                  </a:lnTo>
                  <a:lnTo>
                    <a:pt x="978371" y="119385"/>
                  </a:lnTo>
                  <a:lnTo>
                    <a:pt x="978322" y="256753"/>
                  </a:lnTo>
                  <a:lnTo>
                    <a:pt x="655724" y="941450"/>
                  </a:lnTo>
                  <a:cubicBezTo>
                    <a:pt x="628067" y="999393"/>
                    <a:pt x="624123" y="1011250"/>
                    <a:pt x="612267" y="1011250"/>
                  </a:cubicBezTo>
                  <a:cubicBezTo>
                    <a:pt x="603052" y="1011250"/>
                    <a:pt x="596478" y="998066"/>
                    <a:pt x="571450" y="950677"/>
                  </a:cubicBezTo>
                  <a:cubicBezTo>
                    <a:pt x="537208" y="886160"/>
                    <a:pt x="423974" y="658366"/>
                    <a:pt x="417401" y="645195"/>
                  </a:cubicBezTo>
                  <a:cubicBezTo>
                    <a:pt x="405544" y="621494"/>
                    <a:pt x="258080" y="305470"/>
                    <a:pt x="243594" y="269925"/>
                  </a:cubicBezTo>
                  <a:lnTo>
                    <a:pt x="185651" y="880876"/>
                  </a:lnTo>
                  <a:cubicBezTo>
                    <a:pt x="184336" y="901948"/>
                    <a:pt x="184336" y="925661"/>
                    <a:pt x="184336" y="948035"/>
                  </a:cubicBezTo>
                  <a:cubicBezTo>
                    <a:pt x="184336" y="967792"/>
                    <a:pt x="198822" y="984907"/>
                    <a:pt x="218579" y="988851"/>
                  </a:cubicBezTo>
                  <a:cubicBezTo>
                    <a:pt x="240953" y="994135"/>
                    <a:pt x="260710" y="995437"/>
                    <a:pt x="268610" y="995437"/>
                  </a:cubicBezTo>
                  <a:cubicBezTo>
                    <a:pt x="273869" y="995437"/>
                    <a:pt x="279127" y="998066"/>
                    <a:pt x="279127" y="1002023"/>
                  </a:cubicBezTo>
                  <a:cubicBezTo>
                    <a:pt x="279127" y="1011250"/>
                    <a:pt x="271239" y="1013879"/>
                    <a:pt x="255439" y="1013879"/>
                  </a:cubicBezTo>
                  <a:cubicBezTo>
                    <a:pt x="206722" y="1013879"/>
                    <a:pt x="143508" y="1009923"/>
                    <a:pt x="132990" y="1009923"/>
                  </a:cubicBezTo>
                  <a:cubicBezTo>
                    <a:pt x="121134" y="1009923"/>
                    <a:pt x="57919" y="1013879"/>
                    <a:pt x="22386" y="1013879"/>
                  </a:cubicBezTo>
                  <a:cubicBezTo>
                    <a:pt x="9227" y="1013879"/>
                    <a:pt x="0" y="1011250"/>
                    <a:pt x="0" y="1002023"/>
                  </a:cubicBezTo>
                  <a:cubicBezTo>
                    <a:pt x="0" y="998066"/>
                    <a:pt x="6573" y="995437"/>
                    <a:pt x="13159" y="995437"/>
                  </a:cubicBezTo>
                  <a:cubicBezTo>
                    <a:pt x="23688" y="995437"/>
                    <a:pt x="32916" y="995437"/>
                    <a:pt x="52660" y="991481"/>
                  </a:cubicBezTo>
                  <a:cubicBezTo>
                    <a:pt x="96118" y="983580"/>
                    <a:pt x="100075" y="932222"/>
                    <a:pt x="105346" y="882204"/>
                  </a:cubicBezTo>
                  <a:lnTo>
                    <a:pt x="200137" y="23713"/>
                  </a:lnTo>
                  <a:cubicBezTo>
                    <a:pt x="201464" y="9215"/>
                    <a:pt x="206722" y="0"/>
                    <a:pt x="21462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2" name="Shape 9">
              <a:extLst>
                <a:ext uri="{FF2B5EF4-FFF2-40B4-BE49-F238E27FC236}">
                  <a16:creationId xmlns:a16="http://schemas.microsoft.com/office/drawing/2014/main" xmlns="" id="{213CFBD7-7D3F-46BB-8E32-963B59A4E873}"/>
                </a:ext>
              </a:extLst>
            </p:cNvPr>
            <p:cNvSpPr/>
            <p:nvPr/>
          </p:nvSpPr>
          <p:spPr>
            <a:xfrm>
              <a:off x="2529061" y="2462485"/>
              <a:ext cx="155153" cy="296069"/>
            </a:xfrm>
            <a:custGeom>
              <a:avLst/>
              <a:gdLst/>
              <a:ahLst/>
              <a:cxnLst/>
              <a:rect l="0" t="0" r="0" b="0"/>
              <a:pathLst>
                <a:path w="155153" h="296069">
                  <a:moveTo>
                    <a:pt x="155153" y="0"/>
                  </a:moveTo>
                  <a:lnTo>
                    <a:pt x="155153" y="14668"/>
                  </a:lnTo>
                  <a:lnTo>
                    <a:pt x="152933" y="14225"/>
                  </a:lnTo>
                  <a:cubicBezTo>
                    <a:pt x="87585" y="14225"/>
                    <a:pt x="40456" y="55116"/>
                    <a:pt x="40456" y="137356"/>
                  </a:cubicBezTo>
                  <a:cubicBezTo>
                    <a:pt x="40456" y="214373"/>
                    <a:pt x="80964" y="266208"/>
                    <a:pt x="138442" y="277963"/>
                  </a:cubicBezTo>
                  <a:lnTo>
                    <a:pt x="155153" y="279621"/>
                  </a:lnTo>
                  <a:lnTo>
                    <a:pt x="155153" y="295861"/>
                  </a:lnTo>
                  <a:lnTo>
                    <a:pt x="152933" y="296069"/>
                  </a:lnTo>
                  <a:cubicBezTo>
                    <a:pt x="45802" y="296069"/>
                    <a:pt x="0" y="215602"/>
                    <a:pt x="0" y="147588"/>
                  </a:cubicBezTo>
                  <a:cubicBezTo>
                    <a:pt x="0" y="86680"/>
                    <a:pt x="47129" y="0"/>
                    <a:pt x="15515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3" name="Shape 10">
              <a:extLst>
                <a:ext uri="{FF2B5EF4-FFF2-40B4-BE49-F238E27FC236}">
                  <a16:creationId xmlns:a16="http://schemas.microsoft.com/office/drawing/2014/main" xmlns="" id="{DB623C7F-BFEF-453F-A843-611432DF73D3}"/>
                </a:ext>
              </a:extLst>
            </p:cNvPr>
            <p:cNvSpPr/>
            <p:nvPr/>
          </p:nvSpPr>
          <p:spPr>
            <a:xfrm>
              <a:off x="1982279" y="2417577"/>
              <a:ext cx="133809" cy="445889"/>
            </a:xfrm>
            <a:custGeom>
              <a:avLst/>
              <a:gdLst/>
              <a:ahLst/>
              <a:cxnLst/>
              <a:rect l="0" t="0" r="0" b="0"/>
              <a:pathLst>
                <a:path w="133809" h="445889">
                  <a:moveTo>
                    <a:pt x="126690" y="0"/>
                  </a:moveTo>
                  <a:cubicBezTo>
                    <a:pt x="131589" y="0"/>
                    <a:pt x="133809" y="893"/>
                    <a:pt x="133809" y="3572"/>
                  </a:cubicBezTo>
                  <a:cubicBezTo>
                    <a:pt x="127149" y="6226"/>
                    <a:pt x="124482" y="6672"/>
                    <a:pt x="119137" y="7565"/>
                  </a:cubicBezTo>
                  <a:cubicBezTo>
                    <a:pt x="107144" y="9785"/>
                    <a:pt x="103584" y="17338"/>
                    <a:pt x="102691" y="32903"/>
                  </a:cubicBezTo>
                  <a:cubicBezTo>
                    <a:pt x="101798" y="47129"/>
                    <a:pt x="101798" y="59581"/>
                    <a:pt x="101798" y="128922"/>
                  </a:cubicBezTo>
                  <a:lnTo>
                    <a:pt x="101798" y="235607"/>
                  </a:lnTo>
                  <a:cubicBezTo>
                    <a:pt x="101798" y="307628"/>
                    <a:pt x="101798" y="335198"/>
                    <a:pt x="88466" y="366762"/>
                  </a:cubicBezTo>
                  <a:cubicBezTo>
                    <a:pt x="79127" y="388975"/>
                    <a:pt x="59581" y="409885"/>
                    <a:pt x="23564" y="434777"/>
                  </a:cubicBezTo>
                  <a:cubicBezTo>
                    <a:pt x="17785" y="438770"/>
                    <a:pt x="10678" y="443657"/>
                    <a:pt x="6226" y="445889"/>
                  </a:cubicBezTo>
                  <a:cubicBezTo>
                    <a:pt x="0" y="441437"/>
                    <a:pt x="2220" y="440110"/>
                    <a:pt x="6226" y="437443"/>
                  </a:cubicBezTo>
                  <a:cubicBezTo>
                    <a:pt x="11559" y="434330"/>
                    <a:pt x="17785" y="428997"/>
                    <a:pt x="21791" y="424991"/>
                  </a:cubicBezTo>
                  <a:cubicBezTo>
                    <a:pt x="50688" y="395647"/>
                    <a:pt x="64455" y="372095"/>
                    <a:pt x="64455" y="257398"/>
                  </a:cubicBezTo>
                  <a:lnTo>
                    <a:pt x="64455" y="128922"/>
                  </a:lnTo>
                  <a:cubicBezTo>
                    <a:pt x="64455" y="59581"/>
                    <a:pt x="64455" y="47129"/>
                    <a:pt x="63574" y="32903"/>
                  </a:cubicBezTo>
                  <a:cubicBezTo>
                    <a:pt x="62681" y="17785"/>
                    <a:pt x="59122" y="10678"/>
                    <a:pt x="44462" y="7565"/>
                  </a:cubicBezTo>
                  <a:cubicBezTo>
                    <a:pt x="40903" y="6672"/>
                    <a:pt x="33350" y="6226"/>
                    <a:pt x="29344" y="6226"/>
                  </a:cubicBezTo>
                  <a:cubicBezTo>
                    <a:pt x="52896" y="0"/>
                    <a:pt x="80913" y="1339"/>
                    <a:pt x="83133" y="1339"/>
                  </a:cubicBezTo>
                  <a:cubicBezTo>
                    <a:pt x="85365" y="1339"/>
                    <a:pt x="113357" y="0"/>
                    <a:pt x="126690"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4" name="Shape 11">
              <a:extLst>
                <a:ext uri="{FF2B5EF4-FFF2-40B4-BE49-F238E27FC236}">
                  <a16:creationId xmlns:a16="http://schemas.microsoft.com/office/drawing/2014/main" xmlns="" id="{7C5082F9-7526-4485-A314-BB6195E39626}"/>
                </a:ext>
              </a:extLst>
            </p:cNvPr>
            <p:cNvSpPr/>
            <p:nvPr/>
          </p:nvSpPr>
          <p:spPr>
            <a:xfrm>
              <a:off x="2180097" y="2411363"/>
              <a:ext cx="301848" cy="348518"/>
            </a:xfrm>
            <a:custGeom>
              <a:avLst/>
              <a:gdLst/>
              <a:ahLst/>
              <a:cxnLst/>
              <a:rect l="0" t="0" r="0" b="0"/>
              <a:pathLst>
                <a:path w="301848" h="348518">
                  <a:moveTo>
                    <a:pt x="185378" y="0"/>
                  </a:moveTo>
                  <a:cubicBezTo>
                    <a:pt x="203150" y="0"/>
                    <a:pt x="228054" y="1327"/>
                    <a:pt x="249833" y="5333"/>
                  </a:cubicBezTo>
                  <a:cubicBezTo>
                    <a:pt x="266725" y="8446"/>
                    <a:pt x="280950" y="11113"/>
                    <a:pt x="295176" y="11993"/>
                  </a:cubicBezTo>
                  <a:cubicBezTo>
                    <a:pt x="300955" y="20451"/>
                    <a:pt x="299628" y="25784"/>
                    <a:pt x="298735" y="41783"/>
                  </a:cubicBezTo>
                  <a:cubicBezTo>
                    <a:pt x="297842" y="56455"/>
                    <a:pt x="297842" y="80900"/>
                    <a:pt x="297396" y="87573"/>
                  </a:cubicBezTo>
                  <a:cubicBezTo>
                    <a:pt x="296949" y="94245"/>
                    <a:pt x="296069" y="96912"/>
                    <a:pt x="293402" y="96912"/>
                  </a:cubicBezTo>
                  <a:cubicBezTo>
                    <a:pt x="290289" y="96912"/>
                    <a:pt x="289843" y="93799"/>
                    <a:pt x="289843" y="87573"/>
                  </a:cubicBezTo>
                  <a:cubicBezTo>
                    <a:pt x="289843" y="70234"/>
                    <a:pt x="282736" y="52015"/>
                    <a:pt x="271177" y="42230"/>
                  </a:cubicBezTo>
                  <a:cubicBezTo>
                    <a:pt x="255612" y="28897"/>
                    <a:pt x="221382" y="16892"/>
                    <a:pt x="182265" y="16892"/>
                  </a:cubicBezTo>
                  <a:cubicBezTo>
                    <a:pt x="123143" y="16892"/>
                    <a:pt x="95585" y="34230"/>
                    <a:pt x="80020" y="49337"/>
                  </a:cubicBezTo>
                  <a:cubicBezTo>
                    <a:pt x="47575" y="80466"/>
                    <a:pt x="40010" y="120030"/>
                    <a:pt x="40010" y="165360"/>
                  </a:cubicBezTo>
                  <a:cubicBezTo>
                    <a:pt x="40010" y="250279"/>
                    <a:pt x="105358" y="328067"/>
                    <a:pt x="200496" y="328067"/>
                  </a:cubicBezTo>
                  <a:cubicBezTo>
                    <a:pt x="233834" y="328067"/>
                    <a:pt x="260065" y="324073"/>
                    <a:pt x="277837" y="305842"/>
                  </a:cubicBezTo>
                  <a:cubicBezTo>
                    <a:pt x="287176" y="296069"/>
                    <a:pt x="292956" y="276498"/>
                    <a:pt x="294283" y="268498"/>
                  </a:cubicBezTo>
                  <a:cubicBezTo>
                    <a:pt x="300955" y="261838"/>
                    <a:pt x="301848" y="264939"/>
                    <a:pt x="301848" y="268498"/>
                  </a:cubicBezTo>
                  <a:cubicBezTo>
                    <a:pt x="301848" y="271611"/>
                    <a:pt x="296515" y="310294"/>
                    <a:pt x="292063" y="325400"/>
                  </a:cubicBezTo>
                  <a:cubicBezTo>
                    <a:pt x="289396" y="333846"/>
                    <a:pt x="288516" y="334739"/>
                    <a:pt x="280516" y="338299"/>
                  </a:cubicBezTo>
                  <a:cubicBezTo>
                    <a:pt x="262731" y="345405"/>
                    <a:pt x="228935" y="348518"/>
                    <a:pt x="200496" y="348518"/>
                  </a:cubicBezTo>
                  <a:cubicBezTo>
                    <a:pt x="133809" y="348518"/>
                    <a:pt x="88912" y="332073"/>
                    <a:pt x="53789" y="300509"/>
                  </a:cubicBezTo>
                  <a:cubicBezTo>
                    <a:pt x="10666" y="261838"/>
                    <a:pt x="0" y="211150"/>
                    <a:pt x="0" y="168932"/>
                  </a:cubicBezTo>
                  <a:cubicBezTo>
                    <a:pt x="0" y="139142"/>
                    <a:pt x="10232" y="87126"/>
                    <a:pt x="49783" y="47563"/>
                  </a:cubicBezTo>
                  <a:cubicBezTo>
                    <a:pt x="76460" y="20886"/>
                    <a:pt x="116917" y="0"/>
                    <a:pt x="185378"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5" name="Shape 12">
              <a:extLst>
                <a:ext uri="{FF2B5EF4-FFF2-40B4-BE49-F238E27FC236}">
                  <a16:creationId xmlns:a16="http://schemas.microsoft.com/office/drawing/2014/main" xmlns="" id="{D588C4B5-E6FF-48BA-8732-3E5E348142AF}"/>
                </a:ext>
              </a:extLst>
            </p:cNvPr>
            <p:cNvSpPr/>
            <p:nvPr/>
          </p:nvSpPr>
          <p:spPr>
            <a:xfrm>
              <a:off x="1523082" y="2411363"/>
              <a:ext cx="440531" cy="342292"/>
            </a:xfrm>
            <a:custGeom>
              <a:avLst/>
              <a:gdLst/>
              <a:ahLst/>
              <a:cxnLst/>
              <a:rect l="0" t="0" r="0" b="0"/>
              <a:pathLst>
                <a:path w="440531" h="342292">
                  <a:moveTo>
                    <a:pt x="72454" y="0"/>
                  </a:moveTo>
                  <a:lnTo>
                    <a:pt x="215156" y="286283"/>
                  </a:lnTo>
                  <a:lnTo>
                    <a:pt x="345852" y="7107"/>
                  </a:lnTo>
                  <a:cubicBezTo>
                    <a:pt x="347625" y="3113"/>
                    <a:pt x="349399" y="0"/>
                    <a:pt x="352512" y="0"/>
                  </a:cubicBezTo>
                  <a:cubicBezTo>
                    <a:pt x="355625" y="0"/>
                    <a:pt x="356964" y="3547"/>
                    <a:pt x="357845" y="11993"/>
                  </a:cubicBezTo>
                  <a:lnTo>
                    <a:pt x="387635" y="284944"/>
                  </a:lnTo>
                  <a:cubicBezTo>
                    <a:pt x="389409" y="300955"/>
                    <a:pt x="392522" y="325847"/>
                    <a:pt x="411634" y="332073"/>
                  </a:cubicBezTo>
                  <a:cubicBezTo>
                    <a:pt x="424532" y="336066"/>
                    <a:pt x="436091" y="336066"/>
                    <a:pt x="440531" y="336066"/>
                  </a:cubicBezTo>
                  <a:cubicBezTo>
                    <a:pt x="424979" y="342292"/>
                    <a:pt x="376969" y="340965"/>
                    <a:pt x="360511" y="339626"/>
                  </a:cubicBezTo>
                  <a:cubicBezTo>
                    <a:pt x="350292" y="338733"/>
                    <a:pt x="348072" y="337406"/>
                    <a:pt x="348072" y="335186"/>
                  </a:cubicBezTo>
                  <a:cubicBezTo>
                    <a:pt x="353405" y="331626"/>
                    <a:pt x="353851" y="324073"/>
                    <a:pt x="352958" y="316074"/>
                  </a:cubicBezTo>
                  <a:lnTo>
                    <a:pt x="331626" y="86680"/>
                  </a:lnTo>
                  <a:lnTo>
                    <a:pt x="221382" y="317847"/>
                  </a:lnTo>
                  <a:cubicBezTo>
                    <a:pt x="212030" y="337406"/>
                    <a:pt x="210703" y="341412"/>
                    <a:pt x="206710" y="341412"/>
                  </a:cubicBezTo>
                  <a:cubicBezTo>
                    <a:pt x="203597" y="341412"/>
                    <a:pt x="201377" y="336959"/>
                    <a:pt x="192918" y="320960"/>
                  </a:cubicBezTo>
                  <a:cubicBezTo>
                    <a:pt x="181359" y="299182"/>
                    <a:pt x="143135" y="222275"/>
                    <a:pt x="140915" y="217822"/>
                  </a:cubicBezTo>
                  <a:cubicBezTo>
                    <a:pt x="136909" y="209823"/>
                    <a:pt x="87126" y="103125"/>
                    <a:pt x="82228" y="91132"/>
                  </a:cubicBezTo>
                  <a:lnTo>
                    <a:pt x="62669" y="297396"/>
                  </a:lnTo>
                  <a:cubicBezTo>
                    <a:pt x="62235" y="304515"/>
                    <a:pt x="62235" y="312514"/>
                    <a:pt x="62235" y="320067"/>
                  </a:cubicBezTo>
                  <a:cubicBezTo>
                    <a:pt x="62235" y="326740"/>
                    <a:pt x="67121" y="332519"/>
                    <a:pt x="73794" y="333846"/>
                  </a:cubicBezTo>
                  <a:cubicBezTo>
                    <a:pt x="81347" y="335632"/>
                    <a:pt x="88007" y="336066"/>
                    <a:pt x="90674" y="336066"/>
                  </a:cubicBezTo>
                  <a:cubicBezTo>
                    <a:pt x="69788" y="342292"/>
                    <a:pt x="48444" y="340965"/>
                    <a:pt x="44896" y="340965"/>
                  </a:cubicBezTo>
                  <a:cubicBezTo>
                    <a:pt x="40891" y="340965"/>
                    <a:pt x="19546" y="342292"/>
                    <a:pt x="7553" y="342292"/>
                  </a:cubicBezTo>
                  <a:cubicBezTo>
                    <a:pt x="3113" y="342292"/>
                    <a:pt x="0" y="341412"/>
                    <a:pt x="0" y="338299"/>
                  </a:cubicBezTo>
                  <a:cubicBezTo>
                    <a:pt x="7987" y="336066"/>
                    <a:pt x="11100" y="336066"/>
                    <a:pt x="17773" y="334739"/>
                  </a:cubicBezTo>
                  <a:cubicBezTo>
                    <a:pt x="32445" y="332073"/>
                    <a:pt x="33784" y="314734"/>
                    <a:pt x="35558" y="297842"/>
                  </a:cubicBezTo>
                  <a:lnTo>
                    <a:pt x="67556" y="8000"/>
                  </a:lnTo>
                  <a:cubicBezTo>
                    <a:pt x="68014" y="3113"/>
                    <a:pt x="69788" y="0"/>
                    <a:pt x="72454"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6" name="Shape 13">
              <a:extLst>
                <a:ext uri="{FF2B5EF4-FFF2-40B4-BE49-F238E27FC236}">
                  <a16:creationId xmlns:a16="http://schemas.microsoft.com/office/drawing/2014/main" xmlns="" id="{831A1CC0-2969-4638-AD8D-65F72DC606AF}"/>
                </a:ext>
              </a:extLst>
            </p:cNvPr>
            <p:cNvSpPr/>
            <p:nvPr/>
          </p:nvSpPr>
          <p:spPr>
            <a:xfrm>
              <a:off x="3251907" y="2467596"/>
              <a:ext cx="161807" cy="289172"/>
            </a:xfrm>
            <a:custGeom>
              <a:avLst/>
              <a:gdLst/>
              <a:ahLst/>
              <a:cxnLst/>
              <a:rect l="0" t="0" r="0" b="0"/>
              <a:pathLst>
                <a:path w="161807" h="289172">
                  <a:moveTo>
                    <a:pt x="100905" y="222"/>
                  </a:moveTo>
                  <a:cubicBezTo>
                    <a:pt x="110685" y="222"/>
                    <a:pt x="122493" y="0"/>
                    <a:pt x="135426" y="396"/>
                  </a:cubicBezTo>
                  <a:lnTo>
                    <a:pt x="161807" y="2877"/>
                  </a:lnTo>
                  <a:lnTo>
                    <a:pt x="161807" y="21341"/>
                  </a:lnTo>
                  <a:lnTo>
                    <a:pt x="161254" y="21113"/>
                  </a:lnTo>
                  <a:cubicBezTo>
                    <a:pt x="140026" y="15223"/>
                    <a:pt x="117574" y="14001"/>
                    <a:pt x="94233" y="14001"/>
                  </a:cubicBezTo>
                  <a:cubicBezTo>
                    <a:pt x="86680" y="14001"/>
                    <a:pt x="74228" y="15329"/>
                    <a:pt x="70669" y="16668"/>
                  </a:cubicBezTo>
                  <a:cubicBezTo>
                    <a:pt x="67121" y="17995"/>
                    <a:pt x="65782" y="19781"/>
                    <a:pt x="65782" y="24233"/>
                  </a:cubicBezTo>
                  <a:lnTo>
                    <a:pt x="65782" y="150477"/>
                  </a:lnTo>
                  <a:cubicBezTo>
                    <a:pt x="65782" y="190487"/>
                    <a:pt x="65782" y="225610"/>
                    <a:pt x="66229" y="232717"/>
                  </a:cubicBezTo>
                  <a:cubicBezTo>
                    <a:pt x="66675" y="242056"/>
                    <a:pt x="67556" y="255835"/>
                    <a:pt x="70669" y="259841"/>
                  </a:cubicBezTo>
                  <a:cubicBezTo>
                    <a:pt x="75567" y="266947"/>
                    <a:pt x="89346" y="274947"/>
                    <a:pt x="135570" y="274947"/>
                  </a:cubicBezTo>
                  <a:lnTo>
                    <a:pt x="161807" y="270384"/>
                  </a:lnTo>
                  <a:lnTo>
                    <a:pt x="161807" y="286543"/>
                  </a:lnTo>
                  <a:lnTo>
                    <a:pt x="135136" y="289172"/>
                  </a:lnTo>
                  <a:cubicBezTo>
                    <a:pt x="118244" y="289172"/>
                    <a:pt x="97346" y="287845"/>
                    <a:pt x="80454" y="286952"/>
                  </a:cubicBezTo>
                  <a:lnTo>
                    <a:pt x="48444" y="284732"/>
                  </a:lnTo>
                  <a:cubicBezTo>
                    <a:pt x="47563" y="284732"/>
                    <a:pt x="40444" y="285179"/>
                    <a:pt x="32445" y="285179"/>
                  </a:cubicBezTo>
                  <a:cubicBezTo>
                    <a:pt x="24445" y="285613"/>
                    <a:pt x="15106" y="286059"/>
                    <a:pt x="8880" y="286059"/>
                  </a:cubicBezTo>
                  <a:cubicBezTo>
                    <a:pt x="9327" y="279833"/>
                    <a:pt x="14213" y="278953"/>
                    <a:pt x="17773" y="278060"/>
                  </a:cubicBezTo>
                  <a:cubicBezTo>
                    <a:pt x="25326" y="276286"/>
                    <a:pt x="26219" y="269167"/>
                    <a:pt x="27992" y="258055"/>
                  </a:cubicBezTo>
                  <a:cubicBezTo>
                    <a:pt x="30225" y="242502"/>
                    <a:pt x="30225" y="212712"/>
                    <a:pt x="30225" y="176261"/>
                  </a:cubicBezTo>
                  <a:lnTo>
                    <a:pt x="30225" y="109586"/>
                  </a:lnTo>
                  <a:cubicBezTo>
                    <a:pt x="30225" y="50898"/>
                    <a:pt x="30225" y="40232"/>
                    <a:pt x="29332" y="28227"/>
                  </a:cubicBezTo>
                  <a:cubicBezTo>
                    <a:pt x="28439" y="15329"/>
                    <a:pt x="26219" y="9115"/>
                    <a:pt x="13333" y="7341"/>
                  </a:cubicBezTo>
                  <a:cubicBezTo>
                    <a:pt x="10220" y="6895"/>
                    <a:pt x="3547" y="6436"/>
                    <a:pt x="0" y="6436"/>
                  </a:cubicBezTo>
                  <a:cubicBezTo>
                    <a:pt x="20886" y="222"/>
                    <a:pt x="46224" y="1115"/>
                    <a:pt x="48444" y="1115"/>
                  </a:cubicBezTo>
                  <a:cubicBezTo>
                    <a:pt x="52884" y="1115"/>
                    <a:pt x="77788" y="222"/>
                    <a:pt x="100905" y="222"/>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7" name="Shape 14">
              <a:extLst>
                <a:ext uri="{FF2B5EF4-FFF2-40B4-BE49-F238E27FC236}">
                  <a16:creationId xmlns:a16="http://schemas.microsoft.com/office/drawing/2014/main" xmlns="" id="{707DEB53-227B-4707-A8A7-671090007966}"/>
                </a:ext>
              </a:extLst>
            </p:cNvPr>
            <p:cNvSpPr/>
            <p:nvPr/>
          </p:nvSpPr>
          <p:spPr>
            <a:xfrm>
              <a:off x="2888704" y="2462485"/>
              <a:ext cx="308496" cy="293836"/>
            </a:xfrm>
            <a:custGeom>
              <a:avLst/>
              <a:gdLst/>
              <a:ahLst/>
              <a:cxnLst/>
              <a:rect l="0" t="0" r="0" b="0"/>
              <a:pathLst>
                <a:path w="308496" h="293836">
                  <a:moveTo>
                    <a:pt x="29344" y="0"/>
                  </a:moveTo>
                  <a:cubicBezTo>
                    <a:pt x="33784" y="0"/>
                    <a:pt x="40456" y="7553"/>
                    <a:pt x="44450" y="11547"/>
                  </a:cubicBezTo>
                  <a:cubicBezTo>
                    <a:pt x="50676" y="17785"/>
                    <a:pt x="107528" y="78234"/>
                    <a:pt x="167928" y="140469"/>
                  </a:cubicBezTo>
                  <a:cubicBezTo>
                    <a:pt x="206561" y="180479"/>
                    <a:pt x="248307" y="225375"/>
                    <a:pt x="260313" y="237827"/>
                  </a:cubicBezTo>
                  <a:lnTo>
                    <a:pt x="256294" y="48456"/>
                  </a:lnTo>
                  <a:cubicBezTo>
                    <a:pt x="255848" y="23999"/>
                    <a:pt x="253640" y="15553"/>
                    <a:pt x="241647" y="13333"/>
                  </a:cubicBezTo>
                  <a:cubicBezTo>
                    <a:pt x="234541" y="12005"/>
                    <a:pt x="225648" y="11547"/>
                    <a:pt x="222548" y="11547"/>
                  </a:cubicBezTo>
                  <a:cubicBezTo>
                    <a:pt x="244760" y="5333"/>
                    <a:pt x="263451" y="6226"/>
                    <a:pt x="267940" y="6226"/>
                  </a:cubicBezTo>
                  <a:cubicBezTo>
                    <a:pt x="272430" y="6226"/>
                    <a:pt x="285378" y="5333"/>
                    <a:pt x="301377" y="5333"/>
                  </a:cubicBezTo>
                  <a:cubicBezTo>
                    <a:pt x="305383" y="5333"/>
                    <a:pt x="308496" y="5767"/>
                    <a:pt x="308496" y="8000"/>
                  </a:cubicBezTo>
                  <a:cubicBezTo>
                    <a:pt x="302270" y="11547"/>
                    <a:pt x="299157" y="11547"/>
                    <a:pt x="294717" y="12452"/>
                  </a:cubicBezTo>
                  <a:cubicBezTo>
                    <a:pt x="281831" y="15118"/>
                    <a:pt x="280926" y="22671"/>
                    <a:pt x="280926" y="45343"/>
                  </a:cubicBezTo>
                  <a:lnTo>
                    <a:pt x="280045" y="266725"/>
                  </a:lnTo>
                  <a:cubicBezTo>
                    <a:pt x="280045" y="291616"/>
                    <a:pt x="279598" y="293836"/>
                    <a:pt x="276907" y="293836"/>
                  </a:cubicBezTo>
                  <a:cubicBezTo>
                    <a:pt x="272876" y="293836"/>
                    <a:pt x="268833" y="290723"/>
                    <a:pt x="246968" y="270731"/>
                  </a:cubicBezTo>
                  <a:cubicBezTo>
                    <a:pt x="242974" y="267171"/>
                    <a:pt x="186581" y="211609"/>
                    <a:pt x="145269" y="168486"/>
                  </a:cubicBezTo>
                  <a:cubicBezTo>
                    <a:pt x="99963" y="120910"/>
                    <a:pt x="56009" y="74687"/>
                    <a:pt x="44016" y="61342"/>
                  </a:cubicBezTo>
                  <a:lnTo>
                    <a:pt x="48456" y="239601"/>
                  </a:lnTo>
                  <a:cubicBezTo>
                    <a:pt x="49349" y="270731"/>
                    <a:pt x="52896" y="280057"/>
                    <a:pt x="63550" y="282724"/>
                  </a:cubicBezTo>
                  <a:cubicBezTo>
                    <a:pt x="70656" y="284510"/>
                    <a:pt x="79549" y="284944"/>
                    <a:pt x="83096" y="284944"/>
                  </a:cubicBezTo>
                  <a:cubicBezTo>
                    <a:pt x="56890" y="291170"/>
                    <a:pt x="41337" y="289843"/>
                    <a:pt x="37790" y="289843"/>
                  </a:cubicBezTo>
                  <a:cubicBezTo>
                    <a:pt x="34230" y="289843"/>
                    <a:pt x="17785" y="291170"/>
                    <a:pt x="0" y="291170"/>
                  </a:cubicBezTo>
                  <a:cubicBezTo>
                    <a:pt x="0" y="284944"/>
                    <a:pt x="7119" y="284510"/>
                    <a:pt x="12886" y="282724"/>
                  </a:cubicBezTo>
                  <a:cubicBezTo>
                    <a:pt x="22671" y="280057"/>
                    <a:pt x="23999" y="269838"/>
                    <a:pt x="23999" y="235607"/>
                  </a:cubicBezTo>
                  <a:lnTo>
                    <a:pt x="23999" y="19112"/>
                  </a:lnTo>
                  <a:cubicBezTo>
                    <a:pt x="23999" y="3994"/>
                    <a:pt x="26231" y="0"/>
                    <a:pt x="29344"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8" name="Shape 15">
              <a:extLst>
                <a:ext uri="{FF2B5EF4-FFF2-40B4-BE49-F238E27FC236}">
                  <a16:creationId xmlns:a16="http://schemas.microsoft.com/office/drawing/2014/main" xmlns="" id="{3C858D53-4D99-4F65-BFCA-E0AE0B712F8C}"/>
                </a:ext>
              </a:extLst>
            </p:cNvPr>
            <p:cNvSpPr/>
            <p:nvPr/>
          </p:nvSpPr>
          <p:spPr>
            <a:xfrm>
              <a:off x="2684215" y="2462485"/>
              <a:ext cx="154694" cy="295861"/>
            </a:xfrm>
            <a:custGeom>
              <a:avLst/>
              <a:gdLst/>
              <a:ahLst/>
              <a:cxnLst/>
              <a:rect l="0" t="0" r="0" b="0"/>
              <a:pathLst>
                <a:path w="154694" h="295861">
                  <a:moveTo>
                    <a:pt x="0" y="0"/>
                  </a:moveTo>
                  <a:cubicBezTo>
                    <a:pt x="88019" y="0"/>
                    <a:pt x="154694" y="53789"/>
                    <a:pt x="154694" y="141808"/>
                  </a:cubicBezTo>
                  <a:cubicBezTo>
                    <a:pt x="154694" y="215711"/>
                    <a:pt x="106704" y="278390"/>
                    <a:pt x="31578" y="292905"/>
                  </a:cubicBezTo>
                  <a:lnTo>
                    <a:pt x="0" y="295861"/>
                  </a:lnTo>
                  <a:lnTo>
                    <a:pt x="0" y="279621"/>
                  </a:lnTo>
                  <a:lnTo>
                    <a:pt x="8892" y="280504"/>
                  </a:lnTo>
                  <a:cubicBezTo>
                    <a:pt x="44016" y="280504"/>
                    <a:pt x="114697" y="261826"/>
                    <a:pt x="114697" y="152474"/>
                  </a:cubicBezTo>
                  <a:cubicBezTo>
                    <a:pt x="114697" y="84460"/>
                    <a:pt x="83687" y="40702"/>
                    <a:pt x="42115" y="23074"/>
                  </a:cubicBezTo>
                  <a:lnTo>
                    <a:pt x="0" y="14668"/>
                  </a:lnTo>
                  <a:lnTo>
                    <a:pt x="0"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9" name="Shape 16">
              <a:extLst>
                <a:ext uri="{FF2B5EF4-FFF2-40B4-BE49-F238E27FC236}">
                  <a16:creationId xmlns:a16="http://schemas.microsoft.com/office/drawing/2014/main" xmlns="" id="{877389A8-E589-44C2-A997-7E2DDBCDF079}"/>
                </a:ext>
              </a:extLst>
            </p:cNvPr>
            <p:cNvSpPr/>
            <p:nvPr/>
          </p:nvSpPr>
          <p:spPr>
            <a:xfrm>
              <a:off x="3413714" y="2470473"/>
              <a:ext cx="134249" cy="283665"/>
            </a:xfrm>
            <a:custGeom>
              <a:avLst/>
              <a:gdLst/>
              <a:ahLst/>
              <a:cxnLst/>
              <a:rect l="0" t="0" r="0" b="0"/>
              <a:pathLst>
                <a:path w="134249" h="283665">
                  <a:moveTo>
                    <a:pt x="0" y="0"/>
                  </a:moveTo>
                  <a:lnTo>
                    <a:pt x="14892" y="1401"/>
                  </a:lnTo>
                  <a:cubicBezTo>
                    <a:pt x="43455" y="6346"/>
                    <a:pt x="72907" y="17127"/>
                    <a:pt x="96025" y="40468"/>
                  </a:cubicBezTo>
                  <a:cubicBezTo>
                    <a:pt x="115584" y="60027"/>
                    <a:pt x="134249" y="91591"/>
                    <a:pt x="134249" y="136487"/>
                  </a:cubicBezTo>
                  <a:cubicBezTo>
                    <a:pt x="134249" y="184050"/>
                    <a:pt x="113798" y="220501"/>
                    <a:pt x="92019" y="242738"/>
                  </a:cubicBezTo>
                  <a:cubicBezTo>
                    <a:pt x="79350" y="255742"/>
                    <a:pt x="56426" y="273741"/>
                    <a:pt x="17627" y="281927"/>
                  </a:cubicBezTo>
                  <a:lnTo>
                    <a:pt x="0" y="283665"/>
                  </a:lnTo>
                  <a:lnTo>
                    <a:pt x="0" y="267507"/>
                  </a:lnTo>
                  <a:lnTo>
                    <a:pt x="24228" y="263293"/>
                  </a:lnTo>
                  <a:cubicBezTo>
                    <a:pt x="39678" y="257515"/>
                    <a:pt x="53572" y="248958"/>
                    <a:pt x="65354" y="237839"/>
                  </a:cubicBezTo>
                  <a:cubicBezTo>
                    <a:pt x="85793" y="218727"/>
                    <a:pt x="96025" y="182711"/>
                    <a:pt x="96025" y="148046"/>
                  </a:cubicBezTo>
                  <a:cubicBezTo>
                    <a:pt x="96025" y="100037"/>
                    <a:pt x="75127" y="69366"/>
                    <a:pt x="59128" y="53354"/>
                  </a:cubicBezTo>
                  <a:cubicBezTo>
                    <a:pt x="49904" y="44018"/>
                    <a:pt x="40291" y="36711"/>
                    <a:pt x="30330" y="31001"/>
                  </a:cubicBezTo>
                  <a:lnTo>
                    <a:pt x="0" y="18464"/>
                  </a:lnTo>
                  <a:lnTo>
                    <a:pt x="0"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0" name="Shape 17">
              <a:extLst>
                <a:ext uri="{FF2B5EF4-FFF2-40B4-BE49-F238E27FC236}">
                  <a16:creationId xmlns:a16="http://schemas.microsoft.com/office/drawing/2014/main" xmlns="" id="{DBEA175E-3609-4793-90AF-8BF9F21FCB1C}"/>
                </a:ext>
              </a:extLst>
            </p:cNvPr>
            <p:cNvSpPr/>
            <p:nvPr/>
          </p:nvSpPr>
          <p:spPr>
            <a:xfrm>
              <a:off x="4268106" y="2468094"/>
              <a:ext cx="143371" cy="285561"/>
            </a:xfrm>
            <a:custGeom>
              <a:avLst/>
              <a:gdLst/>
              <a:ahLst/>
              <a:cxnLst/>
              <a:rect l="0" t="0" r="0" b="0"/>
              <a:pathLst>
                <a:path w="143371" h="285561">
                  <a:moveTo>
                    <a:pt x="143371" y="0"/>
                  </a:moveTo>
                  <a:lnTo>
                    <a:pt x="143371" y="65341"/>
                  </a:lnTo>
                  <a:lnTo>
                    <a:pt x="103138" y="161984"/>
                  </a:lnTo>
                  <a:lnTo>
                    <a:pt x="104477" y="164650"/>
                  </a:lnTo>
                  <a:lnTo>
                    <a:pt x="143371" y="164650"/>
                  </a:lnTo>
                  <a:lnTo>
                    <a:pt x="143371" y="181256"/>
                  </a:lnTo>
                  <a:lnTo>
                    <a:pt x="99144" y="180215"/>
                  </a:lnTo>
                  <a:lnTo>
                    <a:pt x="72913" y="243777"/>
                  </a:lnTo>
                  <a:cubicBezTo>
                    <a:pt x="69354" y="253104"/>
                    <a:pt x="67134" y="262455"/>
                    <a:pt x="67134" y="269115"/>
                  </a:cubicBezTo>
                  <a:cubicBezTo>
                    <a:pt x="67134" y="276668"/>
                    <a:pt x="73794" y="279335"/>
                    <a:pt x="80466" y="279335"/>
                  </a:cubicBezTo>
                  <a:cubicBezTo>
                    <a:pt x="87139" y="279335"/>
                    <a:pt x="88019" y="280674"/>
                    <a:pt x="88019" y="282448"/>
                  </a:cubicBezTo>
                  <a:cubicBezTo>
                    <a:pt x="72913" y="285561"/>
                    <a:pt x="51569" y="284234"/>
                    <a:pt x="47129" y="284234"/>
                  </a:cubicBezTo>
                  <a:cubicBezTo>
                    <a:pt x="43123" y="284234"/>
                    <a:pt x="23564" y="285561"/>
                    <a:pt x="7565" y="285561"/>
                  </a:cubicBezTo>
                  <a:cubicBezTo>
                    <a:pt x="2667" y="285561"/>
                    <a:pt x="0" y="284680"/>
                    <a:pt x="0" y="282448"/>
                  </a:cubicBezTo>
                  <a:cubicBezTo>
                    <a:pt x="6238" y="279335"/>
                    <a:pt x="12005" y="278901"/>
                    <a:pt x="15118" y="278454"/>
                  </a:cubicBezTo>
                  <a:cubicBezTo>
                    <a:pt x="32903" y="276222"/>
                    <a:pt x="40456" y="262889"/>
                    <a:pt x="48022" y="243777"/>
                  </a:cubicBezTo>
                  <a:lnTo>
                    <a:pt x="140035" y="7277"/>
                  </a:lnTo>
                  <a:lnTo>
                    <a:pt x="143371"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1" name="Shape 18">
              <a:extLst>
                <a:ext uri="{FF2B5EF4-FFF2-40B4-BE49-F238E27FC236}">
                  <a16:creationId xmlns:a16="http://schemas.microsoft.com/office/drawing/2014/main" xmlns="" id="{2897B739-628C-4E6B-A96A-7990597C1EA9}"/>
                </a:ext>
              </a:extLst>
            </p:cNvPr>
            <p:cNvSpPr/>
            <p:nvPr/>
          </p:nvSpPr>
          <p:spPr>
            <a:xfrm>
              <a:off x="3607532" y="2465592"/>
              <a:ext cx="176039" cy="288956"/>
            </a:xfrm>
            <a:custGeom>
              <a:avLst/>
              <a:gdLst/>
              <a:ahLst/>
              <a:cxnLst/>
              <a:rect l="0" t="0" r="0" b="0"/>
              <a:pathLst>
                <a:path w="176039" h="288956">
                  <a:moveTo>
                    <a:pt x="165655" y="443"/>
                  </a:moveTo>
                  <a:cubicBezTo>
                    <a:pt x="166601" y="887"/>
                    <a:pt x="166712" y="1774"/>
                    <a:pt x="166712" y="2660"/>
                  </a:cubicBezTo>
                  <a:cubicBezTo>
                    <a:pt x="166712" y="5339"/>
                    <a:pt x="164480" y="9779"/>
                    <a:pt x="163599" y="20458"/>
                  </a:cubicBezTo>
                  <a:cubicBezTo>
                    <a:pt x="163153" y="24005"/>
                    <a:pt x="162260" y="40897"/>
                    <a:pt x="161367" y="45349"/>
                  </a:cubicBezTo>
                  <a:cubicBezTo>
                    <a:pt x="154707" y="41790"/>
                    <a:pt x="154260" y="35564"/>
                    <a:pt x="152474" y="31124"/>
                  </a:cubicBezTo>
                  <a:cubicBezTo>
                    <a:pt x="149808" y="24898"/>
                    <a:pt x="145814" y="22231"/>
                    <a:pt x="124470" y="19565"/>
                  </a:cubicBezTo>
                  <a:cubicBezTo>
                    <a:pt x="117810" y="18672"/>
                    <a:pt x="72467" y="18225"/>
                    <a:pt x="68014" y="18225"/>
                  </a:cubicBezTo>
                  <a:lnTo>
                    <a:pt x="65794" y="124923"/>
                  </a:lnTo>
                  <a:cubicBezTo>
                    <a:pt x="72913" y="128916"/>
                    <a:pt x="124470" y="128916"/>
                    <a:pt x="133362" y="128036"/>
                  </a:cubicBezTo>
                  <a:cubicBezTo>
                    <a:pt x="142701" y="127143"/>
                    <a:pt x="148481" y="126696"/>
                    <a:pt x="152474" y="122690"/>
                  </a:cubicBezTo>
                  <a:cubicBezTo>
                    <a:pt x="159593" y="117804"/>
                    <a:pt x="160486" y="118697"/>
                    <a:pt x="160486" y="120917"/>
                  </a:cubicBezTo>
                  <a:cubicBezTo>
                    <a:pt x="160486" y="123137"/>
                    <a:pt x="158254" y="129363"/>
                    <a:pt x="157373" y="141815"/>
                  </a:cubicBezTo>
                  <a:cubicBezTo>
                    <a:pt x="156480" y="149368"/>
                    <a:pt x="155587" y="163593"/>
                    <a:pt x="155587" y="166260"/>
                  </a:cubicBezTo>
                  <a:cubicBezTo>
                    <a:pt x="155587" y="169373"/>
                    <a:pt x="154707" y="173379"/>
                    <a:pt x="152040" y="173379"/>
                  </a:cubicBezTo>
                  <a:cubicBezTo>
                    <a:pt x="149374" y="166260"/>
                    <a:pt x="149374" y="162266"/>
                    <a:pt x="147588" y="157367"/>
                  </a:cubicBezTo>
                  <a:cubicBezTo>
                    <a:pt x="146261" y="152034"/>
                    <a:pt x="142701" y="147594"/>
                    <a:pt x="127583" y="145808"/>
                  </a:cubicBezTo>
                  <a:cubicBezTo>
                    <a:pt x="116917" y="144481"/>
                    <a:pt x="75133" y="144035"/>
                    <a:pt x="68461" y="144035"/>
                  </a:cubicBezTo>
                  <a:lnTo>
                    <a:pt x="65794" y="178265"/>
                  </a:lnTo>
                  <a:cubicBezTo>
                    <a:pt x="65794" y="191164"/>
                    <a:pt x="65348" y="235167"/>
                    <a:pt x="65794" y="242720"/>
                  </a:cubicBezTo>
                  <a:cubicBezTo>
                    <a:pt x="66687" y="268058"/>
                    <a:pt x="73794" y="272945"/>
                    <a:pt x="112464" y="272945"/>
                  </a:cubicBezTo>
                  <a:cubicBezTo>
                    <a:pt x="122696" y="272945"/>
                    <a:pt x="141362" y="272945"/>
                    <a:pt x="151594" y="268951"/>
                  </a:cubicBezTo>
                  <a:cubicBezTo>
                    <a:pt x="161813" y="264499"/>
                    <a:pt x="167146" y="257839"/>
                    <a:pt x="169379" y="242720"/>
                  </a:cubicBezTo>
                  <a:cubicBezTo>
                    <a:pt x="176039" y="245387"/>
                    <a:pt x="172926" y="271171"/>
                    <a:pt x="170706" y="279171"/>
                  </a:cubicBezTo>
                  <a:cubicBezTo>
                    <a:pt x="168039" y="288956"/>
                    <a:pt x="164033" y="288956"/>
                    <a:pt x="148927" y="288956"/>
                  </a:cubicBezTo>
                  <a:cubicBezTo>
                    <a:pt x="119583" y="288956"/>
                    <a:pt x="96912" y="288063"/>
                    <a:pt x="80913" y="287617"/>
                  </a:cubicBezTo>
                  <a:cubicBezTo>
                    <a:pt x="64455" y="286736"/>
                    <a:pt x="54235" y="286736"/>
                    <a:pt x="48456" y="286736"/>
                  </a:cubicBezTo>
                  <a:cubicBezTo>
                    <a:pt x="47563" y="286736"/>
                    <a:pt x="40010" y="286736"/>
                    <a:pt x="31564" y="287182"/>
                  </a:cubicBezTo>
                  <a:cubicBezTo>
                    <a:pt x="24011" y="287617"/>
                    <a:pt x="15118" y="288063"/>
                    <a:pt x="8892" y="288063"/>
                  </a:cubicBezTo>
                  <a:cubicBezTo>
                    <a:pt x="9339" y="281837"/>
                    <a:pt x="14225" y="280510"/>
                    <a:pt x="17785" y="280064"/>
                  </a:cubicBezTo>
                  <a:cubicBezTo>
                    <a:pt x="25338" y="278724"/>
                    <a:pt x="26231" y="271171"/>
                    <a:pt x="28004" y="260059"/>
                  </a:cubicBezTo>
                  <a:cubicBezTo>
                    <a:pt x="30225" y="244506"/>
                    <a:pt x="30225" y="214716"/>
                    <a:pt x="30225" y="178265"/>
                  </a:cubicBezTo>
                  <a:lnTo>
                    <a:pt x="30225" y="111590"/>
                  </a:lnTo>
                  <a:cubicBezTo>
                    <a:pt x="30225" y="52902"/>
                    <a:pt x="30225" y="42236"/>
                    <a:pt x="29344" y="30231"/>
                  </a:cubicBezTo>
                  <a:cubicBezTo>
                    <a:pt x="28451" y="17332"/>
                    <a:pt x="26231" y="11119"/>
                    <a:pt x="13345" y="9345"/>
                  </a:cubicBezTo>
                  <a:cubicBezTo>
                    <a:pt x="10232" y="8899"/>
                    <a:pt x="3559" y="8440"/>
                    <a:pt x="0" y="8440"/>
                  </a:cubicBezTo>
                  <a:cubicBezTo>
                    <a:pt x="20898" y="2226"/>
                    <a:pt x="46236" y="3119"/>
                    <a:pt x="48456" y="3119"/>
                  </a:cubicBezTo>
                  <a:cubicBezTo>
                    <a:pt x="51122" y="3119"/>
                    <a:pt x="132916" y="3566"/>
                    <a:pt x="141808" y="3119"/>
                  </a:cubicBezTo>
                  <a:cubicBezTo>
                    <a:pt x="149374" y="2660"/>
                    <a:pt x="156480" y="1333"/>
                    <a:pt x="159593" y="887"/>
                  </a:cubicBezTo>
                  <a:cubicBezTo>
                    <a:pt x="162930" y="0"/>
                    <a:pt x="164709" y="0"/>
                    <a:pt x="165655" y="443"/>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2" name="Shape 19">
              <a:extLst>
                <a:ext uri="{FF2B5EF4-FFF2-40B4-BE49-F238E27FC236}">
                  <a16:creationId xmlns:a16="http://schemas.microsoft.com/office/drawing/2014/main" xmlns="" id="{B0C30E79-5148-4C91-9114-B2A44F7EF6B0}"/>
                </a:ext>
              </a:extLst>
            </p:cNvPr>
            <p:cNvSpPr/>
            <p:nvPr/>
          </p:nvSpPr>
          <p:spPr>
            <a:xfrm>
              <a:off x="4076961" y="2462039"/>
              <a:ext cx="161367" cy="296515"/>
            </a:xfrm>
            <a:custGeom>
              <a:avLst/>
              <a:gdLst/>
              <a:ahLst/>
              <a:cxnLst/>
              <a:rect l="0" t="0" r="0" b="0"/>
              <a:pathLst>
                <a:path w="161367" h="296515">
                  <a:moveTo>
                    <a:pt x="94245" y="0"/>
                  </a:moveTo>
                  <a:cubicBezTo>
                    <a:pt x="109810" y="0"/>
                    <a:pt x="125363" y="2220"/>
                    <a:pt x="134702" y="4440"/>
                  </a:cubicBezTo>
                  <a:cubicBezTo>
                    <a:pt x="142255" y="6214"/>
                    <a:pt x="145368" y="6214"/>
                    <a:pt x="148481" y="6214"/>
                  </a:cubicBezTo>
                  <a:cubicBezTo>
                    <a:pt x="152474" y="10666"/>
                    <a:pt x="150701" y="23118"/>
                    <a:pt x="150701" y="48902"/>
                  </a:cubicBezTo>
                  <a:cubicBezTo>
                    <a:pt x="150701" y="54682"/>
                    <a:pt x="150254" y="57348"/>
                    <a:pt x="147588" y="57348"/>
                  </a:cubicBezTo>
                  <a:cubicBezTo>
                    <a:pt x="143594" y="48009"/>
                    <a:pt x="140481" y="37790"/>
                    <a:pt x="138249" y="33784"/>
                  </a:cubicBezTo>
                  <a:cubicBezTo>
                    <a:pt x="135595" y="29332"/>
                    <a:pt x="122696" y="15118"/>
                    <a:pt x="87573" y="15118"/>
                  </a:cubicBezTo>
                  <a:cubicBezTo>
                    <a:pt x="59134" y="15118"/>
                    <a:pt x="35558" y="29332"/>
                    <a:pt x="35558" y="56009"/>
                  </a:cubicBezTo>
                  <a:cubicBezTo>
                    <a:pt x="35558" y="80020"/>
                    <a:pt x="47575" y="93799"/>
                    <a:pt x="86246" y="120030"/>
                  </a:cubicBezTo>
                  <a:lnTo>
                    <a:pt x="97358" y="127583"/>
                  </a:lnTo>
                  <a:cubicBezTo>
                    <a:pt x="144921" y="160040"/>
                    <a:pt x="161367" y="186271"/>
                    <a:pt x="161367" y="218715"/>
                  </a:cubicBezTo>
                  <a:cubicBezTo>
                    <a:pt x="161367" y="240940"/>
                    <a:pt x="152921" y="264939"/>
                    <a:pt x="124916" y="283170"/>
                  </a:cubicBezTo>
                  <a:cubicBezTo>
                    <a:pt x="108471" y="293836"/>
                    <a:pt x="84026" y="296515"/>
                    <a:pt x="62681" y="296515"/>
                  </a:cubicBezTo>
                  <a:cubicBezTo>
                    <a:pt x="44462" y="296515"/>
                    <a:pt x="21791" y="293836"/>
                    <a:pt x="5779" y="286283"/>
                  </a:cubicBezTo>
                  <a:cubicBezTo>
                    <a:pt x="446" y="283617"/>
                    <a:pt x="0" y="282277"/>
                    <a:pt x="0" y="272058"/>
                  </a:cubicBezTo>
                  <a:cubicBezTo>
                    <a:pt x="0" y="253392"/>
                    <a:pt x="1786" y="238274"/>
                    <a:pt x="2220" y="232048"/>
                  </a:cubicBezTo>
                  <a:cubicBezTo>
                    <a:pt x="8892" y="233387"/>
                    <a:pt x="8892" y="238720"/>
                    <a:pt x="10232" y="244053"/>
                  </a:cubicBezTo>
                  <a:cubicBezTo>
                    <a:pt x="16446" y="271611"/>
                    <a:pt x="45789" y="281397"/>
                    <a:pt x="72020" y="281397"/>
                  </a:cubicBezTo>
                  <a:cubicBezTo>
                    <a:pt x="110691" y="281397"/>
                    <a:pt x="130696" y="259618"/>
                    <a:pt x="130696" y="231167"/>
                  </a:cubicBezTo>
                  <a:cubicBezTo>
                    <a:pt x="130696" y="204043"/>
                    <a:pt x="116024" y="191145"/>
                    <a:pt x="81359" y="165373"/>
                  </a:cubicBezTo>
                  <a:lnTo>
                    <a:pt x="63574" y="152028"/>
                  </a:lnTo>
                  <a:cubicBezTo>
                    <a:pt x="21344" y="120464"/>
                    <a:pt x="7565" y="97346"/>
                    <a:pt x="7565" y="71127"/>
                  </a:cubicBezTo>
                  <a:cubicBezTo>
                    <a:pt x="7565" y="26665"/>
                    <a:pt x="42676" y="0"/>
                    <a:pt x="94245"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3" name="Shape 20">
              <a:extLst>
                <a:ext uri="{FF2B5EF4-FFF2-40B4-BE49-F238E27FC236}">
                  <a16:creationId xmlns:a16="http://schemas.microsoft.com/office/drawing/2014/main" xmlns="" id="{12EDEA60-7A58-45BC-A0FF-9383F7A18B9F}"/>
                </a:ext>
              </a:extLst>
            </p:cNvPr>
            <p:cNvSpPr/>
            <p:nvPr/>
          </p:nvSpPr>
          <p:spPr>
            <a:xfrm>
              <a:off x="3844020" y="2462039"/>
              <a:ext cx="161379" cy="296515"/>
            </a:xfrm>
            <a:custGeom>
              <a:avLst/>
              <a:gdLst/>
              <a:ahLst/>
              <a:cxnLst/>
              <a:rect l="0" t="0" r="0" b="0"/>
              <a:pathLst>
                <a:path w="161379" h="296515">
                  <a:moveTo>
                    <a:pt x="94245" y="0"/>
                  </a:moveTo>
                  <a:cubicBezTo>
                    <a:pt x="109810" y="0"/>
                    <a:pt x="125375" y="2220"/>
                    <a:pt x="134702" y="4440"/>
                  </a:cubicBezTo>
                  <a:cubicBezTo>
                    <a:pt x="142267" y="6214"/>
                    <a:pt x="145380" y="6214"/>
                    <a:pt x="148481" y="6214"/>
                  </a:cubicBezTo>
                  <a:cubicBezTo>
                    <a:pt x="152487" y="10666"/>
                    <a:pt x="150713" y="23118"/>
                    <a:pt x="150713" y="48902"/>
                  </a:cubicBezTo>
                  <a:cubicBezTo>
                    <a:pt x="150713" y="54682"/>
                    <a:pt x="150267" y="57348"/>
                    <a:pt x="147600" y="57348"/>
                  </a:cubicBezTo>
                  <a:cubicBezTo>
                    <a:pt x="143594" y="48009"/>
                    <a:pt x="140481" y="37790"/>
                    <a:pt x="138261" y="33784"/>
                  </a:cubicBezTo>
                  <a:cubicBezTo>
                    <a:pt x="135595" y="29332"/>
                    <a:pt x="122696" y="15118"/>
                    <a:pt x="87585" y="15118"/>
                  </a:cubicBezTo>
                  <a:cubicBezTo>
                    <a:pt x="59134" y="15118"/>
                    <a:pt x="35570" y="29332"/>
                    <a:pt x="35570" y="56009"/>
                  </a:cubicBezTo>
                  <a:cubicBezTo>
                    <a:pt x="35570" y="80020"/>
                    <a:pt x="47575" y="93799"/>
                    <a:pt x="86246" y="120030"/>
                  </a:cubicBezTo>
                  <a:lnTo>
                    <a:pt x="97371" y="127583"/>
                  </a:lnTo>
                  <a:cubicBezTo>
                    <a:pt x="144934" y="160040"/>
                    <a:pt x="161379" y="186271"/>
                    <a:pt x="161379" y="218715"/>
                  </a:cubicBezTo>
                  <a:cubicBezTo>
                    <a:pt x="161379" y="240940"/>
                    <a:pt x="152933" y="264939"/>
                    <a:pt x="124929" y="283170"/>
                  </a:cubicBezTo>
                  <a:cubicBezTo>
                    <a:pt x="108471" y="293836"/>
                    <a:pt x="84026" y="296515"/>
                    <a:pt x="62694" y="296515"/>
                  </a:cubicBezTo>
                  <a:cubicBezTo>
                    <a:pt x="44462" y="296515"/>
                    <a:pt x="21791" y="293836"/>
                    <a:pt x="5779" y="286283"/>
                  </a:cubicBezTo>
                  <a:cubicBezTo>
                    <a:pt x="459" y="283617"/>
                    <a:pt x="0" y="282277"/>
                    <a:pt x="0" y="272058"/>
                  </a:cubicBezTo>
                  <a:cubicBezTo>
                    <a:pt x="0" y="253392"/>
                    <a:pt x="1786" y="238274"/>
                    <a:pt x="2232" y="232048"/>
                  </a:cubicBezTo>
                  <a:cubicBezTo>
                    <a:pt x="8892" y="233387"/>
                    <a:pt x="8892" y="238720"/>
                    <a:pt x="10232" y="244053"/>
                  </a:cubicBezTo>
                  <a:cubicBezTo>
                    <a:pt x="16458" y="271611"/>
                    <a:pt x="45802" y="281397"/>
                    <a:pt x="72020" y="281397"/>
                  </a:cubicBezTo>
                  <a:cubicBezTo>
                    <a:pt x="110703" y="281397"/>
                    <a:pt x="130708" y="259618"/>
                    <a:pt x="130708" y="231167"/>
                  </a:cubicBezTo>
                  <a:cubicBezTo>
                    <a:pt x="130708" y="204043"/>
                    <a:pt x="116036" y="191145"/>
                    <a:pt x="81359" y="165373"/>
                  </a:cubicBezTo>
                  <a:lnTo>
                    <a:pt x="63574" y="152028"/>
                  </a:lnTo>
                  <a:cubicBezTo>
                    <a:pt x="21344" y="120464"/>
                    <a:pt x="7565" y="97346"/>
                    <a:pt x="7565" y="71127"/>
                  </a:cubicBezTo>
                  <a:cubicBezTo>
                    <a:pt x="7565" y="26665"/>
                    <a:pt x="42689" y="0"/>
                    <a:pt x="94245"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4" name="Shape 21">
              <a:extLst>
                <a:ext uri="{FF2B5EF4-FFF2-40B4-BE49-F238E27FC236}">
                  <a16:creationId xmlns:a16="http://schemas.microsoft.com/office/drawing/2014/main" xmlns="" id="{C85B3A4C-304B-4ADF-B8AE-98DA197BACA4}"/>
                </a:ext>
              </a:extLst>
            </p:cNvPr>
            <p:cNvSpPr/>
            <p:nvPr/>
          </p:nvSpPr>
          <p:spPr>
            <a:xfrm>
              <a:off x="4411477" y="2460700"/>
              <a:ext cx="158031" cy="292956"/>
            </a:xfrm>
            <a:custGeom>
              <a:avLst/>
              <a:gdLst/>
              <a:ahLst/>
              <a:cxnLst/>
              <a:rect l="0" t="0" r="0" b="0"/>
              <a:pathLst>
                <a:path w="158031" h="292956">
                  <a:moveTo>
                    <a:pt x="6003" y="0"/>
                  </a:moveTo>
                  <a:cubicBezTo>
                    <a:pt x="9996" y="0"/>
                    <a:pt x="11336" y="5345"/>
                    <a:pt x="15329" y="13791"/>
                  </a:cubicBezTo>
                  <a:cubicBezTo>
                    <a:pt x="22448" y="29790"/>
                    <a:pt x="85130" y="185824"/>
                    <a:pt x="109141" y="243173"/>
                  </a:cubicBezTo>
                  <a:cubicBezTo>
                    <a:pt x="123366" y="276957"/>
                    <a:pt x="134032" y="281843"/>
                    <a:pt x="142478" y="284510"/>
                  </a:cubicBezTo>
                  <a:cubicBezTo>
                    <a:pt x="148258" y="286296"/>
                    <a:pt x="154037" y="286730"/>
                    <a:pt x="158031" y="286730"/>
                  </a:cubicBezTo>
                  <a:cubicBezTo>
                    <a:pt x="148258" y="292956"/>
                    <a:pt x="119360" y="292956"/>
                    <a:pt x="92236" y="292075"/>
                  </a:cubicBezTo>
                  <a:cubicBezTo>
                    <a:pt x="84683" y="291629"/>
                    <a:pt x="78470" y="291629"/>
                    <a:pt x="78470" y="289396"/>
                  </a:cubicBezTo>
                  <a:cubicBezTo>
                    <a:pt x="83344" y="285849"/>
                    <a:pt x="87350" y="282736"/>
                    <a:pt x="84683" y="276510"/>
                  </a:cubicBezTo>
                  <a:lnTo>
                    <a:pt x="49572" y="189818"/>
                  </a:lnTo>
                  <a:lnTo>
                    <a:pt x="0" y="188651"/>
                  </a:lnTo>
                  <a:lnTo>
                    <a:pt x="0" y="172045"/>
                  </a:lnTo>
                  <a:lnTo>
                    <a:pt x="40233" y="172045"/>
                  </a:lnTo>
                  <a:lnTo>
                    <a:pt x="2890" y="65794"/>
                  </a:lnTo>
                  <a:lnTo>
                    <a:pt x="0" y="72736"/>
                  </a:lnTo>
                  <a:lnTo>
                    <a:pt x="0" y="7395"/>
                  </a:lnTo>
                  <a:lnTo>
                    <a:pt x="2166" y="2671"/>
                  </a:lnTo>
                  <a:cubicBezTo>
                    <a:pt x="3556" y="558"/>
                    <a:pt x="4669" y="0"/>
                    <a:pt x="600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5" name="Shape 22">
              <a:extLst>
                <a:ext uri="{FF2B5EF4-FFF2-40B4-BE49-F238E27FC236}">
                  <a16:creationId xmlns:a16="http://schemas.microsoft.com/office/drawing/2014/main" xmlns="" id="{73927920-712D-4B5C-A4A4-BD7A3E856607}"/>
                </a:ext>
              </a:extLst>
            </p:cNvPr>
            <p:cNvSpPr/>
            <p:nvPr/>
          </p:nvSpPr>
          <p:spPr>
            <a:xfrm>
              <a:off x="1753357" y="3038016"/>
              <a:ext cx="116880" cy="223044"/>
            </a:xfrm>
            <a:custGeom>
              <a:avLst/>
              <a:gdLst/>
              <a:ahLst/>
              <a:cxnLst/>
              <a:rect l="0" t="0" r="0" b="0"/>
              <a:pathLst>
                <a:path w="116880" h="223044">
                  <a:moveTo>
                    <a:pt x="116880" y="0"/>
                  </a:moveTo>
                  <a:lnTo>
                    <a:pt x="116880" y="11050"/>
                  </a:lnTo>
                  <a:lnTo>
                    <a:pt x="115205" y="10716"/>
                  </a:lnTo>
                  <a:cubicBezTo>
                    <a:pt x="65980" y="10716"/>
                    <a:pt x="30473" y="41523"/>
                    <a:pt x="30473" y="103485"/>
                  </a:cubicBezTo>
                  <a:cubicBezTo>
                    <a:pt x="30473" y="153212"/>
                    <a:pt x="52894" y="189008"/>
                    <a:pt x="86567" y="203798"/>
                  </a:cubicBezTo>
                  <a:lnTo>
                    <a:pt x="116880" y="209962"/>
                  </a:lnTo>
                  <a:lnTo>
                    <a:pt x="116880" y="222887"/>
                  </a:lnTo>
                  <a:lnTo>
                    <a:pt x="115205" y="223044"/>
                  </a:lnTo>
                  <a:cubicBezTo>
                    <a:pt x="34503" y="223044"/>
                    <a:pt x="0" y="162421"/>
                    <a:pt x="0" y="111187"/>
                  </a:cubicBezTo>
                  <a:cubicBezTo>
                    <a:pt x="0" y="65298"/>
                    <a:pt x="35496" y="0"/>
                    <a:pt x="116880"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6" name="Shape 23">
              <a:extLst>
                <a:ext uri="{FF2B5EF4-FFF2-40B4-BE49-F238E27FC236}">
                  <a16:creationId xmlns:a16="http://schemas.microsoft.com/office/drawing/2014/main" xmlns="" id="{282D15BB-E798-4B7E-955F-DBA9D0A7A509}"/>
                </a:ext>
              </a:extLst>
            </p:cNvPr>
            <p:cNvSpPr/>
            <p:nvPr/>
          </p:nvSpPr>
          <p:spPr>
            <a:xfrm>
              <a:off x="1519262" y="3038016"/>
              <a:ext cx="200608" cy="223044"/>
            </a:xfrm>
            <a:custGeom>
              <a:avLst/>
              <a:gdLst/>
              <a:ahLst/>
              <a:cxnLst/>
              <a:rect l="0" t="0" r="0" b="0"/>
              <a:pathLst>
                <a:path w="200608" h="223044">
                  <a:moveTo>
                    <a:pt x="122907" y="0"/>
                  </a:moveTo>
                  <a:cubicBezTo>
                    <a:pt x="134627" y="0"/>
                    <a:pt x="151383" y="1005"/>
                    <a:pt x="165782" y="3349"/>
                  </a:cubicBezTo>
                  <a:cubicBezTo>
                    <a:pt x="176820" y="5358"/>
                    <a:pt x="186196" y="7367"/>
                    <a:pt x="195920" y="7702"/>
                  </a:cubicBezTo>
                  <a:lnTo>
                    <a:pt x="198264" y="26789"/>
                  </a:lnTo>
                  <a:cubicBezTo>
                    <a:pt x="197929" y="36165"/>
                    <a:pt x="197929" y="51904"/>
                    <a:pt x="197594" y="55922"/>
                  </a:cubicBezTo>
                  <a:cubicBezTo>
                    <a:pt x="191901" y="44872"/>
                    <a:pt x="187213" y="33486"/>
                    <a:pt x="179512" y="27459"/>
                  </a:cubicBezTo>
                  <a:cubicBezTo>
                    <a:pt x="169118" y="18752"/>
                    <a:pt x="147687" y="11720"/>
                    <a:pt x="121568" y="11720"/>
                  </a:cubicBezTo>
                  <a:cubicBezTo>
                    <a:pt x="83728" y="11720"/>
                    <a:pt x="65646" y="21766"/>
                    <a:pt x="55265" y="31477"/>
                  </a:cubicBezTo>
                  <a:cubicBezTo>
                    <a:pt x="33499" y="51569"/>
                    <a:pt x="28811" y="77031"/>
                    <a:pt x="28811" y="105829"/>
                  </a:cubicBezTo>
                  <a:cubicBezTo>
                    <a:pt x="28811" y="160412"/>
                    <a:pt x="72008" y="208967"/>
                    <a:pt x="134962" y="208967"/>
                  </a:cubicBezTo>
                  <a:cubicBezTo>
                    <a:pt x="157076" y="208967"/>
                    <a:pt x="171797" y="207293"/>
                    <a:pt x="183530" y="195573"/>
                  </a:cubicBezTo>
                  <a:cubicBezTo>
                    <a:pt x="189892" y="189210"/>
                    <a:pt x="193911" y="177155"/>
                    <a:pt x="194915" y="171797"/>
                  </a:cubicBezTo>
                  <a:cubicBezTo>
                    <a:pt x="200608" y="173806"/>
                    <a:pt x="196590" y="198586"/>
                    <a:pt x="193576" y="208297"/>
                  </a:cubicBezTo>
                  <a:cubicBezTo>
                    <a:pt x="191901" y="213655"/>
                    <a:pt x="191232" y="214660"/>
                    <a:pt x="186196" y="216669"/>
                  </a:cubicBezTo>
                  <a:cubicBezTo>
                    <a:pt x="174154" y="221357"/>
                    <a:pt x="152053" y="223044"/>
                    <a:pt x="132953" y="223044"/>
                  </a:cubicBezTo>
                  <a:cubicBezTo>
                    <a:pt x="88751" y="223044"/>
                    <a:pt x="58948" y="212651"/>
                    <a:pt x="35843" y="192559"/>
                  </a:cubicBezTo>
                  <a:cubicBezTo>
                    <a:pt x="7045" y="167779"/>
                    <a:pt x="0" y="135297"/>
                    <a:pt x="0" y="108173"/>
                  </a:cubicBezTo>
                  <a:cubicBezTo>
                    <a:pt x="0" y="89074"/>
                    <a:pt x="7045" y="55922"/>
                    <a:pt x="33164" y="30473"/>
                  </a:cubicBezTo>
                  <a:cubicBezTo>
                    <a:pt x="50912" y="13395"/>
                    <a:pt x="77701" y="0"/>
                    <a:pt x="122907"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7" name="Shape 24">
              <a:extLst>
                <a:ext uri="{FF2B5EF4-FFF2-40B4-BE49-F238E27FC236}">
                  <a16:creationId xmlns:a16="http://schemas.microsoft.com/office/drawing/2014/main" xmlns="" id="{F3BC6986-8AA8-4300-A7A4-501D595E32B2}"/>
                </a:ext>
              </a:extLst>
            </p:cNvPr>
            <p:cNvSpPr/>
            <p:nvPr/>
          </p:nvSpPr>
          <p:spPr>
            <a:xfrm>
              <a:off x="3093926" y="3042035"/>
              <a:ext cx="71326" cy="215342"/>
            </a:xfrm>
            <a:custGeom>
              <a:avLst/>
              <a:gdLst/>
              <a:ahLst/>
              <a:cxnLst/>
              <a:rect l="0" t="0" r="0" b="0"/>
              <a:pathLst>
                <a:path w="71326" h="215342">
                  <a:moveTo>
                    <a:pt x="61615" y="0"/>
                  </a:moveTo>
                  <a:cubicBezTo>
                    <a:pt x="48555" y="7032"/>
                    <a:pt x="46881" y="11050"/>
                    <a:pt x="46211" y="21096"/>
                  </a:cubicBezTo>
                  <a:cubicBezTo>
                    <a:pt x="45876" y="30138"/>
                    <a:pt x="45876" y="38174"/>
                    <a:pt x="45876" y="82389"/>
                  </a:cubicBezTo>
                  <a:lnTo>
                    <a:pt x="45876" y="132618"/>
                  </a:lnTo>
                  <a:cubicBezTo>
                    <a:pt x="45876" y="160077"/>
                    <a:pt x="45876" y="182513"/>
                    <a:pt x="47216" y="194233"/>
                  </a:cubicBezTo>
                  <a:cubicBezTo>
                    <a:pt x="48220" y="202605"/>
                    <a:pt x="49225" y="207963"/>
                    <a:pt x="57931" y="209302"/>
                  </a:cubicBezTo>
                  <a:cubicBezTo>
                    <a:pt x="62285" y="209972"/>
                    <a:pt x="68647" y="210641"/>
                    <a:pt x="71326" y="210641"/>
                  </a:cubicBezTo>
                  <a:cubicBezTo>
                    <a:pt x="52574" y="215342"/>
                    <a:pt x="33486" y="214325"/>
                    <a:pt x="32147" y="214325"/>
                  </a:cubicBezTo>
                  <a:cubicBezTo>
                    <a:pt x="30473" y="214325"/>
                    <a:pt x="12055" y="215342"/>
                    <a:pt x="3001" y="215342"/>
                  </a:cubicBezTo>
                  <a:cubicBezTo>
                    <a:pt x="15404" y="207963"/>
                    <a:pt x="16408" y="202605"/>
                    <a:pt x="17400" y="194233"/>
                  </a:cubicBezTo>
                  <a:cubicBezTo>
                    <a:pt x="18752" y="182513"/>
                    <a:pt x="19087" y="160077"/>
                    <a:pt x="19087" y="132618"/>
                  </a:cubicBezTo>
                  <a:lnTo>
                    <a:pt x="19087" y="82389"/>
                  </a:lnTo>
                  <a:cubicBezTo>
                    <a:pt x="19087" y="38174"/>
                    <a:pt x="19087" y="30138"/>
                    <a:pt x="18417" y="21096"/>
                  </a:cubicBezTo>
                  <a:cubicBezTo>
                    <a:pt x="17748" y="11385"/>
                    <a:pt x="15404" y="7032"/>
                    <a:pt x="9041" y="5693"/>
                  </a:cubicBezTo>
                  <a:cubicBezTo>
                    <a:pt x="5693" y="5023"/>
                    <a:pt x="2009" y="4688"/>
                    <a:pt x="0" y="4688"/>
                  </a:cubicBezTo>
                  <a:cubicBezTo>
                    <a:pt x="12055" y="0"/>
                    <a:pt x="30473" y="670"/>
                    <a:pt x="32147" y="670"/>
                  </a:cubicBezTo>
                  <a:cubicBezTo>
                    <a:pt x="33486" y="670"/>
                    <a:pt x="52574" y="0"/>
                    <a:pt x="61615"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8" name="Shape 25">
              <a:extLst>
                <a:ext uri="{FF2B5EF4-FFF2-40B4-BE49-F238E27FC236}">
                  <a16:creationId xmlns:a16="http://schemas.microsoft.com/office/drawing/2014/main" xmlns="" id="{B1767DCE-C483-4ED1-83ED-2A37F8C47AD6}"/>
                </a:ext>
              </a:extLst>
            </p:cNvPr>
            <p:cNvSpPr/>
            <p:nvPr/>
          </p:nvSpPr>
          <p:spPr>
            <a:xfrm>
              <a:off x="2725217" y="3042035"/>
              <a:ext cx="142317" cy="216012"/>
            </a:xfrm>
            <a:custGeom>
              <a:avLst/>
              <a:gdLst/>
              <a:ahLst/>
              <a:cxnLst/>
              <a:rect l="0" t="0" r="0" b="0"/>
              <a:pathLst>
                <a:path w="142317" h="216012">
                  <a:moveTo>
                    <a:pt x="68312" y="0"/>
                  </a:moveTo>
                  <a:lnTo>
                    <a:pt x="60945" y="5023"/>
                  </a:lnTo>
                  <a:cubicBezTo>
                    <a:pt x="52239" y="6697"/>
                    <a:pt x="50564" y="11050"/>
                    <a:pt x="49895" y="21096"/>
                  </a:cubicBezTo>
                  <a:cubicBezTo>
                    <a:pt x="49560" y="30138"/>
                    <a:pt x="49560" y="38174"/>
                    <a:pt x="49560" y="82389"/>
                  </a:cubicBezTo>
                  <a:lnTo>
                    <a:pt x="49560" y="133288"/>
                  </a:lnTo>
                  <a:cubicBezTo>
                    <a:pt x="49560" y="175146"/>
                    <a:pt x="50229" y="192224"/>
                    <a:pt x="55587" y="197247"/>
                  </a:cubicBezTo>
                  <a:cubicBezTo>
                    <a:pt x="60275" y="201935"/>
                    <a:pt x="71661" y="203944"/>
                    <a:pt x="94766" y="203944"/>
                  </a:cubicBezTo>
                  <a:cubicBezTo>
                    <a:pt x="110170" y="203944"/>
                    <a:pt x="123230" y="203609"/>
                    <a:pt x="130262" y="195238"/>
                  </a:cubicBezTo>
                  <a:cubicBezTo>
                    <a:pt x="133945" y="190884"/>
                    <a:pt x="136302" y="184857"/>
                    <a:pt x="137294" y="179164"/>
                  </a:cubicBezTo>
                  <a:cubicBezTo>
                    <a:pt x="142317" y="182848"/>
                    <a:pt x="140308" y="199926"/>
                    <a:pt x="137964" y="208297"/>
                  </a:cubicBezTo>
                  <a:cubicBezTo>
                    <a:pt x="135955" y="214995"/>
                    <a:pt x="134962" y="216012"/>
                    <a:pt x="119211" y="216012"/>
                  </a:cubicBezTo>
                  <a:cubicBezTo>
                    <a:pt x="98115" y="216012"/>
                    <a:pt x="81707" y="215664"/>
                    <a:pt x="67977" y="214995"/>
                  </a:cubicBezTo>
                  <a:lnTo>
                    <a:pt x="35830" y="214325"/>
                  </a:lnTo>
                  <a:lnTo>
                    <a:pt x="23775" y="214672"/>
                  </a:lnTo>
                  <a:lnTo>
                    <a:pt x="6685" y="215342"/>
                  </a:lnTo>
                  <a:cubicBezTo>
                    <a:pt x="19075" y="207963"/>
                    <a:pt x="19745" y="202605"/>
                    <a:pt x="21084" y="194233"/>
                  </a:cubicBezTo>
                  <a:cubicBezTo>
                    <a:pt x="22771" y="182513"/>
                    <a:pt x="22771" y="160077"/>
                    <a:pt x="22771" y="132618"/>
                  </a:cubicBezTo>
                  <a:lnTo>
                    <a:pt x="22771" y="82389"/>
                  </a:lnTo>
                  <a:cubicBezTo>
                    <a:pt x="22771" y="38174"/>
                    <a:pt x="22771" y="30138"/>
                    <a:pt x="22101" y="21096"/>
                  </a:cubicBezTo>
                  <a:cubicBezTo>
                    <a:pt x="21431" y="11385"/>
                    <a:pt x="19745" y="6697"/>
                    <a:pt x="10046" y="5358"/>
                  </a:cubicBezTo>
                  <a:lnTo>
                    <a:pt x="0" y="4688"/>
                  </a:lnTo>
                  <a:cubicBezTo>
                    <a:pt x="15739" y="0"/>
                    <a:pt x="34156" y="670"/>
                    <a:pt x="35830" y="670"/>
                  </a:cubicBezTo>
                  <a:lnTo>
                    <a:pt x="68312"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9" name="Shape 26">
              <a:extLst>
                <a:ext uri="{FF2B5EF4-FFF2-40B4-BE49-F238E27FC236}">
                  <a16:creationId xmlns:a16="http://schemas.microsoft.com/office/drawing/2014/main" xmlns="" id="{2B9F3577-5348-483C-9C9F-978F5B16108A}"/>
                </a:ext>
              </a:extLst>
            </p:cNvPr>
            <p:cNvSpPr/>
            <p:nvPr/>
          </p:nvSpPr>
          <p:spPr>
            <a:xfrm>
              <a:off x="2465003" y="3042035"/>
              <a:ext cx="214660" cy="219025"/>
            </a:xfrm>
            <a:custGeom>
              <a:avLst/>
              <a:gdLst/>
              <a:ahLst/>
              <a:cxnLst/>
              <a:rect l="0" t="0" r="0" b="0"/>
              <a:pathLst>
                <a:path w="214660" h="219025">
                  <a:moveTo>
                    <a:pt x="65968" y="0"/>
                  </a:moveTo>
                  <a:cubicBezTo>
                    <a:pt x="53243" y="6697"/>
                    <a:pt x="51569" y="11720"/>
                    <a:pt x="50899" y="21096"/>
                  </a:cubicBezTo>
                  <a:cubicBezTo>
                    <a:pt x="50229" y="30138"/>
                    <a:pt x="50229" y="38174"/>
                    <a:pt x="50229" y="82389"/>
                  </a:cubicBezTo>
                  <a:lnTo>
                    <a:pt x="50229" y="122238"/>
                  </a:lnTo>
                  <a:cubicBezTo>
                    <a:pt x="50229" y="163426"/>
                    <a:pt x="59271" y="180504"/>
                    <a:pt x="71996" y="191889"/>
                  </a:cubicBezTo>
                  <a:cubicBezTo>
                    <a:pt x="86395" y="204949"/>
                    <a:pt x="99120" y="207305"/>
                    <a:pt x="115875" y="207305"/>
                  </a:cubicBezTo>
                  <a:cubicBezTo>
                    <a:pt x="133958" y="207305"/>
                    <a:pt x="151371" y="199256"/>
                    <a:pt x="161417" y="187201"/>
                  </a:cubicBezTo>
                  <a:cubicBezTo>
                    <a:pt x="175146" y="170793"/>
                    <a:pt x="178160" y="147352"/>
                    <a:pt x="178160" y="118219"/>
                  </a:cubicBezTo>
                  <a:lnTo>
                    <a:pt x="178160" y="82389"/>
                  </a:lnTo>
                  <a:cubicBezTo>
                    <a:pt x="178160" y="38174"/>
                    <a:pt x="177825" y="30138"/>
                    <a:pt x="177490" y="21096"/>
                  </a:cubicBezTo>
                  <a:cubicBezTo>
                    <a:pt x="177155" y="12055"/>
                    <a:pt x="175481" y="6697"/>
                    <a:pt x="165770" y="5358"/>
                  </a:cubicBezTo>
                  <a:lnTo>
                    <a:pt x="155724" y="4688"/>
                  </a:lnTo>
                  <a:cubicBezTo>
                    <a:pt x="171128" y="0"/>
                    <a:pt x="188206" y="670"/>
                    <a:pt x="189880" y="670"/>
                  </a:cubicBezTo>
                  <a:cubicBezTo>
                    <a:pt x="191889" y="670"/>
                    <a:pt x="205953" y="0"/>
                    <a:pt x="214660" y="0"/>
                  </a:cubicBezTo>
                  <a:cubicBezTo>
                    <a:pt x="201600" y="7032"/>
                    <a:pt x="199926" y="11720"/>
                    <a:pt x="199256" y="21096"/>
                  </a:cubicBezTo>
                  <a:cubicBezTo>
                    <a:pt x="198586" y="30138"/>
                    <a:pt x="198921" y="38174"/>
                    <a:pt x="198921" y="82389"/>
                  </a:cubicBezTo>
                  <a:lnTo>
                    <a:pt x="198921" y="112861"/>
                  </a:lnTo>
                  <a:cubicBezTo>
                    <a:pt x="198921" y="143669"/>
                    <a:pt x="194903" y="178160"/>
                    <a:pt x="171462" y="198251"/>
                  </a:cubicBezTo>
                  <a:cubicBezTo>
                    <a:pt x="150031" y="216681"/>
                    <a:pt x="127260" y="219025"/>
                    <a:pt x="109835" y="219025"/>
                  </a:cubicBezTo>
                  <a:cubicBezTo>
                    <a:pt x="100137" y="219025"/>
                    <a:pt x="69317" y="218343"/>
                    <a:pt x="48555" y="198921"/>
                  </a:cubicBezTo>
                  <a:cubicBezTo>
                    <a:pt x="34156" y="185527"/>
                    <a:pt x="22771" y="165770"/>
                    <a:pt x="22771" y="124247"/>
                  </a:cubicBezTo>
                  <a:lnTo>
                    <a:pt x="22771" y="82389"/>
                  </a:lnTo>
                  <a:cubicBezTo>
                    <a:pt x="22771" y="38174"/>
                    <a:pt x="22771" y="30138"/>
                    <a:pt x="22101" y="21096"/>
                  </a:cubicBezTo>
                  <a:cubicBezTo>
                    <a:pt x="21431" y="12055"/>
                    <a:pt x="19757" y="6697"/>
                    <a:pt x="10046" y="5358"/>
                  </a:cubicBezTo>
                  <a:lnTo>
                    <a:pt x="0" y="4688"/>
                  </a:lnTo>
                  <a:cubicBezTo>
                    <a:pt x="15739" y="0"/>
                    <a:pt x="33486" y="670"/>
                    <a:pt x="36165" y="670"/>
                  </a:cubicBezTo>
                  <a:lnTo>
                    <a:pt x="65968"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0" name="Shape 27">
              <a:extLst>
                <a:ext uri="{FF2B5EF4-FFF2-40B4-BE49-F238E27FC236}">
                  <a16:creationId xmlns:a16="http://schemas.microsoft.com/office/drawing/2014/main" xmlns="" id="{EC6B0BF4-DA48-435D-B9EC-C8F30C64E467}"/>
                </a:ext>
              </a:extLst>
            </p:cNvPr>
            <p:cNvSpPr/>
            <p:nvPr/>
          </p:nvSpPr>
          <p:spPr>
            <a:xfrm>
              <a:off x="2864185" y="3039942"/>
              <a:ext cx="187523" cy="217435"/>
            </a:xfrm>
            <a:custGeom>
              <a:avLst/>
              <a:gdLst/>
              <a:ahLst/>
              <a:cxnLst/>
              <a:rect l="0" t="0" r="0" b="0"/>
              <a:pathLst>
                <a:path w="187523" h="217435">
                  <a:moveTo>
                    <a:pt x="13271" y="42"/>
                  </a:moveTo>
                  <a:cubicBezTo>
                    <a:pt x="15658" y="84"/>
                    <a:pt x="18424" y="921"/>
                    <a:pt x="22448" y="1423"/>
                  </a:cubicBezTo>
                  <a:cubicBezTo>
                    <a:pt x="30807" y="2428"/>
                    <a:pt x="42193" y="2763"/>
                    <a:pt x="45554" y="2763"/>
                  </a:cubicBezTo>
                  <a:lnTo>
                    <a:pt x="156629" y="2763"/>
                  </a:lnTo>
                  <a:cubicBezTo>
                    <a:pt x="166315" y="2763"/>
                    <a:pt x="173000" y="2093"/>
                    <a:pt x="177688" y="1423"/>
                  </a:cubicBezTo>
                  <a:cubicBezTo>
                    <a:pt x="182054" y="753"/>
                    <a:pt x="184795" y="84"/>
                    <a:pt x="186159" y="84"/>
                  </a:cubicBezTo>
                  <a:cubicBezTo>
                    <a:pt x="187523" y="12139"/>
                    <a:pt x="186506" y="32565"/>
                    <a:pt x="186506" y="35914"/>
                  </a:cubicBezTo>
                  <a:cubicBezTo>
                    <a:pt x="180032" y="22854"/>
                    <a:pt x="173670" y="16492"/>
                    <a:pt x="145604" y="15822"/>
                  </a:cubicBezTo>
                  <a:lnTo>
                    <a:pt x="108843" y="15153"/>
                  </a:lnTo>
                  <a:lnTo>
                    <a:pt x="108843" y="134711"/>
                  </a:lnTo>
                  <a:cubicBezTo>
                    <a:pt x="108843" y="162170"/>
                    <a:pt x="108843" y="184606"/>
                    <a:pt x="110182" y="196326"/>
                  </a:cubicBezTo>
                  <a:cubicBezTo>
                    <a:pt x="111187" y="204698"/>
                    <a:pt x="112514" y="210055"/>
                    <a:pt x="121543" y="211395"/>
                  </a:cubicBezTo>
                  <a:cubicBezTo>
                    <a:pt x="125549" y="212065"/>
                    <a:pt x="132234" y="212734"/>
                    <a:pt x="134913" y="212734"/>
                  </a:cubicBezTo>
                  <a:cubicBezTo>
                    <a:pt x="116532" y="217435"/>
                    <a:pt x="97792" y="216418"/>
                    <a:pt x="96118" y="216418"/>
                  </a:cubicBezTo>
                  <a:cubicBezTo>
                    <a:pt x="94779" y="216418"/>
                    <a:pt x="74352" y="217435"/>
                    <a:pt x="65646" y="217435"/>
                  </a:cubicBezTo>
                  <a:cubicBezTo>
                    <a:pt x="78036" y="210390"/>
                    <a:pt x="79710" y="204698"/>
                    <a:pt x="80714" y="196326"/>
                  </a:cubicBezTo>
                  <a:cubicBezTo>
                    <a:pt x="82054" y="184606"/>
                    <a:pt x="82054" y="162170"/>
                    <a:pt x="82054" y="134711"/>
                  </a:cubicBezTo>
                  <a:lnTo>
                    <a:pt x="82054" y="15153"/>
                  </a:lnTo>
                  <a:lnTo>
                    <a:pt x="39526" y="15822"/>
                  </a:lnTo>
                  <a:cubicBezTo>
                    <a:pt x="21109" y="16157"/>
                    <a:pt x="14064" y="18166"/>
                    <a:pt x="9711" y="24864"/>
                  </a:cubicBezTo>
                  <a:cubicBezTo>
                    <a:pt x="6362" y="29887"/>
                    <a:pt x="6028" y="31896"/>
                    <a:pt x="5023" y="33905"/>
                  </a:cubicBezTo>
                  <a:cubicBezTo>
                    <a:pt x="0" y="31226"/>
                    <a:pt x="6028" y="5776"/>
                    <a:pt x="6362" y="3432"/>
                  </a:cubicBezTo>
                  <a:cubicBezTo>
                    <a:pt x="8874" y="753"/>
                    <a:pt x="10883" y="0"/>
                    <a:pt x="13271" y="42"/>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1" name="Shape 28">
              <a:extLst>
                <a:ext uri="{FF2B5EF4-FFF2-40B4-BE49-F238E27FC236}">
                  <a16:creationId xmlns:a16="http://schemas.microsoft.com/office/drawing/2014/main" xmlns="" id="{8E258E2A-2186-4691-AF49-B4BAC67053D4}"/>
                </a:ext>
              </a:extLst>
            </p:cNvPr>
            <p:cNvSpPr/>
            <p:nvPr/>
          </p:nvSpPr>
          <p:spPr>
            <a:xfrm>
              <a:off x="3477369" y="3038016"/>
              <a:ext cx="215342" cy="223044"/>
            </a:xfrm>
            <a:custGeom>
              <a:avLst/>
              <a:gdLst/>
              <a:ahLst/>
              <a:cxnLst/>
              <a:rect l="0" t="0" r="0" b="0"/>
              <a:pathLst>
                <a:path w="215342" h="223044">
                  <a:moveTo>
                    <a:pt x="127595" y="0"/>
                  </a:moveTo>
                  <a:cubicBezTo>
                    <a:pt x="146348" y="0"/>
                    <a:pt x="167109" y="3349"/>
                    <a:pt x="172802" y="4688"/>
                  </a:cubicBezTo>
                  <a:cubicBezTo>
                    <a:pt x="178842" y="6028"/>
                    <a:pt x="189210" y="7702"/>
                    <a:pt x="196590" y="7702"/>
                  </a:cubicBezTo>
                  <a:cubicBezTo>
                    <a:pt x="200273" y="14399"/>
                    <a:pt x="198599" y="22101"/>
                    <a:pt x="198599" y="50564"/>
                  </a:cubicBezTo>
                  <a:cubicBezTo>
                    <a:pt x="192906" y="48555"/>
                    <a:pt x="191232" y="40184"/>
                    <a:pt x="186544" y="33486"/>
                  </a:cubicBezTo>
                  <a:cubicBezTo>
                    <a:pt x="179164" y="22771"/>
                    <a:pt x="156728" y="11385"/>
                    <a:pt x="118554" y="11385"/>
                  </a:cubicBezTo>
                  <a:cubicBezTo>
                    <a:pt x="100806" y="11385"/>
                    <a:pt x="79375" y="12725"/>
                    <a:pt x="56939" y="29803"/>
                  </a:cubicBezTo>
                  <a:cubicBezTo>
                    <a:pt x="39849" y="42863"/>
                    <a:pt x="27794" y="68312"/>
                    <a:pt x="27794" y="101476"/>
                  </a:cubicBezTo>
                  <a:cubicBezTo>
                    <a:pt x="27794" y="141660"/>
                    <a:pt x="48568" y="170458"/>
                    <a:pt x="58948" y="180169"/>
                  </a:cubicBezTo>
                  <a:cubicBezTo>
                    <a:pt x="82389" y="201935"/>
                    <a:pt x="107169" y="209984"/>
                    <a:pt x="134293" y="209984"/>
                  </a:cubicBezTo>
                  <a:cubicBezTo>
                    <a:pt x="144673" y="209984"/>
                    <a:pt x="158403" y="208967"/>
                    <a:pt x="166105" y="204614"/>
                  </a:cubicBezTo>
                  <a:cubicBezTo>
                    <a:pt x="169788" y="202605"/>
                    <a:pt x="172145" y="201265"/>
                    <a:pt x="172145" y="195907"/>
                  </a:cubicBezTo>
                  <a:lnTo>
                    <a:pt x="172145" y="146683"/>
                  </a:lnTo>
                  <a:cubicBezTo>
                    <a:pt x="172145" y="123577"/>
                    <a:pt x="171475" y="120228"/>
                    <a:pt x="159420" y="117884"/>
                  </a:cubicBezTo>
                  <a:lnTo>
                    <a:pt x="149374" y="117215"/>
                  </a:lnTo>
                  <a:cubicBezTo>
                    <a:pt x="165112" y="112526"/>
                    <a:pt x="184857" y="113196"/>
                    <a:pt x="186544" y="113196"/>
                  </a:cubicBezTo>
                  <a:cubicBezTo>
                    <a:pt x="187883" y="113196"/>
                    <a:pt x="206301" y="112526"/>
                    <a:pt x="215342" y="112526"/>
                  </a:cubicBezTo>
                  <a:cubicBezTo>
                    <a:pt x="202282" y="119224"/>
                    <a:pt x="199926" y="123577"/>
                    <a:pt x="199268" y="133623"/>
                  </a:cubicBezTo>
                  <a:cubicBezTo>
                    <a:pt x="198934" y="142664"/>
                    <a:pt x="198934" y="151036"/>
                    <a:pt x="198934" y="163091"/>
                  </a:cubicBezTo>
                  <a:lnTo>
                    <a:pt x="198934" y="194903"/>
                  </a:lnTo>
                  <a:cubicBezTo>
                    <a:pt x="198934" y="207963"/>
                    <a:pt x="198599" y="208297"/>
                    <a:pt x="194915" y="210307"/>
                  </a:cubicBezTo>
                  <a:cubicBezTo>
                    <a:pt x="176150" y="220030"/>
                    <a:pt x="149374" y="223044"/>
                    <a:pt x="132283" y="223044"/>
                  </a:cubicBezTo>
                  <a:cubicBezTo>
                    <a:pt x="109848" y="223044"/>
                    <a:pt x="67990" y="220352"/>
                    <a:pt x="35173" y="192559"/>
                  </a:cubicBezTo>
                  <a:cubicBezTo>
                    <a:pt x="17078" y="177490"/>
                    <a:pt x="0" y="147017"/>
                    <a:pt x="0" y="111522"/>
                  </a:cubicBezTo>
                  <a:cubicBezTo>
                    <a:pt x="0" y="65968"/>
                    <a:pt x="23106" y="33821"/>
                    <a:pt x="49237" y="18083"/>
                  </a:cubicBezTo>
                  <a:cubicBezTo>
                    <a:pt x="75692" y="2009"/>
                    <a:pt x="105159" y="0"/>
                    <a:pt x="127595"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2" name="Shape 29">
              <a:extLst>
                <a:ext uri="{FF2B5EF4-FFF2-40B4-BE49-F238E27FC236}">
                  <a16:creationId xmlns:a16="http://schemas.microsoft.com/office/drawing/2014/main" xmlns="" id="{927ECA99-167B-4C67-93B3-236CA11C2C64}"/>
                </a:ext>
              </a:extLst>
            </p:cNvPr>
            <p:cNvSpPr/>
            <p:nvPr/>
          </p:nvSpPr>
          <p:spPr>
            <a:xfrm>
              <a:off x="3212468" y="3038016"/>
              <a:ext cx="227050" cy="221357"/>
            </a:xfrm>
            <a:custGeom>
              <a:avLst/>
              <a:gdLst/>
              <a:ahLst/>
              <a:cxnLst/>
              <a:rect l="0" t="0" r="0" b="0"/>
              <a:pathLst>
                <a:path w="227050" h="221357">
                  <a:moveTo>
                    <a:pt x="22113" y="0"/>
                  </a:moveTo>
                  <a:cubicBezTo>
                    <a:pt x="25462" y="0"/>
                    <a:pt x="30485" y="5693"/>
                    <a:pt x="33499" y="8706"/>
                  </a:cubicBezTo>
                  <a:cubicBezTo>
                    <a:pt x="38174" y="13395"/>
                    <a:pt x="81012" y="58936"/>
                    <a:pt x="126504" y="105829"/>
                  </a:cubicBezTo>
                  <a:cubicBezTo>
                    <a:pt x="155612" y="135967"/>
                    <a:pt x="187065" y="169788"/>
                    <a:pt x="196106" y="179164"/>
                  </a:cubicBezTo>
                  <a:lnTo>
                    <a:pt x="193092" y="36500"/>
                  </a:lnTo>
                  <a:cubicBezTo>
                    <a:pt x="192745" y="18083"/>
                    <a:pt x="191083" y="11720"/>
                    <a:pt x="182042" y="10046"/>
                  </a:cubicBezTo>
                  <a:cubicBezTo>
                    <a:pt x="176696" y="9041"/>
                    <a:pt x="169999" y="8706"/>
                    <a:pt x="167655" y="8706"/>
                  </a:cubicBezTo>
                  <a:cubicBezTo>
                    <a:pt x="184386" y="4018"/>
                    <a:pt x="198475" y="4688"/>
                    <a:pt x="201861" y="4688"/>
                  </a:cubicBezTo>
                  <a:cubicBezTo>
                    <a:pt x="205234" y="4688"/>
                    <a:pt x="214995" y="4018"/>
                    <a:pt x="227050" y="4018"/>
                  </a:cubicBezTo>
                  <a:cubicBezTo>
                    <a:pt x="212316" y="11385"/>
                    <a:pt x="211646" y="17078"/>
                    <a:pt x="211646" y="34156"/>
                  </a:cubicBezTo>
                  <a:lnTo>
                    <a:pt x="210976" y="200930"/>
                  </a:lnTo>
                  <a:cubicBezTo>
                    <a:pt x="210976" y="219683"/>
                    <a:pt x="210629" y="221357"/>
                    <a:pt x="208607" y="221357"/>
                  </a:cubicBezTo>
                  <a:cubicBezTo>
                    <a:pt x="205569" y="221357"/>
                    <a:pt x="202530" y="219013"/>
                    <a:pt x="186060" y="203944"/>
                  </a:cubicBezTo>
                  <a:cubicBezTo>
                    <a:pt x="183046" y="201265"/>
                    <a:pt x="140556" y="159407"/>
                    <a:pt x="109451" y="126926"/>
                  </a:cubicBezTo>
                  <a:cubicBezTo>
                    <a:pt x="75319" y="91083"/>
                    <a:pt x="42193" y="56257"/>
                    <a:pt x="33164" y="46211"/>
                  </a:cubicBezTo>
                  <a:lnTo>
                    <a:pt x="36513" y="180504"/>
                  </a:lnTo>
                  <a:cubicBezTo>
                    <a:pt x="37182" y="203944"/>
                    <a:pt x="39849" y="210976"/>
                    <a:pt x="47885" y="212985"/>
                  </a:cubicBezTo>
                  <a:cubicBezTo>
                    <a:pt x="53231" y="214337"/>
                    <a:pt x="59928" y="214660"/>
                    <a:pt x="62595" y="214660"/>
                  </a:cubicBezTo>
                  <a:cubicBezTo>
                    <a:pt x="42863" y="219360"/>
                    <a:pt x="31142" y="218343"/>
                    <a:pt x="28476" y="218343"/>
                  </a:cubicBezTo>
                  <a:cubicBezTo>
                    <a:pt x="25797" y="218343"/>
                    <a:pt x="13407" y="219360"/>
                    <a:pt x="0" y="219360"/>
                  </a:cubicBezTo>
                  <a:cubicBezTo>
                    <a:pt x="0" y="214660"/>
                    <a:pt x="5358" y="214337"/>
                    <a:pt x="9711" y="212985"/>
                  </a:cubicBezTo>
                  <a:cubicBezTo>
                    <a:pt x="17090" y="210976"/>
                    <a:pt x="18083" y="203274"/>
                    <a:pt x="18083" y="177490"/>
                  </a:cubicBezTo>
                  <a:lnTo>
                    <a:pt x="18083" y="14399"/>
                  </a:lnTo>
                  <a:cubicBezTo>
                    <a:pt x="18083" y="3014"/>
                    <a:pt x="19769" y="0"/>
                    <a:pt x="22113"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3" name="Shape 30">
              <a:extLst>
                <a:ext uri="{FF2B5EF4-FFF2-40B4-BE49-F238E27FC236}">
                  <a16:creationId xmlns:a16="http://schemas.microsoft.com/office/drawing/2014/main" xmlns="" id="{6B6634F5-706A-4349-A90A-878D2ADFEFCA}"/>
                </a:ext>
              </a:extLst>
            </p:cNvPr>
            <p:cNvSpPr/>
            <p:nvPr/>
          </p:nvSpPr>
          <p:spPr>
            <a:xfrm>
              <a:off x="2024286" y="3038016"/>
              <a:ext cx="227050" cy="221357"/>
            </a:xfrm>
            <a:custGeom>
              <a:avLst/>
              <a:gdLst/>
              <a:ahLst/>
              <a:cxnLst/>
              <a:rect l="0" t="0" r="0" b="0"/>
              <a:pathLst>
                <a:path w="227050" h="221357">
                  <a:moveTo>
                    <a:pt x="22101" y="0"/>
                  </a:moveTo>
                  <a:cubicBezTo>
                    <a:pt x="25450" y="0"/>
                    <a:pt x="30473" y="5693"/>
                    <a:pt x="33486" y="8706"/>
                  </a:cubicBezTo>
                  <a:cubicBezTo>
                    <a:pt x="38174" y="13395"/>
                    <a:pt x="81000" y="58936"/>
                    <a:pt x="126504" y="105829"/>
                  </a:cubicBezTo>
                  <a:cubicBezTo>
                    <a:pt x="155612" y="135967"/>
                    <a:pt x="187065" y="169788"/>
                    <a:pt x="196106" y="179164"/>
                  </a:cubicBezTo>
                  <a:lnTo>
                    <a:pt x="193080" y="36500"/>
                  </a:lnTo>
                  <a:cubicBezTo>
                    <a:pt x="192745" y="18083"/>
                    <a:pt x="191071" y="11720"/>
                    <a:pt x="182042" y="10046"/>
                  </a:cubicBezTo>
                  <a:cubicBezTo>
                    <a:pt x="176696" y="9041"/>
                    <a:pt x="169999" y="8706"/>
                    <a:pt x="167655" y="8706"/>
                  </a:cubicBezTo>
                  <a:cubicBezTo>
                    <a:pt x="184386" y="4018"/>
                    <a:pt x="198475" y="4688"/>
                    <a:pt x="201848" y="4688"/>
                  </a:cubicBezTo>
                  <a:cubicBezTo>
                    <a:pt x="205234" y="4688"/>
                    <a:pt x="214995" y="4018"/>
                    <a:pt x="227050" y="4018"/>
                  </a:cubicBezTo>
                  <a:cubicBezTo>
                    <a:pt x="212316" y="11385"/>
                    <a:pt x="211634" y="17078"/>
                    <a:pt x="211634" y="34156"/>
                  </a:cubicBezTo>
                  <a:lnTo>
                    <a:pt x="210964" y="200930"/>
                  </a:lnTo>
                  <a:cubicBezTo>
                    <a:pt x="210964" y="219683"/>
                    <a:pt x="210629" y="221357"/>
                    <a:pt x="208607" y="221357"/>
                  </a:cubicBezTo>
                  <a:cubicBezTo>
                    <a:pt x="205569" y="221357"/>
                    <a:pt x="202530" y="219013"/>
                    <a:pt x="186060" y="203944"/>
                  </a:cubicBezTo>
                  <a:cubicBezTo>
                    <a:pt x="183046" y="201265"/>
                    <a:pt x="140556" y="159407"/>
                    <a:pt x="109438" y="126926"/>
                  </a:cubicBezTo>
                  <a:cubicBezTo>
                    <a:pt x="75307" y="91083"/>
                    <a:pt x="42193" y="56257"/>
                    <a:pt x="33164" y="46211"/>
                  </a:cubicBezTo>
                  <a:lnTo>
                    <a:pt x="36500" y="180504"/>
                  </a:lnTo>
                  <a:cubicBezTo>
                    <a:pt x="37170" y="203944"/>
                    <a:pt x="39849" y="210976"/>
                    <a:pt x="47885" y="212985"/>
                  </a:cubicBezTo>
                  <a:cubicBezTo>
                    <a:pt x="53231" y="214337"/>
                    <a:pt x="59928" y="214660"/>
                    <a:pt x="62595" y="214660"/>
                  </a:cubicBezTo>
                  <a:cubicBezTo>
                    <a:pt x="42863" y="219360"/>
                    <a:pt x="31142" y="218343"/>
                    <a:pt x="28463" y="218343"/>
                  </a:cubicBezTo>
                  <a:cubicBezTo>
                    <a:pt x="25784" y="218343"/>
                    <a:pt x="13395" y="219360"/>
                    <a:pt x="0" y="219360"/>
                  </a:cubicBezTo>
                  <a:cubicBezTo>
                    <a:pt x="0" y="214660"/>
                    <a:pt x="5358" y="214337"/>
                    <a:pt x="9711" y="212985"/>
                  </a:cubicBezTo>
                  <a:cubicBezTo>
                    <a:pt x="17078" y="210976"/>
                    <a:pt x="18083" y="203274"/>
                    <a:pt x="18083" y="177490"/>
                  </a:cubicBezTo>
                  <a:lnTo>
                    <a:pt x="18083" y="14399"/>
                  </a:lnTo>
                  <a:cubicBezTo>
                    <a:pt x="18083" y="3014"/>
                    <a:pt x="19757" y="0"/>
                    <a:pt x="22101"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4" name="Shape 31">
              <a:extLst>
                <a:ext uri="{FF2B5EF4-FFF2-40B4-BE49-F238E27FC236}">
                  <a16:creationId xmlns:a16="http://schemas.microsoft.com/office/drawing/2014/main" xmlns="" id="{A48202D4-E7B0-4D6D-9070-B3A41E943C33}"/>
                </a:ext>
              </a:extLst>
            </p:cNvPr>
            <p:cNvSpPr/>
            <p:nvPr/>
          </p:nvSpPr>
          <p:spPr>
            <a:xfrm>
              <a:off x="1870236" y="3038016"/>
              <a:ext cx="116545" cy="222887"/>
            </a:xfrm>
            <a:custGeom>
              <a:avLst/>
              <a:gdLst/>
              <a:ahLst/>
              <a:cxnLst/>
              <a:rect l="0" t="0" r="0" b="0"/>
              <a:pathLst>
                <a:path w="116545" h="222887">
                  <a:moveTo>
                    <a:pt x="0" y="0"/>
                  </a:moveTo>
                  <a:cubicBezTo>
                    <a:pt x="66315" y="0"/>
                    <a:pt x="116545" y="40518"/>
                    <a:pt x="116545" y="106834"/>
                  </a:cubicBezTo>
                  <a:cubicBezTo>
                    <a:pt x="116545" y="162505"/>
                    <a:pt x="80386" y="209725"/>
                    <a:pt x="23788" y="220660"/>
                  </a:cubicBezTo>
                  <a:lnTo>
                    <a:pt x="0" y="222887"/>
                  </a:lnTo>
                  <a:lnTo>
                    <a:pt x="0" y="209962"/>
                  </a:lnTo>
                  <a:lnTo>
                    <a:pt x="6697" y="211324"/>
                  </a:lnTo>
                  <a:cubicBezTo>
                    <a:pt x="33151" y="211324"/>
                    <a:pt x="86407" y="197247"/>
                    <a:pt x="86407" y="114871"/>
                  </a:cubicBezTo>
                  <a:cubicBezTo>
                    <a:pt x="86407" y="63627"/>
                    <a:pt x="63043" y="30662"/>
                    <a:pt x="31725" y="17382"/>
                  </a:cubicBezTo>
                  <a:lnTo>
                    <a:pt x="0" y="11050"/>
                  </a:lnTo>
                  <a:lnTo>
                    <a:pt x="0"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5" name="Shape 32">
              <a:extLst>
                <a:ext uri="{FF2B5EF4-FFF2-40B4-BE49-F238E27FC236}">
                  <a16:creationId xmlns:a16="http://schemas.microsoft.com/office/drawing/2014/main" xmlns="" id="{D5BCBF17-07AD-4238-BD7D-55F7C621C241}"/>
                </a:ext>
              </a:extLst>
            </p:cNvPr>
            <p:cNvSpPr/>
            <p:nvPr/>
          </p:nvSpPr>
          <p:spPr>
            <a:xfrm>
              <a:off x="2298229" y="3037681"/>
              <a:ext cx="121568" cy="223379"/>
            </a:xfrm>
            <a:custGeom>
              <a:avLst/>
              <a:gdLst/>
              <a:ahLst/>
              <a:cxnLst/>
              <a:rect l="0" t="0" r="0" b="0"/>
              <a:pathLst>
                <a:path w="121568" h="223379">
                  <a:moveTo>
                    <a:pt x="70991" y="0"/>
                  </a:moveTo>
                  <a:cubicBezTo>
                    <a:pt x="82724" y="0"/>
                    <a:pt x="94444" y="1674"/>
                    <a:pt x="101476" y="3349"/>
                  </a:cubicBezTo>
                  <a:cubicBezTo>
                    <a:pt x="107169" y="4688"/>
                    <a:pt x="109513" y="4688"/>
                    <a:pt x="111844" y="4688"/>
                  </a:cubicBezTo>
                  <a:cubicBezTo>
                    <a:pt x="114871" y="8037"/>
                    <a:pt x="113531" y="17413"/>
                    <a:pt x="113531" y="36835"/>
                  </a:cubicBezTo>
                  <a:cubicBezTo>
                    <a:pt x="108173" y="36165"/>
                    <a:pt x="105829" y="28463"/>
                    <a:pt x="104155" y="25450"/>
                  </a:cubicBezTo>
                  <a:cubicBezTo>
                    <a:pt x="102146" y="22101"/>
                    <a:pt x="92422" y="11385"/>
                    <a:pt x="65968" y="11385"/>
                  </a:cubicBezTo>
                  <a:cubicBezTo>
                    <a:pt x="44537" y="11385"/>
                    <a:pt x="26789" y="22101"/>
                    <a:pt x="26789" y="42193"/>
                  </a:cubicBezTo>
                  <a:cubicBezTo>
                    <a:pt x="26789" y="60275"/>
                    <a:pt x="35830" y="70656"/>
                    <a:pt x="64963" y="90425"/>
                  </a:cubicBezTo>
                  <a:lnTo>
                    <a:pt x="73347" y="96118"/>
                  </a:lnTo>
                  <a:cubicBezTo>
                    <a:pt x="109178" y="120563"/>
                    <a:pt x="121568" y="140320"/>
                    <a:pt x="121568" y="164765"/>
                  </a:cubicBezTo>
                  <a:cubicBezTo>
                    <a:pt x="121568" y="181508"/>
                    <a:pt x="115205" y="199591"/>
                    <a:pt x="94109" y="213320"/>
                  </a:cubicBezTo>
                  <a:cubicBezTo>
                    <a:pt x="81707" y="221357"/>
                    <a:pt x="63289" y="223379"/>
                    <a:pt x="47216" y="223379"/>
                  </a:cubicBezTo>
                  <a:cubicBezTo>
                    <a:pt x="33486" y="223379"/>
                    <a:pt x="16408" y="221357"/>
                    <a:pt x="4353" y="215664"/>
                  </a:cubicBezTo>
                  <a:cubicBezTo>
                    <a:pt x="335" y="213655"/>
                    <a:pt x="0" y="212651"/>
                    <a:pt x="0" y="204949"/>
                  </a:cubicBezTo>
                  <a:cubicBezTo>
                    <a:pt x="0" y="190884"/>
                    <a:pt x="1339" y="179499"/>
                    <a:pt x="1674" y="174811"/>
                  </a:cubicBezTo>
                  <a:cubicBezTo>
                    <a:pt x="6697" y="175816"/>
                    <a:pt x="6697" y="179834"/>
                    <a:pt x="7702" y="183852"/>
                  </a:cubicBezTo>
                  <a:cubicBezTo>
                    <a:pt x="12390" y="204614"/>
                    <a:pt x="34491" y="211981"/>
                    <a:pt x="54248" y="211981"/>
                  </a:cubicBezTo>
                  <a:cubicBezTo>
                    <a:pt x="83393" y="211981"/>
                    <a:pt x="98462" y="195573"/>
                    <a:pt x="98462" y="174141"/>
                  </a:cubicBezTo>
                  <a:cubicBezTo>
                    <a:pt x="98462" y="153715"/>
                    <a:pt x="87399" y="144004"/>
                    <a:pt x="61292" y="124582"/>
                  </a:cubicBezTo>
                  <a:lnTo>
                    <a:pt x="47885" y="114536"/>
                  </a:lnTo>
                  <a:cubicBezTo>
                    <a:pt x="16073" y="90748"/>
                    <a:pt x="5693" y="73335"/>
                    <a:pt x="5693" y="53578"/>
                  </a:cubicBezTo>
                  <a:cubicBezTo>
                    <a:pt x="5693" y="20092"/>
                    <a:pt x="32147" y="0"/>
                    <a:pt x="70991"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grpSp>
      <p:sp>
        <p:nvSpPr>
          <p:cNvPr id="4" name="Marcador de Posição da Imagem 3">
            <a:extLst>
              <a:ext uri="{FF2B5EF4-FFF2-40B4-BE49-F238E27FC236}">
                <a16:creationId xmlns:a16="http://schemas.microsoft.com/office/drawing/2014/main" xmlns="" id="{E6D13B07-59D1-4E86-9BC7-BD83742B08EF}"/>
              </a:ext>
            </a:extLst>
          </p:cNvPr>
          <p:cNvSpPr>
            <a:spLocks noGrp="1"/>
          </p:cNvSpPr>
          <p:nvPr>
            <p:ph type="pic" sz="quarter" idx="10"/>
          </p:nvPr>
        </p:nvSpPr>
        <p:spPr>
          <a:xfrm>
            <a:off x="829327" y="2003367"/>
            <a:ext cx="3118786" cy="3749733"/>
          </a:xfrm>
        </p:spPr>
        <p:txBody>
          <a:bodyPr/>
          <a:lstStyle>
            <a:lvl1pPr marL="0" indent="0">
              <a:buNone/>
              <a:defRPr>
                <a:solidFill>
                  <a:srgbClr val="ACA39A"/>
                </a:solidFill>
              </a:defRPr>
            </a:lvl1pPr>
          </a:lstStyle>
          <a:p>
            <a:r>
              <a:rPr lang="pt-PT" dirty="0"/>
              <a:t>Clique no ícone para adicionar uma imagem</a:t>
            </a:r>
          </a:p>
        </p:txBody>
      </p:sp>
    </p:spTree>
    <p:extLst>
      <p:ext uri="{BB962C8B-B14F-4D97-AF65-F5344CB8AC3E}">
        <p14:creationId xmlns:p14="http://schemas.microsoft.com/office/powerpoint/2010/main" val="106163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titulo + Imagem + Text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DA8478C5-54D7-47AA-9D94-83F13B2EE9F7}"/>
              </a:ext>
            </a:extLst>
          </p:cNvPr>
          <p:cNvSpPr>
            <a:spLocks noGrp="1"/>
          </p:cNvSpPr>
          <p:nvPr>
            <p:ph type="subTitle" idx="1"/>
          </p:nvPr>
        </p:nvSpPr>
        <p:spPr>
          <a:xfrm>
            <a:off x="4347556" y="2460567"/>
            <a:ext cx="6320444" cy="2705793"/>
          </a:xfrm>
        </p:spPr>
        <p:txBody>
          <a:bodyPr>
            <a:normAutofit/>
          </a:bodyPr>
          <a:lstStyle>
            <a:lvl1pPr marL="0" indent="0" algn="ctr">
              <a:buNone/>
              <a:defRPr lang="pt-PT" sz="1400" b="0" i="0" kern="1200" dirty="0">
                <a:solidFill>
                  <a:srgbClr val="ACA39A"/>
                </a:solidFill>
                <a:effectLst/>
                <a:latin typeface="+mj-lt"/>
                <a:ea typeface="+mn-ea"/>
                <a:cs typeface="Vrinda"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pt-PT" dirty="0"/>
          </a:p>
        </p:txBody>
      </p:sp>
      <p:grpSp>
        <p:nvGrpSpPr>
          <p:cNvPr id="8" name="Group 248">
            <a:extLst>
              <a:ext uri="{FF2B5EF4-FFF2-40B4-BE49-F238E27FC236}">
                <a16:creationId xmlns:a16="http://schemas.microsoft.com/office/drawing/2014/main" xmlns="" id="{8B2656B6-9AC4-444A-A589-D3F342E5ADF4}"/>
              </a:ext>
            </a:extLst>
          </p:cNvPr>
          <p:cNvGrpSpPr/>
          <p:nvPr userDrawn="1"/>
        </p:nvGrpSpPr>
        <p:grpSpPr>
          <a:xfrm>
            <a:off x="231561" y="242836"/>
            <a:ext cx="1213278" cy="607312"/>
            <a:chOff x="0" y="973286"/>
            <a:chExt cx="4569508" cy="2287774"/>
          </a:xfrm>
        </p:grpSpPr>
        <p:sp>
          <p:nvSpPr>
            <p:cNvPr id="9" name="Shape 6">
              <a:extLst>
                <a:ext uri="{FF2B5EF4-FFF2-40B4-BE49-F238E27FC236}">
                  <a16:creationId xmlns:a16="http://schemas.microsoft.com/office/drawing/2014/main" xmlns="" id="{EB20DFF5-0EC5-458E-86C2-66735A9DD4AB}"/>
                </a:ext>
              </a:extLst>
            </p:cNvPr>
            <p:cNvSpPr/>
            <p:nvPr/>
          </p:nvSpPr>
          <p:spPr>
            <a:xfrm>
              <a:off x="1298091" y="1102457"/>
              <a:ext cx="894048" cy="1032309"/>
            </a:xfrm>
            <a:custGeom>
              <a:avLst/>
              <a:gdLst/>
              <a:ahLst/>
              <a:cxnLst/>
              <a:rect l="0" t="0" r="0" b="0"/>
              <a:pathLst>
                <a:path w="894048" h="1032309">
                  <a:moveTo>
                    <a:pt x="549077" y="0"/>
                  </a:moveTo>
                  <a:cubicBezTo>
                    <a:pt x="601737" y="0"/>
                    <a:pt x="675469" y="3932"/>
                    <a:pt x="740011" y="15788"/>
                  </a:cubicBezTo>
                  <a:cubicBezTo>
                    <a:pt x="790042" y="25016"/>
                    <a:pt x="832172" y="32903"/>
                    <a:pt x="874303" y="35545"/>
                  </a:cubicBezTo>
                  <a:cubicBezTo>
                    <a:pt x="888789" y="36872"/>
                    <a:pt x="891418" y="42131"/>
                    <a:pt x="891418" y="50031"/>
                  </a:cubicBezTo>
                  <a:cubicBezTo>
                    <a:pt x="891418" y="60573"/>
                    <a:pt x="887475" y="76374"/>
                    <a:pt x="884833" y="123763"/>
                  </a:cubicBezTo>
                  <a:cubicBezTo>
                    <a:pt x="882191" y="167221"/>
                    <a:pt x="882191" y="239626"/>
                    <a:pt x="880889" y="259383"/>
                  </a:cubicBezTo>
                  <a:cubicBezTo>
                    <a:pt x="879562" y="279152"/>
                    <a:pt x="876933" y="287052"/>
                    <a:pt x="869032" y="287052"/>
                  </a:cubicBezTo>
                  <a:cubicBezTo>
                    <a:pt x="859817" y="287052"/>
                    <a:pt x="858515" y="277825"/>
                    <a:pt x="858515" y="259383"/>
                  </a:cubicBezTo>
                  <a:cubicBezTo>
                    <a:pt x="858515" y="208049"/>
                    <a:pt x="837431" y="154062"/>
                    <a:pt x="803201" y="125090"/>
                  </a:cubicBezTo>
                  <a:cubicBezTo>
                    <a:pt x="757126" y="85589"/>
                    <a:pt x="655724" y="50031"/>
                    <a:pt x="539862" y="50031"/>
                  </a:cubicBezTo>
                  <a:cubicBezTo>
                    <a:pt x="364741" y="50031"/>
                    <a:pt x="283108" y="101377"/>
                    <a:pt x="237021" y="146149"/>
                  </a:cubicBezTo>
                  <a:cubicBezTo>
                    <a:pt x="140903" y="238323"/>
                    <a:pt x="118517" y="355526"/>
                    <a:pt x="118517" y="489818"/>
                  </a:cubicBezTo>
                  <a:cubicBezTo>
                    <a:pt x="118517" y="741313"/>
                    <a:pt x="312055" y="971724"/>
                    <a:pt x="593837" y="971724"/>
                  </a:cubicBezTo>
                  <a:cubicBezTo>
                    <a:pt x="692597" y="971724"/>
                    <a:pt x="770285" y="959892"/>
                    <a:pt x="822945" y="905904"/>
                  </a:cubicBezTo>
                  <a:cubicBezTo>
                    <a:pt x="850615" y="876933"/>
                    <a:pt x="867730" y="818989"/>
                    <a:pt x="871674" y="795300"/>
                  </a:cubicBezTo>
                  <a:cubicBezTo>
                    <a:pt x="874303" y="780814"/>
                    <a:pt x="876933" y="775556"/>
                    <a:pt x="884833" y="775556"/>
                  </a:cubicBezTo>
                  <a:cubicBezTo>
                    <a:pt x="891418" y="775556"/>
                    <a:pt x="894048" y="784758"/>
                    <a:pt x="894048" y="795300"/>
                  </a:cubicBezTo>
                  <a:cubicBezTo>
                    <a:pt x="894048" y="804503"/>
                    <a:pt x="878260" y="919063"/>
                    <a:pt x="865076" y="963836"/>
                  </a:cubicBezTo>
                  <a:cubicBezTo>
                    <a:pt x="857188" y="988851"/>
                    <a:pt x="854546" y="991481"/>
                    <a:pt x="830858" y="1002023"/>
                  </a:cubicBezTo>
                  <a:cubicBezTo>
                    <a:pt x="778185" y="1023082"/>
                    <a:pt x="678111" y="1032309"/>
                    <a:pt x="593837" y="1032309"/>
                  </a:cubicBezTo>
                  <a:cubicBezTo>
                    <a:pt x="396342" y="1032309"/>
                    <a:pt x="263351" y="983580"/>
                    <a:pt x="159321" y="890091"/>
                  </a:cubicBezTo>
                  <a:cubicBezTo>
                    <a:pt x="31601" y="775556"/>
                    <a:pt x="0" y="625425"/>
                    <a:pt x="0" y="500360"/>
                  </a:cubicBezTo>
                  <a:cubicBezTo>
                    <a:pt x="0" y="412142"/>
                    <a:pt x="30299" y="258080"/>
                    <a:pt x="147464" y="140878"/>
                  </a:cubicBezTo>
                  <a:cubicBezTo>
                    <a:pt x="226467" y="61888"/>
                    <a:pt x="346298" y="0"/>
                    <a:pt x="549077"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10" name="Shape 7">
              <a:extLst>
                <a:ext uri="{FF2B5EF4-FFF2-40B4-BE49-F238E27FC236}">
                  <a16:creationId xmlns:a16="http://schemas.microsoft.com/office/drawing/2014/main" xmlns="" id="{48D0FE4A-99B0-405F-A302-38951A0C3B8E}"/>
                </a:ext>
              </a:extLst>
            </p:cNvPr>
            <p:cNvSpPr/>
            <p:nvPr/>
          </p:nvSpPr>
          <p:spPr>
            <a:xfrm>
              <a:off x="805445" y="973286"/>
              <a:ext cx="492311" cy="1731702"/>
            </a:xfrm>
            <a:custGeom>
              <a:avLst/>
              <a:gdLst/>
              <a:ahLst/>
              <a:cxnLst/>
              <a:rect l="0" t="0" r="0" b="0"/>
              <a:pathLst>
                <a:path w="492311" h="1731702">
                  <a:moveTo>
                    <a:pt x="121022" y="0"/>
                  </a:moveTo>
                  <a:cubicBezTo>
                    <a:pt x="194618" y="0"/>
                    <a:pt x="297669" y="4911"/>
                    <a:pt x="305854" y="4911"/>
                  </a:cubicBezTo>
                  <a:cubicBezTo>
                    <a:pt x="314040" y="4911"/>
                    <a:pt x="417066" y="0"/>
                    <a:pt x="466130" y="0"/>
                  </a:cubicBezTo>
                  <a:cubicBezTo>
                    <a:pt x="484126" y="0"/>
                    <a:pt x="492311" y="3262"/>
                    <a:pt x="492311" y="13097"/>
                  </a:cubicBezTo>
                  <a:cubicBezTo>
                    <a:pt x="492311" y="19633"/>
                    <a:pt x="485775" y="22907"/>
                    <a:pt x="479227" y="22907"/>
                  </a:cubicBezTo>
                  <a:cubicBezTo>
                    <a:pt x="467779" y="22907"/>
                    <a:pt x="457969" y="24532"/>
                    <a:pt x="438324" y="27818"/>
                  </a:cubicBezTo>
                  <a:cubicBezTo>
                    <a:pt x="394171" y="35979"/>
                    <a:pt x="381099" y="63785"/>
                    <a:pt x="377825" y="121034"/>
                  </a:cubicBezTo>
                  <a:cubicBezTo>
                    <a:pt x="374538" y="173372"/>
                    <a:pt x="374538" y="219174"/>
                    <a:pt x="374538" y="474340"/>
                  </a:cubicBezTo>
                  <a:lnTo>
                    <a:pt x="374538" y="866862"/>
                  </a:lnTo>
                  <a:cubicBezTo>
                    <a:pt x="374538" y="1131838"/>
                    <a:pt x="374538" y="1321185"/>
                    <a:pt x="325475" y="1437308"/>
                  </a:cubicBezTo>
                  <a:cubicBezTo>
                    <a:pt x="291133" y="1519064"/>
                    <a:pt x="219174" y="1595958"/>
                    <a:pt x="86680" y="1687562"/>
                  </a:cubicBezTo>
                  <a:cubicBezTo>
                    <a:pt x="65410" y="1702259"/>
                    <a:pt x="39253" y="1720255"/>
                    <a:pt x="22882" y="1728440"/>
                  </a:cubicBezTo>
                  <a:cubicBezTo>
                    <a:pt x="19621" y="1730077"/>
                    <a:pt x="16346" y="1731702"/>
                    <a:pt x="11435" y="1731702"/>
                  </a:cubicBezTo>
                  <a:cubicBezTo>
                    <a:pt x="6536" y="1731702"/>
                    <a:pt x="0" y="1728440"/>
                    <a:pt x="0" y="1721904"/>
                  </a:cubicBezTo>
                  <a:cubicBezTo>
                    <a:pt x="0" y="1712094"/>
                    <a:pt x="8161" y="1707170"/>
                    <a:pt x="22882" y="1697360"/>
                  </a:cubicBezTo>
                  <a:cubicBezTo>
                    <a:pt x="42528" y="1685913"/>
                    <a:pt x="65410" y="1666292"/>
                    <a:pt x="80144" y="1651571"/>
                  </a:cubicBezTo>
                  <a:cubicBezTo>
                    <a:pt x="186457" y="1543608"/>
                    <a:pt x="237145" y="1456928"/>
                    <a:pt x="237145" y="1034951"/>
                  </a:cubicBezTo>
                  <a:lnTo>
                    <a:pt x="237145" y="474340"/>
                  </a:lnTo>
                  <a:cubicBezTo>
                    <a:pt x="237145" y="219174"/>
                    <a:pt x="237145" y="173372"/>
                    <a:pt x="233871" y="121034"/>
                  </a:cubicBezTo>
                  <a:cubicBezTo>
                    <a:pt x="230609" y="65435"/>
                    <a:pt x="217525" y="39253"/>
                    <a:pt x="163550" y="27818"/>
                  </a:cubicBezTo>
                  <a:cubicBezTo>
                    <a:pt x="150465" y="24532"/>
                    <a:pt x="122672" y="22907"/>
                    <a:pt x="107938" y="22907"/>
                  </a:cubicBezTo>
                  <a:cubicBezTo>
                    <a:pt x="101402" y="22907"/>
                    <a:pt x="94866" y="19633"/>
                    <a:pt x="94866" y="13097"/>
                  </a:cubicBezTo>
                  <a:cubicBezTo>
                    <a:pt x="94866" y="3262"/>
                    <a:pt x="103026" y="0"/>
                    <a:pt x="121022"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1" name="Shape 8">
              <a:extLst>
                <a:ext uri="{FF2B5EF4-FFF2-40B4-BE49-F238E27FC236}">
                  <a16:creationId xmlns:a16="http://schemas.microsoft.com/office/drawing/2014/main" xmlns="" id="{A67D2214-3BD1-4464-A10D-0182FD0630CB}"/>
                </a:ext>
              </a:extLst>
            </p:cNvPr>
            <p:cNvSpPr/>
            <p:nvPr/>
          </p:nvSpPr>
          <p:spPr>
            <a:xfrm>
              <a:off x="0" y="1102457"/>
              <a:ext cx="978371" cy="1013879"/>
            </a:xfrm>
            <a:custGeom>
              <a:avLst/>
              <a:gdLst/>
              <a:ahLst/>
              <a:cxnLst/>
              <a:rect l="0" t="0" r="0" b="0"/>
              <a:pathLst>
                <a:path w="978371" h="1013879">
                  <a:moveTo>
                    <a:pt x="214623" y="0"/>
                  </a:moveTo>
                  <a:cubicBezTo>
                    <a:pt x="222510" y="0"/>
                    <a:pt x="227794" y="5259"/>
                    <a:pt x="234367" y="19745"/>
                  </a:cubicBezTo>
                  <a:lnTo>
                    <a:pt x="637282" y="847961"/>
                  </a:lnTo>
                  <a:lnTo>
                    <a:pt x="978371" y="119385"/>
                  </a:lnTo>
                  <a:lnTo>
                    <a:pt x="978322" y="256753"/>
                  </a:lnTo>
                  <a:lnTo>
                    <a:pt x="655724" y="941450"/>
                  </a:lnTo>
                  <a:cubicBezTo>
                    <a:pt x="628067" y="999393"/>
                    <a:pt x="624123" y="1011250"/>
                    <a:pt x="612267" y="1011250"/>
                  </a:cubicBezTo>
                  <a:cubicBezTo>
                    <a:pt x="603052" y="1011250"/>
                    <a:pt x="596478" y="998066"/>
                    <a:pt x="571450" y="950677"/>
                  </a:cubicBezTo>
                  <a:cubicBezTo>
                    <a:pt x="537208" y="886160"/>
                    <a:pt x="423974" y="658366"/>
                    <a:pt x="417401" y="645195"/>
                  </a:cubicBezTo>
                  <a:cubicBezTo>
                    <a:pt x="405544" y="621494"/>
                    <a:pt x="258080" y="305470"/>
                    <a:pt x="243594" y="269925"/>
                  </a:cubicBezTo>
                  <a:lnTo>
                    <a:pt x="185651" y="880876"/>
                  </a:lnTo>
                  <a:cubicBezTo>
                    <a:pt x="184336" y="901948"/>
                    <a:pt x="184336" y="925661"/>
                    <a:pt x="184336" y="948035"/>
                  </a:cubicBezTo>
                  <a:cubicBezTo>
                    <a:pt x="184336" y="967792"/>
                    <a:pt x="198822" y="984907"/>
                    <a:pt x="218579" y="988851"/>
                  </a:cubicBezTo>
                  <a:cubicBezTo>
                    <a:pt x="240953" y="994135"/>
                    <a:pt x="260710" y="995437"/>
                    <a:pt x="268610" y="995437"/>
                  </a:cubicBezTo>
                  <a:cubicBezTo>
                    <a:pt x="273869" y="995437"/>
                    <a:pt x="279127" y="998066"/>
                    <a:pt x="279127" y="1002023"/>
                  </a:cubicBezTo>
                  <a:cubicBezTo>
                    <a:pt x="279127" y="1011250"/>
                    <a:pt x="271239" y="1013879"/>
                    <a:pt x="255439" y="1013879"/>
                  </a:cubicBezTo>
                  <a:cubicBezTo>
                    <a:pt x="206722" y="1013879"/>
                    <a:pt x="143508" y="1009923"/>
                    <a:pt x="132990" y="1009923"/>
                  </a:cubicBezTo>
                  <a:cubicBezTo>
                    <a:pt x="121134" y="1009923"/>
                    <a:pt x="57919" y="1013879"/>
                    <a:pt x="22386" y="1013879"/>
                  </a:cubicBezTo>
                  <a:cubicBezTo>
                    <a:pt x="9227" y="1013879"/>
                    <a:pt x="0" y="1011250"/>
                    <a:pt x="0" y="1002023"/>
                  </a:cubicBezTo>
                  <a:cubicBezTo>
                    <a:pt x="0" y="998066"/>
                    <a:pt x="6573" y="995437"/>
                    <a:pt x="13159" y="995437"/>
                  </a:cubicBezTo>
                  <a:cubicBezTo>
                    <a:pt x="23688" y="995437"/>
                    <a:pt x="32916" y="995437"/>
                    <a:pt x="52660" y="991481"/>
                  </a:cubicBezTo>
                  <a:cubicBezTo>
                    <a:pt x="96118" y="983580"/>
                    <a:pt x="100075" y="932222"/>
                    <a:pt x="105346" y="882204"/>
                  </a:cubicBezTo>
                  <a:lnTo>
                    <a:pt x="200137" y="23713"/>
                  </a:lnTo>
                  <a:cubicBezTo>
                    <a:pt x="201464" y="9215"/>
                    <a:pt x="206722" y="0"/>
                    <a:pt x="21462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2" name="Shape 9">
              <a:extLst>
                <a:ext uri="{FF2B5EF4-FFF2-40B4-BE49-F238E27FC236}">
                  <a16:creationId xmlns:a16="http://schemas.microsoft.com/office/drawing/2014/main" xmlns="" id="{213CFBD7-7D3F-46BB-8E32-963B59A4E873}"/>
                </a:ext>
              </a:extLst>
            </p:cNvPr>
            <p:cNvSpPr/>
            <p:nvPr/>
          </p:nvSpPr>
          <p:spPr>
            <a:xfrm>
              <a:off x="2529061" y="2462485"/>
              <a:ext cx="155153" cy="296069"/>
            </a:xfrm>
            <a:custGeom>
              <a:avLst/>
              <a:gdLst/>
              <a:ahLst/>
              <a:cxnLst/>
              <a:rect l="0" t="0" r="0" b="0"/>
              <a:pathLst>
                <a:path w="155153" h="296069">
                  <a:moveTo>
                    <a:pt x="155153" y="0"/>
                  </a:moveTo>
                  <a:lnTo>
                    <a:pt x="155153" y="14668"/>
                  </a:lnTo>
                  <a:lnTo>
                    <a:pt x="152933" y="14225"/>
                  </a:lnTo>
                  <a:cubicBezTo>
                    <a:pt x="87585" y="14225"/>
                    <a:pt x="40456" y="55116"/>
                    <a:pt x="40456" y="137356"/>
                  </a:cubicBezTo>
                  <a:cubicBezTo>
                    <a:pt x="40456" y="214373"/>
                    <a:pt x="80964" y="266208"/>
                    <a:pt x="138442" y="277963"/>
                  </a:cubicBezTo>
                  <a:lnTo>
                    <a:pt x="155153" y="279621"/>
                  </a:lnTo>
                  <a:lnTo>
                    <a:pt x="155153" y="295861"/>
                  </a:lnTo>
                  <a:lnTo>
                    <a:pt x="152933" y="296069"/>
                  </a:lnTo>
                  <a:cubicBezTo>
                    <a:pt x="45802" y="296069"/>
                    <a:pt x="0" y="215602"/>
                    <a:pt x="0" y="147588"/>
                  </a:cubicBezTo>
                  <a:cubicBezTo>
                    <a:pt x="0" y="86680"/>
                    <a:pt x="47129" y="0"/>
                    <a:pt x="15515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3" name="Shape 10">
              <a:extLst>
                <a:ext uri="{FF2B5EF4-FFF2-40B4-BE49-F238E27FC236}">
                  <a16:creationId xmlns:a16="http://schemas.microsoft.com/office/drawing/2014/main" xmlns="" id="{DB623C7F-BFEF-453F-A843-611432DF73D3}"/>
                </a:ext>
              </a:extLst>
            </p:cNvPr>
            <p:cNvSpPr/>
            <p:nvPr/>
          </p:nvSpPr>
          <p:spPr>
            <a:xfrm>
              <a:off x="1982279" y="2417577"/>
              <a:ext cx="133809" cy="445889"/>
            </a:xfrm>
            <a:custGeom>
              <a:avLst/>
              <a:gdLst/>
              <a:ahLst/>
              <a:cxnLst/>
              <a:rect l="0" t="0" r="0" b="0"/>
              <a:pathLst>
                <a:path w="133809" h="445889">
                  <a:moveTo>
                    <a:pt x="126690" y="0"/>
                  </a:moveTo>
                  <a:cubicBezTo>
                    <a:pt x="131589" y="0"/>
                    <a:pt x="133809" y="893"/>
                    <a:pt x="133809" y="3572"/>
                  </a:cubicBezTo>
                  <a:cubicBezTo>
                    <a:pt x="127149" y="6226"/>
                    <a:pt x="124482" y="6672"/>
                    <a:pt x="119137" y="7565"/>
                  </a:cubicBezTo>
                  <a:cubicBezTo>
                    <a:pt x="107144" y="9785"/>
                    <a:pt x="103584" y="17338"/>
                    <a:pt x="102691" y="32903"/>
                  </a:cubicBezTo>
                  <a:cubicBezTo>
                    <a:pt x="101798" y="47129"/>
                    <a:pt x="101798" y="59581"/>
                    <a:pt x="101798" y="128922"/>
                  </a:cubicBezTo>
                  <a:lnTo>
                    <a:pt x="101798" y="235607"/>
                  </a:lnTo>
                  <a:cubicBezTo>
                    <a:pt x="101798" y="307628"/>
                    <a:pt x="101798" y="335198"/>
                    <a:pt x="88466" y="366762"/>
                  </a:cubicBezTo>
                  <a:cubicBezTo>
                    <a:pt x="79127" y="388975"/>
                    <a:pt x="59581" y="409885"/>
                    <a:pt x="23564" y="434777"/>
                  </a:cubicBezTo>
                  <a:cubicBezTo>
                    <a:pt x="17785" y="438770"/>
                    <a:pt x="10678" y="443657"/>
                    <a:pt x="6226" y="445889"/>
                  </a:cubicBezTo>
                  <a:cubicBezTo>
                    <a:pt x="0" y="441437"/>
                    <a:pt x="2220" y="440110"/>
                    <a:pt x="6226" y="437443"/>
                  </a:cubicBezTo>
                  <a:cubicBezTo>
                    <a:pt x="11559" y="434330"/>
                    <a:pt x="17785" y="428997"/>
                    <a:pt x="21791" y="424991"/>
                  </a:cubicBezTo>
                  <a:cubicBezTo>
                    <a:pt x="50688" y="395647"/>
                    <a:pt x="64455" y="372095"/>
                    <a:pt x="64455" y="257398"/>
                  </a:cubicBezTo>
                  <a:lnTo>
                    <a:pt x="64455" y="128922"/>
                  </a:lnTo>
                  <a:cubicBezTo>
                    <a:pt x="64455" y="59581"/>
                    <a:pt x="64455" y="47129"/>
                    <a:pt x="63574" y="32903"/>
                  </a:cubicBezTo>
                  <a:cubicBezTo>
                    <a:pt x="62681" y="17785"/>
                    <a:pt x="59122" y="10678"/>
                    <a:pt x="44462" y="7565"/>
                  </a:cubicBezTo>
                  <a:cubicBezTo>
                    <a:pt x="40903" y="6672"/>
                    <a:pt x="33350" y="6226"/>
                    <a:pt x="29344" y="6226"/>
                  </a:cubicBezTo>
                  <a:cubicBezTo>
                    <a:pt x="52896" y="0"/>
                    <a:pt x="80913" y="1339"/>
                    <a:pt x="83133" y="1339"/>
                  </a:cubicBezTo>
                  <a:cubicBezTo>
                    <a:pt x="85365" y="1339"/>
                    <a:pt x="113357" y="0"/>
                    <a:pt x="126690"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4" name="Shape 11">
              <a:extLst>
                <a:ext uri="{FF2B5EF4-FFF2-40B4-BE49-F238E27FC236}">
                  <a16:creationId xmlns:a16="http://schemas.microsoft.com/office/drawing/2014/main" xmlns="" id="{7C5082F9-7526-4485-A314-BB6195E39626}"/>
                </a:ext>
              </a:extLst>
            </p:cNvPr>
            <p:cNvSpPr/>
            <p:nvPr/>
          </p:nvSpPr>
          <p:spPr>
            <a:xfrm>
              <a:off x="2180097" y="2411363"/>
              <a:ext cx="301848" cy="348518"/>
            </a:xfrm>
            <a:custGeom>
              <a:avLst/>
              <a:gdLst/>
              <a:ahLst/>
              <a:cxnLst/>
              <a:rect l="0" t="0" r="0" b="0"/>
              <a:pathLst>
                <a:path w="301848" h="348518">
                  <a:moveTo>
                    <a:pt x="185378" y="0"/>
                  </a:moveTo>
                  <a:cubicBezTo>
                    <a:pt x="203150" y="0"/>
                    <a:pt x="228054" y="1327"/>
                    <a:pt x="249833" y="5333"/>
                  </a:cubicBezTo>
                  <a:cubicBezTo>
                    <a:pt x="266725" y="8446"/>
                    <a:pt x="280950" y="11113"/>
                    <a:pt x="295176" y="11993"/>
                  </a:cubicBezTo>
                  <a:cubicBezTo>
                    <a:pt x="300955" y="20451"/>
                    <a:pt x="299628" y="25784"/>
                    <a:pt x="298735" y="41783"/>
                  </a:cubicBezTo>
                  <a:cubicBezTo>
                    <a:pt x="297842" y="56455"/>
                    <a:pt x="297842" y="80900"/>
                    <a:pt x="297396" y="87573"/>
                  </a:cubicBezTo>
                  <a:cubicBezTo>
                    <a:pt x="296949" y="94245"/>
                    <a:pt x="296069" y="96912"/>
                    <a:pt x="293402" y="96912"/>
                  </a:cubicBezTo>
                  <a:cubicBezTo>
                    <a:pt x="290289" y="96912"/>
                    <a:pt x="289843" y="93799"/>
                    <a:pt x="289843" y="87573"/>
                  </a:cubicBezTo>
                  <a:cubicBezTo>
                    <a:pt x="289843" y="70234"/>
                    <a:pt x="282736" y="52015"/>
                    <a:pt x="271177" y="42230"/>
                  </a:cubicBezTo>
                  <a:cubicBezTo>
                    <a:pt x="255612" y="28897"/>
                    <a:pt x="221382" y="16892"/>
                    <a:pt x="182265" y="16892"/>
                  </a:cubicBezTo>
                  <a:cubicBezTo>
                    <a:pt x="123143" y="16892"/>
                    <a:pt x="95585" y="34230"/>
                    <a:pt x="80020" y="49337"/>
                  </a:cubicBezTo>
                  <a:cubicBezTo>
                    <a:pt x="47575" y="80466"/>
                    <a:pt x="40010" y="120030"/>
                    <a:pt x="40010" y="165360"/>
                  </a:cubicBezTo>
                  <a:cubicBezTo>
                    <a:pt x="40010" y="250279"/>
                    <a:pt x="105358" y="328067"/>
                    <a:pt x="200496" y="328067"/>
                  </a:cubicBezTo>
                  <a:cubicBezTo>
                    <a:pt x="233834" y="328067"/>
                    <a:pt x="260065" y="324073"/>
                    <a:pt x="277837" y="305842"/>
                  </a:cubicBezTo>
                  <a:cubicBezTo>
                    <a:pt x="287176" y="296069"/>
                    <a:pt x="292956" y="276498"/>
                    <a:pt x="294283" y="268498"/>
                  </a:cubicBezTo>
                  <a:cubicBezTo>
                    <a:pt x="300955" y="261838"/>
                    <a:pt x="301848" y="264939"/>
                    <a:pt x="301848" y="268498"/>
                  </a:cubicBezTo>
                  <a:cubicBezTo>
                    <a:pt x="301848" y="271611"/>
                    <a:pt x="296515" y="310294"/>
                    <a:pt x="292063" y="325400"/>
                  </a:cubicBezTo>
                  <a:cubicBezTo>
                    <a:pt x="289396" y="333846"/>
                    <a:pt x="288516" y="334739"/>
                    <a:pt x="280516" y="338299"/>
                  </a:cubicBezTo>
                  <a:cubicBezTo>
                    <a:pt x="262731" y="345405"/>
                    <a:pt x="228935" y="348518"/>
                    <a:pt x="200496" y="348518"/>
                  </a:cubicBezTo>
                  <a:cubicBezTo>
                    <a:pt x="133809" y="348518"/>
                    <a:pt x="88912" y="332073"/>
                    <a:pt x="53789" y="300509"/>
                  </a:cubicBezTo>
                  <a:cubicBezTo>
                    <a:pt x="10666" y="261838"/>
                    <a:pt x="0" y="211150"/>
                    <a:pt x="0" y="168932"/>
                  </a:cubicBezTo>
                  <a:cubicBezTo>
                    <a:pt x="0" y="139142"/>
                    <a:pt x="10232" y="87126"/>
                    <a:pt x="49783" y="47563"/>
                  </a:cubicBezTo>
                  <a:cubicBezTo>
                    <a:pt x="76460" y="20886"/>
                    <a:pt x="116917" y="0"/>
                    <a:pt x="185378"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5" name="Shape 12">
              <a:extLst>
                <a:ext uri="{FF2B5EF4-FFF2-40B4-BE49-F238E27FC236}">
                  <a16:creationId xmlns:a16="http://schemas.microsoft.com/office/drawing/2014/main" xmlns="" id="{D588C4B5-E6FF-48BA-8732-3E5E348142AF}"/>
                </a:ext>
              </a:extLst>
            </p:cNvPr>
            <p:cNvSpPr/>
            <p:nvPr/>
          </p:nvSpPr>
          <p:spPr>
            <a:xfrm>
              <a:off x="1523082" y="2411363"/>
              <a:ext cx="440531" cy="342292"/>
            </a:xfrm>
            <a:custGeom>
              <a:avLst/>
              <a:gdLst/>
              <a:ahLst/>
              <a:cxnLst/>
              <a:rect l="0" t="0" r="0" b="0"/>
              <a:pathLst>
                <a:path w="440531" h="342292">
                  <a:moveTo>
                    <a:pt x="72454" y="0"/>
                  </a:moveTo>
                  <a:lnTo>
                    <a:pt x="215156" y="286283"/>
                  </a:lnTo>
                  <a:lnTo>
                    <a:pt x="345852" y="7107"/>
                  </a:lnTo>
                  <a:cubicBezTo>
                    <a:pt x="347625" y="3113"/>
                    <a:pt x="349399" y="0"/>
                    <a:pt x="352512" y="0"/>
                  </a:cubicBezTo>
                  <a:cubicBezTo>
                    <a:pt x="355625" y="0"/>
                    <a:pt x="356964" y="3547"/>
                    <a:pt x="357845" y="11993"/>
                  </a:cubicBezTo>
                  <a:lnTo>
                    <a:pt x="387635" y="284944"/>
                  </a:lnTo>
                  <a:cubicBezTo>
                    <a:pt x="389409" y="300955"/>
                    <a:pt x="392522" y="325847"/>
                    <a:pt x="411634" y="332073"/>
                  </a:cubicBezTo>
                  <a:cubicBezTo>
                    <a:pt x="424532" y="336066"/>
                    <a:pt x="436091" y="336066"/>
                    <a:pt x="440531" y="336066"/>
                  </a:cubicBezTo>
                  <a:cubicBezTo>
                    <a:pt x="424979" y="342292"/>
                    <a:pt x="376969" y="340965"/>
                    <a:pt x="360511" y="339626"/>
                  </a:cubicBezTo>
                  <a:cubicBezTo>
                    <a:pt x="350292" y="338733"/>
                    <a:pt x="348072" y="337406"/>
                    <a:pt x="348072" y="335186"/>
                  </a:cubicBezTo>
                  <a:cubicBezTo>
                    <a:pt x="353405" y="331626"/>
                    <a:pt x="353851" y="324073"/>
                    <a:pt x="352958" y="316074"/>
                  </a:cubicBezTo>
                  <a:lnTo>
                    <a:pt x="331626" y="86680"/>
                  </a:lnTo>
                  <a:lnTo>
                    <a:pt x="221382" y="317847"/>
                  </a:lnTo>
                  <a:cubicBezTo>
                    <a:pt x="212030" y="337406"/>
                    <a:pt x="210703" y="341412"/>
                    <a:pt x="206710" y="341412"/>
                  </a:cubicBezTo>
                  <a:cubicBezTo>
                    <a:pt x="203597" y="341412"/>
                    <a:pt x="201377" y="336959"/>
                    <a:pt x="192918" y="320960"/>
                  </a:cubicBezTo>
                  <a:cubicBezTo>
                    <a:pt x="181359" y="299182"/>
                    <a:pt x="143135" y="222275"/>
                    <a:pt x="140915" y="217822"/>
                  </a:cubicBezTo>
                  <a:cubicBezTo>
                    <a:pt x="136909" y="209823"/>
                    <a:pt x="87126" y="103125"/>
                    <a:pt x="82228" y="91132"/>
                  </a:cubicBezTo>
                  <a:lnTo>
                    <a:pt x="62669" y="297396"/>
                  </a:lnTo>
                  <a:cubicBezTo>
                    <a:pt x="62235" y="304515"/>
                    <a:pt x="62235" y="312514"/>
                    <a:pt x="62235" y="320067"/>
                  </a:cubicBezTo>
                  <a:cubicBezTo>
                    <a:pt x="62235" y="326740"/>
                    <a:pt x="67121" y="332519"/>
                    <a:pt x="73794" y="333846"/>
                  </a:cubicBezTo>
                  <a:cubicBezTo>
                    <a:pt x="81347" y="335632"/>
                    <a:pt x="88007" y="336066"/>
                    <a:pt x="90674" y="336066"/>
                  </a:cubicBezTo>
                  <a:cubicBezTo>
                    <a:pt x="69788" y="342292"/>
                    <a:pt x="48444" y="340965"/>
                    <a:pt x="44896" y="340965"/>
                  </a:cubicBezTo>
                  <a:cubicBezTo>
                    <a:pt x="40891" y="340965"/>
                    <a:pt x="19546" y="342292"/>
                    <a:pt x="7553" y="342292"/>
                  </a:cubicBezTo>
                  <a:cubicBezTo>
                    <a:pt x="3113" y="342292"/>
                    <a:pt x="0" y="341412"/>
                    <a:pt x="0" y="338299"/>
                  </a:cubicBezTo>
                  <a:cubicBezTo>
                    <a:pt x="7987" y="336066"/>
                    <a:pt x="11100" y="336066"/>
                    <a:pt x="17773" y="334739"/>
                  </a:cubicBezTo>
                  <a:cubicBezTo>
                    <a:pt x="32445" y="332073"/>
                    <a:pt x="33784" y="314734"/>
                    <a:pt x="35558" y="297842"/>
                  </a:cubicBezTo>
                  <a:lnTo>
                    <a:pt x="67556" y="8000"/>
                  </a:lnTo>
                  <a:cubicBezTo>
                    <a:pt x="68014" y="3113"/>
                    <a:pt x="69788" y="0"/>
                    <a:pt x="72454"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6" name="Shape 13">
              <a:extLst>
                <a:ext uri="{FF2B5EF4-FFF2-40B4-BE49-F238E27FC236}">
                  <a16:creationId xmlns:a16="http://schemas.microsoft.com/office/drawing/2014/main" xmlns="" id="{831A1CC0-2969-4638-AD8D-65F72DC606AF}"/>
                </a:ext>
              </a:extLst>
            </p:cNvPr>
            <p:cNvSpPr/>
            <p:nvPr/>
          </p:nvSpPr>
          <p:spPr>
            <a:xfrm>
              <a:off x="3251907" y="2467596"/>
              <a:ext cx="161807" cy="289172"/>
            </a:xfrm>
            <a:custGeom>
              <a:avLst/>
              <a:gdLst/>
              <a:ahLst/>
              <a:cxnLst/>
              <a:rect l="0" t="0" r="0" b="0"/>
              <a:pathLst>
                <a:path w="161807" h="289172">
                  <a:moveTo>
                    <a:pt x="100905" y="222"/>
                  </a:moveTo>
                  <a:cubicBezTo>
                    <a:pt x="110685" y="222"/>
                    <a:pt x="122493" y="0"/>
                    <a:pt x="135426" y="396"/>
                  </a:cubicBezTo>
                  <a:lnTo>
                    <a:pt x="161807" y="2877"/>
                  </a:lnTo>
                  <a:lnTo>
                    <a:pt x="161807" y="21341"/>
                  </a:lnTo>
                  <a:lnTo>
                    <a:pt x="161254" y="21113"/>
                  </a:lnTo>
                  <a:cubicBezTo>
                    <a:pt x="140026" y="15223"/>
                    <a:pt x="117574" y="14001"/>
                    <a:pt x="94233" y="14001"/>
                  </a:cubicBezTo>
                  <a:cubicBezTo>
                    <a:pt x="86680" y="14001"/>
                    <a:pt x="74228" y="15329"/>
                    <a:pt x="70669" y="16668"/>
                  </a:cubicBezTo>
                  <a:cubicBezTo>
                    <a:pt x="67121" y="17995"/>
                    <a:pt x="65782" y="19781"/>
                    <a:pt x="65782" y="24233"/>
                  </a:cubicBezTo>
                  <a:lnTo>
                    <a:pt x="65782" y="150477"/>
                  </a:lnTo>
                  <a:cubicBezTo>
                    <a:pt x="65782" y="190487"/>
                    <a:pt x="65782" y="225610"/>
                    <a:pt x="66229" y="232717"/>
                  </a:cubicBezTo>
                  <a:cubicBezTo>
                    <a:pt x="66675" y="242056"/>
                    <a:pt x="67556" y="255835"/>
                    <a:pt x="70669" y="259841"/>
                  </a:cubicBezTo>
                  <a:cubicBezTo>
                    <a:pt x="75567" y="266947"/>
                    <a:pt x="89346" y="274947"/>
                    <a:pt x="135570" y="274947"/>
                  </a:cubicBezTo>
                  <a:lnTo>
                    <a:pt x="161807" y="270384"/>
                  </a:lnTo>
                  <a:lnTo>
                    <a:pt x="161807" y="286543"/>
                  </a:lnTo>
                  <a:lnTo>
                    <a:pt x="135136" y="289172"/>
                  </a:lnTo>
                  <a:cubicBezTo>
                    <a:pt x="118244" y="289172"/>
                    <a:pt x="97346" y="287845"/>
                    <a:pt x="80454" y="286952"/>
                  </a:cubicBezTo>
                  <a:lnTo>
                    <a:pt x="48444" y="284732"/>
                  </a:lnTo>
                  <a:cubicBezTo>
                    <a:pt x="47563" y="284732"/>
                    <a:pt x="40444" y="285179"/>
                    <a:pt x="32445" y="285179"/>
                  </a:cubicBezTo>
                  <a:cubicBezTo>
                    <a:pt x="24445" y="285613"/>
                    <a:pt x="15106" y="286059"/>
                    <a:pt x="8880" y="286059"/>
                  </a:cubicBezTo>
                  <a:cubicBezTo>
                    <a:pt x="9327" y="279833"/>
                    <a:pt x="14213" y="278953"/>
                    <a:pt x="17773" y="278060"/>
                  </a:cubicBezTo>
                  <a:cubicBezTo>
                    <a:pt x="25326" y="276286"/>
                    <a:pt x="26219" y="269167"/>
                    <a:pt x="27992" y="258055"/>
                  </a:cubicBezTo>
                  <a:cubicBezTo>
                    <a:pt x="30225" y="242502"/>
                    <a:pt x="30225" y="212712"/>
                    <a:pt x="30225" y="176261"/>
                  </a:cubicBezTo>
                  <a:lnTo>
                    <a:pt x="30225" y="109586"/>
                  </a:lnTo>
                  <a:cubicBezTo>
                    <a:pt x="30225" y="50898"/>
                    <a:pt x="30225" y="40232"/>
                    <a:pt x="29332" y="28227"/>
                  </a:cubicBezTo>
                  <a:cubicBezTo>
                    <a:pt x="28439" y="15329"/>
                    <a:pt x="26219" y="9115"/>
                    <a:pt x="13333" y="7341"/>
                  </a:cubicBezTo>
                  <a:cubicBezTo>
                    <a:pt x="10220" y="6895"/>
                    <a:pt x="3547" y="6436"/>
                    <a:pt x="0" y="6436"/>
                  </a:cubicBezTo>
                  <a:cubicBezTo>
                    <a:pt x="20886" y="222"/>
                    <a:pt x="46224" y="1115"/>
                    <a:pt x="48444" y="1115"/>
                  </a:cubicBezTo>
                  <a:cubicBezTo>
                    <a:pt x="52884" y="1115"/>
                    <a:pt x="77788" y="222"/>
                    <a:pt x="100905" y="222"/>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7" name="Shape 14">
              <a:extLst>
                <a:ext uri="{FF2B5EF4-FFF2-40B4-BE49-F238E27FC236}">
                  <a16:creationId xmlns:a16="http://schemas.microsoft.com/office/drawing/2014/main" xmlns="" id="{707DEB53-227B-4707-A8A7-671090007966}"/>
                </a:ext>
              </a:extLst>
            </p:cNvPr>
            <p:cNvSpPr/>
            <p:nvPr/>
          </p:nvSpPr>
          <p:spPr>
            <a:xfrm>
              <a:off x="2888704" y="2462485"/>
              <a:ext cx="308496" cy="293836"/>
            </a:xfrm>
            <a:custGeom>
              <a:avLst/>
              <a:gdLst/>
              <a:ahLst/>
              <a:cxnLst/>
              <a:rect l="0" t="0" r="0" b="0"/>
              <a:pathLst>
                <a:path w="308496" h="293836">
                  <a:moveTo>
                    <a:pt x="29344" y="0"/>
                  </a:moveTo>
                  <a:cubicBezTo>
                    <a:pt x="33784" y="0"/>
                    <a:pt x="40456" y="7553"/>
                    <a:pt x="44450" y="11547"/>
                  </a:cubicBezTo>
                  <a:cubicBezTo>
                    <a:pt x="50676" y="17785"/>
                    <a:pt x="107528" y="78234"/>
                    <a:pt x="167928" y="140469"/>
                  </a:cubicBezTo>
                  <a:cubicBezTo>
                    <a:pt x="206561" y="180479"/>
                    <a:pt x="248307" y="225375"/>
                    <a:pt x="260313" y="237827"/>
                  </a:cubicBezTo>
                  <a:lnTo>
                    <a:pt x="256294" y="48456"/>
                  </a:lnTo>
                  <a:cubicBezTo>
                    <a:pt x="255848" y="23999"/>
                    <a:pt x="253640" y="15553"/>
                    <a:pt x="241647" y="13333"/>
                  </a:cubicBezTo>
                  <a:cubicBezTo>
                    <a:pt x="234541" y="12005"/>
                    <a:pt x="225648" y="11547"/>
                    <a:pt x="222548" y="11547"/>
                  </a:cubicBezTo>
                  <a:cubicBezTo>
                    <a:pt x="244760" y="5333"/>
                    <a:pt x="263451" y="6226"/>
                    <a:pt x="267940" y="6226"/>
                  </a:cubicBezTo>
                  <a:cubicBezTo>
                    <a:pt x="272430" y="6226"/>
                    <a:pt x="285378" y="5333"/>
                    <a:pt x="301377" y="5333"/>
                  </a:cubicBezTo>
                  <a:cubicBezTo>
                    <a:pt x="305383" y="5333"/>
                    <a:pt x="308496" y="5767"/>
                    <a:pt x="308496" y="8000"/>
                  </a:cubicBezTo>
                  <a:cubicBezTo>
                    <a:pt x="302270" y="11547"/>
                    <a:pt x="299157" y="11547"/>
                    <a:pt x="294717" y="12452"/>
                  </a:cubicBezTo>
                  <a:cubicBezTo>
                    <a:pt x="281831" y="15118"/>
                    <a:pt x="280926" y="22671"/>
                    <a:pt x="280926" y="45343"/>
                  </a:cubicBezTo>
                  <a:lnTo>
                    <a:pt x="280045" y="266725"/>
                  </a:lnTo>
                  <a:cubicBezTo>
                    <a:pt x="280045" y="291616"/>
                    <a:pt x="279598" y="293836"/>
                    <a:pt x="276907" y="293836"/>
                  </a:cubicBezTo>
                  <a:cubicBezTo>
                    <a:pt x="272876" y="293836"/>
                    <a:pt x="268833" y="290723"/>
                    <a:pt x="246968" y="270731"/>
                  </a:cubicBezTo>
                  <a:cubicBezTo>
                    <a:pt x="242974" y="267171"/>
                    <a:pt x="186581" y="211609"/>
                    <a:pt x="145269" y="168486"/>
                  </a:cubicBezTo>
                  <a:cubicBezTo>
                    <a:pt x="99963" y="120910"/>
                    <a:pt x="56009" y="74687"/>
                    <a:pt x="44016" y="61342"/>
                  </a:cubicBezTo>
                  <a:lnTo>
                    <a:pt x="48456" y="239601"/>
                  </a:lnTo>
                  <a:cubicBezTo>
                    <a:pt x="49349" y="270731"/>
                    <a:pt x="52896" y="280057"/>
                    <a:pt x="63550" y="282724"/>
                  </a:cubicBezTo>
                  <a:cubicBezTo>
                    <a:pt x="70656" y="284510"/>
                    <a:pt x="79549" y="284944"/>
                    <a:pt x="83096" y="284944"/>
                  </a:cubicBezTo>
                  <a:cubicBezTo>
                    <a:pt x="56890" y="291170"/>
                    <a:pt x="41337" y="289843"/>
                    <a:pt x="37790" y="289843"/>
                  </a:cubicBezTo>
                  <a:cubicBezTo>
                    <a:pt x="34230" y="289843"/>
                    <a:pt x="17785" y="291170"/>
                    <a:pt x="0" y="291170"/>
                  </a:cubicBezTo>
                  <a:cubicBezTo>
                    <a:pt x="0" y="284944"/>
                    <a:pt x="7119" y="284510"/>
                    <a:pt x="12886" y="282724"/>
                  </a:cubicBezTo>
                  <a:cubicBezTo>
                    <a:pt x="22671" y="280057"/>
                    <a:pt x="23999" y="269838"/>
                    <a:pt x="23999" y="235607"/>
                  </a:cubicBezTo>
                  <a:lnTo>
                    <a:pt x="23999" y="19112"/>
                  </a:lnTo>
                  <a:cubicBezTo>
                    <a:pt x="23999" y="3994"/>
                    <a:pt x="26231" y="0"/>
                    <a:pt x="29344"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8" name="Shape 15">
              <a:extLst>
                <a:ext uri="{FF2B5EF4-FFF2-40B4-BE49-F238E27FC236}">
                  <a16:creationId xmlns:a16="http://schemas.microsoft.com/office/drawing/2014/main" xmlns="" id="{3C858D53-4D99-4F65-BFCA-E0AE0B712F8C}"/>
                </a:ext>
              </a:extLst>
            </p:cNvPr>
            <p:cNvSpPr/>
            <p:nvPr/>
          </p:nvSpPr>
          <p:spPr>
            <a:xfrm>
              <a:off x="2684215" y="2462485"/>
              <a:ext cx="154694" cy="295861"/>
            </a:xfrm>
            <a:custGeom>
              <a:avLst/>
              <a:gdLst/>
              <a:ahLst/>
              <a:cxnLst/>
              <a:rect l="0" t="0" r="0" b="0"/>
              <a:pathLst>
                <a:path w="154694" h="295861">
                  <a:moveTo>
                    <a:pt x="0" y="0"/>
                  </a:moveTo>
                  <a:cubicBezTo>
                    <a:pt x="88019" y="0"/>
                    <a:pt x="154694" y="53789"/>
                    <a:pt x="154694" y="141808"/>
                  </a:cubicBezTo>
                  <a:cubicBezTo>
                    <a:pt x="154694" y="215711"/>
                    <a:pt x="106704" y="278390"/>
                    <a:pt x="31578" y="292905"/>
                  </a:cubicBezTo>
                  <a:lnTo>
                    <a:pt x="0" y="295861"/>
                  </a:lnTo>
                  <a:lnTo>
                    <a:pt x="0" y="279621"/>
                  </a:lnTo>
                  <a:lnTo>
                    <a:pt x="8892" y="280504"/>
                  </a:lnTo>
                  <a:cubicBezTo>
                    <a:pt x="44016" y="280504"/>
                    <a:pt x="114697" y="261826"/>
                    <a:pt x="114697" y="152474"/>
                  </a:cubicBezTo>
                  <a:cubicBezTo>
                    <a:pt x="114697" y="84460"/>
                    <a:pt x="83687" y="40702"/>
                    <a:pt x="42115" y="23074"/>
                  </a:cubicBezTo>
                  <a:lnTo>
                    <a:pt x="0" y="14668"/>
                  </a:lnTo>
                  <a:lnTo>
                    <a:pt x="0"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9" name="Shape 16">
              <a:extLst>
                <a:ext uri="{FF2B5EF4-FFF2-40B4-BE49-F238E27FC236}">
                  <a16:creationId xmlns:a16="http://schemas.microsoft.com/office/drawing/2014/main" xmlns="" id="{877389A8-E589-44C2-A997-7E2DDBCDF079}"/>
                </a:ext>
              </a:extLst>
            </p:cNvPr>
            <p:cNvSpPr/>
            <p:nvPr/>
          </p:nvSpPr>
          <p:spPr>
            <a:xfrm>
              <a:off x="3413714" y="2470473"/>
              <a:ext cx="134249" cy="283665"/>
            </a:xfrm>
            <a:custGeom>
              <a:avLst/>
              <a:gdLst/>
              <a:ahLst/>
              <a:cxnLst/>
              <a:rect l="0" t="0" r="0" b="0"/>
              <a:pathLst>
                <a:path w="134249" h="283665">
                  <a:moveTo>
                    <a:pt x="0" y="0"/>
                  </a:moveTo>
                  <a:lnTo>
                    <a:pt x="14892" y="1401"/>
                  </a:lnTo>
                  <a:cubicBezTo>
                    <a:pt x="43455" y="6346"/>
                    <a:pt x="72907" y="17127"/>
                    <a:pt x="96025" y="40468"/>
                  </a:cubicBezTo>
                  <a:cubicBezTo>
                    <a:pt x="115584" y="60027"/>
                    <a:pt x="134249" y="91591"/>
                    <a:pt x="134249" y="136487"/>
                  </a:cubicBezTo>
                  <a:cubicBezTo>
                    <a:pt x="134249" y="184050"/>
                    <a:pt x="113798" y="220501"/>
                    <a:pt x="92019" y="242738"/>
                  </a:cubicBezTo>
                  <a:cubicBezTo>
                    <a:pt x="79350" y="255742"/>
                    <a:pt x="56426" y="273741"/>
                    <a:pt x="17627" y="281927"/>
                  </a:cubicBezTo>
                  <a:lnTo>
                    <a:pt x="0" y="283665"/>
                  </a:lnTo>
                  <a:lnTo>
                    <a:pt x="0" y="267507"/>
                  </a:lnTo>
                  <a:lnTo>
                    <a:pt x="24228" y="263293"/>
                  </a:lnTo>
                  <a:cubicBezTo>
                    <a:pt x="39678" y="257515"/>
                    <a:pt x="53572" y="248958"/>
                    <a:pt x="65354" y="237839"/>
                  </a:cubicBezTo>
                  <a:cubicBezTo>
                    <a:pt x="85793" y="218727"/>
                    <a:pt x="96025" y="182711"/>
                    <a:pt x="96025" y="148046"/>
                  </a:cubicBezTo>
                  <a:cubicBezTo>
                    <a:pt x="96025" y="100037"/>
                    <a:pt x="75127" y="69366"/>
                    <a:pt x="59128" y="53354"/>
                  </a:cubicBezTo>
                  <a:cubicBezTo>
                    <a:pt x="49904" y="44018"/>
                    <a:pt x="40291" y="36711"/>
                    <a:pt x="30330" y="31001"/>
                  </a:cubicBezTo>
                  <a:lnTo>
                    <a:pt x="0" y="18464"/>
                  </a:lnTo>
                  <a:lnTo>
                    <a:pt x="0"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0" name="Shape 17">
              <a:extLst>
                <a:ext uri="{FF2B5EF4-FFF2-40B4-BE49-F238E27FC236}">
                  <a16:creationId xmlns:a16="http://schemas.microsoft.com/office/drawing/2014/main" xmlns="" id="{DBEA175E-3609-4793-90AF-8BF9F21FCB1C}"/>
                </a:ext>
              </a:extLst>
            </p:cNvPr>
            <p:cNvSpPr/>
            <p:nvPr/>
          </p:nvSpPr>
          <p:spPr>
            <a:xfrm>
              <a:off x="4268106" y="2468094"/>
              <a:ext cx="143371" cy="285561"/>
            </a:xfrm>
            <a:custGeom>
              <a:avLst/>
              <a:gdLst/>
              <a:ahLst/>
              <a:cxnLst/>
              <a:rect l="0" t="0" r="0" b="0"/>
              <a:pathLst>
                <a:path w="143371" h="285561">
                  <a:moveTo>
                    <a:pt x="143371" y="0"/>
                  </a:moveTo>
                  <a:lnTo>
                    <a:pt x="143371" y="65341"/>
                  </a:lnTo>
                  <a:lnTo>
                    <a:pt x="103138" y="161984"/>
                  </a:lnTo>
                  <a:lnTo>
                    <a:pt x="104477" y="164650"/>
                  </a:lnTo>
                  <a:lnTo>
                    <a:pt x="143371" y="164650"/>
                  </a:lnTo>
                  <a:lnTo>
                    <a:pt x="143371" y="181256"/>
                  </a:lnTo>
                  <a:lnTo>
                    <a:pt x="99144" y="180215"/>
                  </a:lnTo>
                  <a:lnTo>
                    <a:pt x="72913" y="243777"/>
                  </a:lnTo>
                  <a:cubicBezTo>
                    <a:pt x="69354" y="253104"/>
                    <a:pt x="67134" y="262455"/>
                    <a:pt x="67134" y="269115"/>
                  </a:cubicBezTo>
                  <a:cubicBezTo>
                    <a:pt x="67134" y="276668"/>
                    <a:pt x="73794" y="279335"/>
                    <a:pt x="80466" y="279335"/>
                  </a:cubicBezTo>
                  <a:cubicBezTo>
                    <a:pt x="87139" y="279335"/>
                    <a:pt x="88019" y="280674"/>
                    <a:pt x="88019" y="282448"/>
                  </a:cubicBezTo>
                  <a:cubicBezTo>
                    <a:pt x="72913" y="285561"/>
                    <a:pt x="51569" y="284234"/>
                    <a:pt x="47129" y="284234"/>
                  </a:cubicBezTo>
                  <a:cubicBezTo>
                    <a:pt x="43123" y="284234"/>
                    <a:pt x="23564" y="285561"/>
                    <a:pt x="7565" y="285561"/>
                  </a:cubicBezTo>
                  <a:cubicBezTo>
                    <a:pt x="2667" y="285561"/>
                    <a:pt x="0" y="284680"/>
                    <a:pt x="0" y="282448"/>
                  </a:cubicBezTo>
                  <a:cubicBezTo>
                    <a:pt x="6238" y="279335"/>
                    <a:pt x="12005" y="278901"/>
                    <a:pt x="15118" y="278454"/>
                  </a:cubicBezTo>
                  <a:cubicBezTo>
                    <a:pt x="32903" y="276222"/>
                    <a:pt x="40456" y="262889"/>
                    <a:pt x="48022" y="243777"/>
                  </a:cubicBezTo>
                  <a:lnTo>
                    <a:pt x="140035" y="7277"/>
                  </a:lnTo>
                  <a:lnTo>
                    <a:pt x="143371"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1" name="Shape 18">
              <a:extLst>
                <a:ext uri="{FF2B5EF4-FFF2-40B4-BE49-F238E27FC236}">
                  <a16:creationId xmlns:a16="http://schemas.microsoft.com/office/drawing/2014/main" xmlns="" id="{2897B739-628C-4E6B-A96A-7990597C1EA9}"/>
                </a:ext>
              </a:extLst>
            </p:cNvPr>
            <p:cNvSpPr/>
            <p:nvPr/>
          </p:nvSpPr>
          <p:spPr>
            <a:xfrm>
              <a:off x="3607532" y="2465592"/>
              <a:ext cx="176039" cy="288956"/>
            </a:xfrm>
            <a:custGeom>
              <a:avLst/>
              <a:gdLst/>
              <a:ahLst/>
              <a:cxnLst/>
              <a:rect l="0" t="0" r="0" b="0"/>
              <a:pathLst>
                <a:path w="176039" h="288956">
                  <a:moveTo>
                    <a:pt x="165655" y="443"/>
                  </a:moveTo>
                  <a:cubicBezTo>
                    <a:pt x="166601" y="887"/>
                    <a:pt x="166712" y="1774"/>
                    <a:pt x="166712" y="2660"/>
                  </a:cubicBezTo>
                  <a:cubicBezTo>
                    <a:pt x="166712" y="5339"/>
                    <a:pt x="164480" y="9779"/>
                    <a:pt x="163599" y="20458"/>
                  </a:cubicBezTo>
                  <a:cubicBezTo>
                    <a:pt x="163153" y="24005"/>
                    <a:pt x="162260" y="40897"/>
                    <a:pt x="161367" y="45349"/>
                  </a:cubicBezTo>
                  <a:cubicBezTo>
                    <a:pt x="154707" y="41790"/>
                    <a:pt x="154260" y="35564"/>
                    <a:pt x="152474" y="31124"/>
                  </a:cubicBezTo>
                  <a:cubicBezTo>
                    <a:pt x="149808" y="24898"/>
                    <a:pt x="145814" y="22231"/>
                    <a:pt x="124470" y="19565"/>
                  </a:cubicBezTo>
                  <a:cubicBezTo>
                    <a:pt x="117810" y="18672"/>
                    <a:pt x="72467" y="18225"/>
                    <a:pt x="68014" y="18225"/>
                  </a:cubicBezTo>
                  <a:lnTo>
                    <a:pt x="65794" y="124923"/>
                  </a:lnTo>
                  <a:cubicBezTo>
                    <a:pt x="72913" y="128916"/>
                    <a:pt x="124470" y="128916"/>
                    <a:pt x="133362" y="128036"/>
                  </a:cubicBezTo>
                  <a:cubicBezTo>
                    <a:pt x="142701" y="127143"/>
                    <a:pt x="148481" y="126696"/>
                    <a:pt x="152474" y="122690"/>
                  </a:cubicBezTo>
                  <a:cubicBezTo>
                    <a:pt x="159593" y="117804"/>
                    <a:pt x="160486" y="118697"/>
                    <a:pt x="160486" y="120917"/>
                  </a:cubicBezTo>
                  <a:cubicBezTo>
                    <a:pt x="160486" y="123137"/>
                    <a:pt x="158254" y="129363"/>
                    <a:pt x="157373" y="141815"/>
                  </a:cubicBezTo>
                  <a:cubicBezTo>
                    <a:pt x="156480" y="149368"/>
                    <a:pt x="155587" y="163593"/>
                    <a:pt x="155587" y="166260"/>
                  </a:cubicBezTo>
                  <a:cubicBezTo>
                    <a:pt x="155587" y="169373"/>
                    <a:pt x="154707" y="173379"/>
                    <a:pt x="152040" y="173379"/>
                  </a:cubicBezTo>
                  <a:cubicBezTo>
                    <a:pt x="149374" y="166260"/>
                    <a:pt x="149374" y="162266"/>
                    <a:pt x="147588" y="157367"/>
                  </a:cubicBezTo>
                  <a:cubicBezTo>
                    <a:pt x="146261" y="152034"/>
                    <a:pt x="142701" y="147594"/>
                    <a:pt x="127583" y="145808"/>
                  </a:cubicBezTo>
                  <a:cubicBezTo>
                    <a:pt x="116917" y="144481"/>
                    <a:pt x="75133" y="144035"/>
                    <a:pt x="68461" y="144035"/>
                  </a:cubicBezTo>
                  <a:lnTo>
                    <a:pt x="65794" y="178265"/>
                  </a:lnTo>
                  <a:cubicBezTo>
                    <a:pt x="65794" y="191164"/>
                    <a:pt x="65348" y="235167"/>
                    <a:pt x="65794" y="242720"/>
                  </a:cubicBezTo>
                  <a:cubicBezTo>
                    <a:pt x="66687" y="268058"/>
                    <a:pt x="73794" y="272945"/>
                    <a:pt x="112464" y="272945"/>
                  </a:cubicBezTo>
                  <a:cubicBezTo>
                    <a:pt x="122696" y="272945"/>
                    <a:pt x="141362" y="272945"/>
                    <a:pt x="151594" y="268951"/>
                  </a:cubicBezTo>
                  <a:cubicBezTo>
                    <a:pt x="161813" y="264499"/>
                    <a:pt x="167146" y="257839"/>
                    <a:pt x="169379" y="242720"/>
                  </a:cubicBezTo>
                  <a:cubicBezTo>
                    <a:pt x="176039" y="245387"/>
                    <a:pt x="172926" y="271171"/>
                    <a:pt x="170706" y="279171"/>
                  </a:cubicBezTo>
                  <a:cubicBezTo>
                    <a:pt x="168039" y="288956"/>
                    <a:pt x="164033" y="288956"/>
                    <a:pt x="148927" y="288956"/>
                  </a:cubicBezTo>
                  <a:cubicBezTo>
                    <a:pt x="119583" y="288956"/>
                    <a:pt x="96912" y="288063"/>
                    <a:pt x="80913" y="287617"/>
                  </a:cubicBezTo>
                  <a:cubicBezTo>
                    <a:pt x="64455" y="286736"/>
                    <a:pt x="54235" y="286736"/>
                    <a:pt x="48456" y="286736"/>
                  </a:cubicBezTo>
                  <a:cubicBezTo>
                    <a:pt x="47563" y="286736"/>
                    <a:pt x="40010" y="286736"/>
                    <a:pt x="31564" y="287182"/>
                  </a:cubicBezTo>
                  <a:cubicBezTo>
                    <a:pt x="24011" y="287617"/>
                    <a:pt x="15118" y="288063"/>
                    <a:pt x="8892" y="288063"/>
                  </a:cubicBezTo>
                  <a:cubicBezTo>
                    <a:pt x="9339" y="281837"/>
                    <a:pt x="14225" y="280510"/>
                    <a:pt x="17785" y="280064"/>
                  </a:cubicBezTo>
                  <a:cubicBezTo>
                    <a:pt x="25338" y="278724"/>
                    <a:pt x="26231" y="271171"/>
                    <a:pt x="28004" y="260059"/>
                  </a:cubicBezTo>
                  <a:cubicBezTo>
                    <a:pt x="30225" y="244506"/>
                    <a:pt x="30225" y="214716"/>
                    <a:pt x="30225" y="178265"/>
                  </a:cubicBezTo>
                  <a:lnTo>
                    <a:pt x="30225" y="111590"/>
                  </a:lnTo>
                  <a:cubicBezTo>
                    <a:pt x="30225" y="52902"/>
                    <a:pt x="30225" y="42236"/>
                    <a:pt x="29344" y="30231"/>
                  </a:cubicBezTo>
                  <a:cubicBezTo>
                    <a:pt x="28451" y="17332"/>
                    <a:pt x="26231" y="11119"/>
                    <a:pt x="13345" y="9345"/>
                  </a:cubicBezTo>
                  <a:cubicBezTo>
                    <a:pt x="10232" y="8899"/>
                    <a:pt x="3559" y="8440"/>
                    <a:pt x="0" y="8440"/>
                  </a:cubicBezTo>
                  <a:cubicBezTo>
                    <a:pt x="20898" y="2226"/>
                    <a:pt x="46236" y="3119"/>
                    <a:pt x="48456" y="3119"/>
                  </a:cubicBezTo>
                  <a:cubicBezTo>
                    <a:pt x="51122" y="3119"/>
                    <a:pt x="132916" y="3566"/>
                    <a:pt x="141808" y="3119"/>
                  </a:cubicBezTo>
                  <a:cubicBezTo>
                    <a:pt x="149374" y="2660"/>
                    <a:pt x="156480" y="1333"/>
                    <a:pt x="159593" y="887"/>
                  </a:cubicBezTo>
                  <a:cubicBezTo>
                    <a:pt x="162930" y="0"/>
                    <a:pt x="164709" y="0"/>
                    <a:pt x="165655" y="443"/>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2" name="Shape 19">
              <a:extLst>
                <a:ext uri="{FF2B5EF4-FFF2-40B4-BE49-F238E27FC236}">
                  <a16:creationId xmlns:a16="http://schemas.microsoft.com/office/drawing/2014/main" xmlns="" id="{B0C30E79-5148-4C91-9114-B2A44F7EF6B0}"/>
                </a:ext>
              </a:extLst>
            </p:cNvPr>
            <p:cNvSpPr/>
            <p:nvPr/>
          </p:nvSpPr>
          <p:spPr>
            <a:xfrm>
              <a:off x="4076961" y="2462039"/>
              <a:ext cx="161367" cy="296515"/>
            </a:xfrm>
            <a:custGeom>
              <a:avLst/>
              <a:gdLst/>
              <a:ahLst/>
              <a:cxnLst/>
              <a:rect l="0" t="0" r="0" b="0"/>
              <a:pathLst>
                <a:path w="161367" h="296515">
                  <a:moveTo>
                    <a:pt x="94245" y="0"/>
                  </a:moveTo>
                  <a:cubicBezTo>
                    <a:pt x="109810" y="0"/>
                    <a:pt x="125363" y="2220"/>
                    <a:pt x="134702" y="4440"/>
                  </a:cubicBezTo>
                  <a:cubicBezTo>
                    <a:pt x="142255" y="6214"/>
                    <a:pt x="145368" y="6214"/>
                    <a:pt x="148481" y="6214"/>
                  </a:cubicBezTo>
                  <a:cubicBezTo>
                    <a:pt x="152474" y="10666"/>
                    <a:pt x="150701" y="23118"/>
                    <a:pt x="150701" y="48902"/>
                  </a:cubicBezTo>
                  <a:cubicBezTo>
                    <a:pt x="150701" y="54682"/>
                    <a:pt x="150254" y="57348"/>
                    <a:pt x="147588" y="57348"/>
                  </a:cubicBezTo>
                  <a:cubicBezTo>
                    <a:pt x="143594" y="48009"/>
                    <a:pt x="140481" y="37790"/>
                    <a:pt x="138249" y="33784"/>
                  </a:cubicBezTo>
                  <a:cubicBezTo>
                    <a:pt x="135595" y="29332"/>
                    <a:pt x="122696" y="15118"/>
                    <a:pt x="87573" y="15118"/>
                  </a:cubicBezTo>
                  <a:cubicBezTo>
                    <a:pt x="59134" y="15118"/>
                    <a:pt x="35558" y="29332"/>
                    <a:pt x="35558" y="56009"/>
                  </a:cubicBezTo>
                  <a:cubicBezTo>
                    <a:pt x="35558" y="80020"/>
                    <a:pt x="47575" y="93799"/>
                    <a:pt x="86246" y="120030"/>
                  </a:cubicBezTo>
                  <a:lnTo>
                    <a:pt x="97358" y="127583"/>
                  </a:lnTo>
                  <a:cubicBezTo>
                    <a:pt x="144921" y="160040"/>
                    <a:pt x="161367" y="186271"/>
                    <a:pt x="161367" y="218715"/>
                  </a:cubicBezTo>
                  <a:cubicBezTo>
                    <a:pt x="161367" y="240940"/>
                    <a:pt x="152921" y="264939"/>
                    <a:pt x="124916" y="283170"/>
                  </a:cubicBezTo>
                  <a:cubicBezTo>
                    <a:pt x="108471" y="293836"/>
                    <a:pt x="84026" y="296515"/>
                    <a:pt x="62681" y="296515"/>
                  </a:cubicBezTo>
                  <a:cubicBezTo>
                    <a:pt x="44462" y="296515"/>
                    <a:pt x="21791" y="293836"/>
                    <a:pt x="5779" y="286283"/>
                  </a:cubicBezTo>
                  <a:cubicBezTo>
                    <a:pt x="446" y="283617"/>
                    <a:pt x="0" y="282277"/>
                    <a:pt x="0" y="272058"/>
                  </a:cubicBezTo>
                  <a:cubicBezTo>
                    <a:pt x="0" y="253392"/>
                    <a:pt x="1786" y="238274"/>
                    <a:pt x="2220" y="232048"/>
                  </a:cubicBezTo>
                  <a:cubicBezTo>
                    <a:pt x="8892" y="233387"/>
                    <a:pt x="8892" y="238720"/>
                    <a:pt x="10232" y="244053"/>
                  </a:cubicBezTo>
                  <a:cubicBezTo>
                    <a:pt x="16446" y="271611"/>
                    <a:pt x="45789" y="281397"/>
                    <a:pt x="72020" y="281397"/>
                  </a:cubicBezTo>
                  <a:cubicBezTo>
                    <a:pt x="110691" y="281397"/>
                    <a:pt x="130696" y="259618"/>
                    <a:pt x="130696" y="231167"/>
                  </a:cubicBezTo>
                  <a:cubicBezTo>
                    <a:pt x="130696" y="204043"/>
                    <a:pt x="116024" y="191145"/>
                    <a:pt x="81359" y="165373"/>
                  </a:cubicBezTo>
                  <a:lnTo>
                    <a:pt x="63574" y="152028"/>
                  </a:lnTo>
                  <a:cubicBezTo>
                    <a:pt x="21344" y="120464"/>
                    <a:pt x="7565" y="97346"/>
                    <a:pt x="7565" y="71127"/>
                  </a:cubicBezTo>
                  <a:cubicBezTo>
                    <a:pt x="7565" y="26665"/>
                    <a:pt x="42676" y="0"/>
                    <a:pt x="94245"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3" name="Shape 20">
              <a:extLst>
                <a:ext uri="{FF2B5EF4-FFF2-40B4-BE49-F238E27FC236}">
                  <a16:creationId xmlns:a16="http://schemas.microsoft.com/office/drawing/2014/main" xmlns="" id="{12EDEA60-7A58-45BC-A0FF-9383F7A18B9F}"/>
                </a:ext>
              </a:extLst>
            </p:cNvPr>
            <p:cNvSpPr/>
            <p:nvPr/>
          </p:nvSpPr>
          <p:spPr>
            <a:xfrm>
              <a:off x="3844020" y="2462039"/>
              <a:ext cx="161379" cy="296515"/>
            </a:xfrm>
            <a:custGeom>
              <a:avLst/>
              <a:gdLst/>
              <a:ahLst/>
              <a:cxnLst/>
              <a:rect l="0" t="0" r="0" b="0"/>
              <a:pathLst>
                <a:path w="161379" h="296515">
                  <a:moveTo>
                    <a:pt x="94245" y="0"/>
                  </a:moveTo>
                  <a:cubicBezTo>
                    <a:pt x="109810" y="0"/>
                    <a:pt x="125375" y="2220"/>
                    <a:pt x="134702" y="4440"/>
                  </a:cubicBezTo>
                  <a:cubicBezTo>
                    <a:pt x="142267" y="6214"/>
                    <a:pt x="145380" y="6214"/>
                    <a:pt x="148481" y="6214"/>
                  </a:cubicBezTo>
                  <a:cubicBezTo>
                    <a:pt x="152487" y="10666"/>
                    <a:pt x="150713" y="23118"/>
                    <a:pt x="150713" y="48902"/>
                  </a:cubicBezTo>
                  <a:cubicBezTo>
                    <a:pt x="150713" y="54682"/>
                    <a:pt x="150267" y="57348"/>
                    <a:pt x="147600" y="57348"/>
                  </a:cubicBezTo>
                  <a:cubicBezTo>
                    <a:pt x="143594" y="48009"/>
                    <a:pt x="140481" y="37790"/>
                    <a:pt x="138261" y="33784"/>
                  </a:cubicBezTo>
                  <a:cubicBezTo>
                    <a:pt x="135595" y="29332"/>
                    <a:pt x="122696" y="15118"/>
                    <a:pt x="87585" y="15118"/>
                  </a:cubicBezTo>
                  <a:cubicBezTo>
                    <a:pt x="59134" y="15118"/>
                    <a:pt x="35570" y="29332"/>
                    <a:pt x="35570" y="56009"/>
                  </a:cubicBezTo>
                  <a:cubicBezTo>
                    <a:pt x="35570" y="80020"/>
                    <a:pt x="47575" y="93799"/>
                    <a:pt x="86246" y="120030"/>
                  </a:cubicBezTo>
                  <a:lnTo>
                    <a:pt x="97371" y="127583"/>
                  </a:lnTo>
                  <a:cubicBezTo>
                    <a:pt x="144934" y="160040"/>
                    <a:pt x="161379" y="186271"/>
                    <a:pt x="161379" y="218715"/>
                  </a:cubicBezTo>
                  <a:cubicBezTo>
                    <a:pt x="161379" y="240940"/>
                    <a:pt x="152933" y="264939"/>
                    <a:pt x="124929" y="283170"/>
                  </a:cubicBezTo>
                  <a:cubicBezTo>
                    <a:pt x="108471" y="293836"/>
                    <a:pt x="84026" y="296515"/>
                    <a:pt x="62694" y="296515"/>
                  </a:cubicBezTo>
                  <a:cubicBezTo>
                    <a:pt x="44462" y="296515"/>
                    <a:pt x="21791" y="293836"/>
                    <a:pt x="5779" y="286283"/>
                  </a:cubicBezTo>
                  <a:cubicBezTo>
                    <a:pt x="459" y="283617"/>
                    <a:pt x="0" y="282277"/>
                    <a:pt x="0" y="272058"/>
                  </a:cubicBezTo>
                  <a:cubicBezTo>
                    <a:pt x="0" y="253392"/>
                    <a:pt x="1786" y="238274"/>
                    <a:pt x="2232" y="232048"/>
                  </a:cubicBezTo>
                  <a:cubicBezTo>
                    <a:pt x="8892" y="233387"/>
                    <a:pt x="8892" y="238720"/>
                    <a:pt x="10232" y="244053"/>
                  </a:cubicBezTo>
                  <a:cubicBezTo>
                    <a:pt x="16458" y="271611"/>
                    <a:pt x="45802" y="281397"/>
                    <a:pt x="72020" y="281397"/>
                  </a:cubicBezTo>
                  <a:cubicBezTo>
                    <a:pt x="110703" y="281397"/>
                    <a:pt x="130708" y="259618"/>
                    <a:pt x="130708" y="231167"/>
                  </a:cubicBezTo>
                  <a:cubicBezTo>
                    <a:pt x="130708" y="204043"/>
                    <a:pt x="116036" y="191145"/>
                    <a:pt x="81359" y="165373"/>
                  </a:cubicBezTo>
                  <a:lnTo>
                    <a:pt x="63574" y="152028"/>
                  </a:lnTo>
                  <a:cubicBezTo>
                    <a:pt x="21344" y="120464"/>
                    <a:pt x="7565" y="97346"/>
                    <a:pt x="7565" y="71127"/>
                  </a:cubicBezTo>
                  <a:cubicBezTo>
                    <a:pt x="7565" y="26665"/>
                    <a:pt x="42689" y="0"/>
                    <a:pt x="94245"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4" name="Shape 21">
              <a:extLst>
                <a:ext uri="{FF2B5EF4-FFF2-40B4-BE49-F238E27FC236}">
                  <a16:creationId xmlns:a16="http://schemas.microsoft.com/office/drawing/2014/main" xmlns="" id="{C85B3A4C-304B-4ADF-B8AE-98DA197BACA4}"/>
                </a:ext>
              </a:extLst>
            </p:cNvPr>
            <p:cNvSpPr/>
            <p:nvPr/>
          </p:nvSpPr>
          <p:spPr>
            <a:xfrm>
              <a:off x="4411477" y="2460700"/>
              <a:ext cx="158031" cy="292956"/>
            </a:xfrm>
            <a:custGeom>
              <a:avLst/>
              <a:gdLst/>
              <a:ahLst/>
              <a:cxnLst/>
              <a:rect l="0" t="0" r="0" b="0"/>
              <a:pathLst>
                <a:path w="158031" h="292956">
                  <a:moveTo>
                    <a:pt x="6003" y="0"/>
                  </a:moveTo>
                  <a:cubicBezTo>
                    <a:pt x="9996" y="0"/>
                    <a:pt x="11336" y="5345"/>
                    <a:pt x="15329" y="13791"/>
                  </a:cubicBezTo>
                  <a:cubicBezTo>
                    <a:pt x="22448" y="29790"/>
                    <a:pt x="85130" y="185824"/>
                    <a:pt x="109141" y="243173"/>
                  </a:cubicBezTo>
                  <a:cubicBezTo>
                    <a:pt x="123366" y="276957"/>
                    <a:pt x="134032" y="281843"/>
                    <a:pt x="142478" y="284510"/>
                  </a:cubicBezTo>
                  <a:cubicBezTo>
                    <a:pt x="148258" y="286296"/>
                    <a:pt x="154037" y="286730"/>
                    <a:pt x="158031" y="286730"/>
                  </a:cubicBezTo>
                  <a:cubicBezTo>
                    <a:pt x="148258" y="292956"/>
                    <a:pt x="119360" y="292956"/>
                    <a:pt x="92236" y="292075"/>
                  </a:cubicBezTo>
                  <a:cubicBezTo>
                    <a:pt x="84683" y="291629"/>
                    <a:pt x="78470" y="291629"/>
                    <a:pt x="78470" y="289396"/>
                  </a:cubicBezTo>
                  <a:cubicBezTo>
                    <a:pt x="83344" y="285849"/>
                    <a:pt x="87350" y="282736"/>
                    <a:pt x="84683" y="276510"/>
                  </a:cubicBezTo>
                  <a:lnTo>
                    <a:pt x="49572" y="189818"/>
                  </a:lnTo>
                  <a:lnTo>
                    <a:pt x="0" y="188651"/>
                  </a:lnTo>
                  <a:lnTo>
                    <a:pt x="0" y="172045"/>
                  </a:lnTo>
                  <a:lnTo>
                    <a:pt x="40233" y="172045"/>
                  </a:lnTo>
                  <a:lnTo>
                    <a:pt x="2890" y="65794"/>
                  </a:lnTo>
                  <a:lnTo>
                    <a:pt x="0" y="72736"/>
                  </a:lnTo>
                  <a:lnTo>
                    <a:pt x="0" y="7395"/>
                  </a:lnTo>
                  <a:lnTo>
                    <a:pt x="2166" y="2671"/>
                  </a:lnTo>
                  <a:cubicBezTo>
                    <a:pt x="3556" y="558"/>
                    <a:pt x="4669" y="0"/>
                    <a:pt x="600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5" name="Shape 22">
              <a:extLst>
                <a:ext uri="{FF2B5EF4-FFF2-40B4-BE49-F238E27FC236}">
                  <a16:creationId xmlns:a16="http://schemas.microsoft.com/office/drawing/2014/main" xmlns="" id="{73927920-712D-4B5C-A4A4-BD7A3E856607}"/>
                </a:ext>
              </a:extLst>
            </p:cNvPr>
            <p:cNvSpPr/>
            <p:nvPr/>
          </p:nvSpPr>
          <p:spPr>
            <a:xfrm>
              <a:off x="1753357" y="3038016"/>
              <a:ext cx="116880" cy="223044"/>
            </a:xfrm>
            <a:custGeom>
              <a:avLst/>
              <a:gdLst/>
              <a:ahLst/>
              <a:cxnLst/>
              <a:rect l="0" t="0" r="0" b="0"/>
              <a:pathLst>
                <a:path w="116880" h="223044">
                  <a:moveTo>
                    <a:pt x="116880" y="0"/>
                  </a:moveTo>
                  <a:lnTo>
                    <a:pt x="116880" y="11050"/>
                  </a:lnTo>
                  <a:lnTo>
                    <a:pt x="115205" y="10716"/>
                  </a:lnTo>
                  <a:cubicBezTo>
                    <a:pt x="65980" y="10716"/>
                    <a:pt x="30473" y="41523"/>
                    <a:pt x="30473" y="103485"/>
                  </a:cubicBezTo>
                  <a:cubicBezTo>
                    <a:pt x="30473" y="153212"/>
                    <a:pt x="52894" y="189008"/>
                    <a:pt x="86567" y="203798"/>
                  </a:cubicBezTo>
                  <a:lnTo>
                    <a:pt x="116880" y="209962"/>
                  </a:lnTo>
                  <a:lnTo>
                    <a:pt x="116880" y="222887"/>
                  </a:lnTo>
                  <a:lnTo>
                    <a:pt x="115205" y="223044"/>
                  </a:lnTo>
                  <a:cubicBezTo>
                    <a:pt x="34503" y="223044"/>
                    <a:pt x="0" y="162421"/>
                    <a:pt x="0" y="111187"/>
                  </a:cubicBezTo>
                  <a:cubicBezTo>
                    <a:pt x="0" y="65298"/>
                    <a:pt x="35496" y="0"/>
                    <a:pt x="116880"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6" name="Shape 23">
              <a:extLst>
                <a:ext uri="{FF2B5EF4-FFF2-40B4-BE49-F238E27FC236}">
                  <a16:creationId xmlns:a16="http://schemas.microsoft.com/office/drawing/2014/main" xmlns="" id="{282D15BB-E798-4B7E-955F-DBA9D0A7A509}"/>
                </a:ext>
              </a:extLst>
            </p:cNvPr>
            <p:cNvSpPr/>
            <p:nvPr/>
          </p:nvSpPr>
          <p:spPr>
            <a:xfrm>
              <a:off x="1519262" y="3038016"/>
              <a:ext cx="200608" cy="223044"/>
            </a:xfrm>
            <a:custGeom>
              <a:avLst/>
              <a:gdLst/>
              <a:ahLst/>
              <a:cxnLst/>
              <a:rect l="0" t="0" r="0" b="0"/>
              <a:pathLst>
                <a:path w="200608" h="223044">
                  <a:moveTo>
                    <a:pt x="122907" y="0"/>
                  </a:moveTo>
                  <a:cubicBezTo>
                    <a:pt x="134627" y="0"/>
                    <a:pt x="151383" y="1005"/>
                    <a:pt x="165782" y="3349"/>
                  </a:cubicBezTo>
                  <a:cubicBezTo>
                    <a:pt x="176820" y="5358"/>
                    <a:pt x="186196" y="7367"/>
                    <a:pt x="195920" y="7702"/>
                  </a:cubicBezTo>
                  <a:lnTo>
                    <a:pt x="198264" y="26789"/>
                  </a:lnTo>
                  <a:cubicBezTo>
                    <a:pt x="197929" y="36165"/>
                    <a:pt x="197929" y="51904"/>
                    <a:pt x="197594" y="55922"/>
                  </a:cubicBezTo>
                  <a:cubicBezTo>
                    <a:pt x="191901" y="44872"/>
                    <a:pt x="187213" y="33486"/>
                    <a:pt x="179512" y="27459"/>
                  </a:cubicBezTo>
                  <a:cubicBezTo>
                    <a:pt x="169118" y="18752"/>
                    <a:pt x="147687" y="11720"/>
                    <a:pt x="121568" y="11720"/>
                  </a:cubicBezTo>
                  <a:cubicBezTo>
                    <a:pt x="83728" y="11720"/>
                    <a:pt x="65646" y="21766"/>
                    <a:pt x="55265" y="31477"/>
                  </a:cubicBezTo>
                  <a:cubicBezTo>
                    <a:pt x="33499" y="51569"/>
                    <a:pt x="28811" y="77031"/>
                    <a:pt x="28811" y="105829"/>
                  </a:cubicBezTo>
                  <a:cubicBezTo>
                    <a:pt x="28811" y="160412"/>
                    <a:pt x="72008" y="208967"/>
                    <a:pt x="134962" y="208967"/>
                  </a:cubicBezTo>
                  <a:cubicBezTo>
                    <a:pt x="157076" y="208967"/>
                    <a:pt x="171797" y="207293"/>
                    <a:pt x="183530" y="195573"/>
                  </a:cubicBezTo>
                  <a:cubicBezTo>
                    <a:pt x="189892" y="189210"/>
                    <a:pt x="193911" y="177155"/>
                    <a:pt x="194915" y="171797"/>
                  </a:cubicBezTo>
                  <a:cubicBezTo>
                    <a:pt x="200608" y="173806"/>
                    <a:pt x="196590" y="198586"/>
                    <a:pt x="193576" y="208297"/>
                  </a:cubicBezTo>
                  <a:cubicBezTo>
                    <a:pt x="191901" y="213655"/>
                    <a:pt x="191232" y="214660"/>
                    <a:pt x="186196" y="216669"/>
                  </a:cubicBezTo>
                  <a:cubicBezTo>
                    <a:pt x="174154" y="221357"/>
                    <a:pt x="152053" y="223044"/>
                    <a:pt x="132953" y="223044"/>
                  </a:cubicBezTo>
                  <a:cubicBezTo>
                    <a:pt x="88751" y="223044"/>
                    <a:pt x="58948" y="212651"/>
                    <a:pt x="35843" y="192559"/>
                  </a:cubicBezTo>
                  <a:cubicBezTo>
                    <a:pt x="7045" y="167779"/>
                    <a:pt x="0" y="135297"/>
                    <a:pt x="0" y="108173"/>
                  </a:cubicBezTo>
                  <a:cubicBezTo>
                    <a:pt x="0" y="89074"/>
                    <a:pt x="7045" y="55922"/>
                    <a:pt x="33164" y="30473"/>
                  </a:cubicBezTo>
                  <a:cubicBezTo>
                    <a:pt x="50912" y="13395"/>
                    <a:pt x="77701" y="0"/>
                    <a:pt x="122907"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7" name="Shape 24">
              <a:extLst>
                <a:ext uri="{FF2B5EF4-FFF2-40B4-BE49-F238E27FC236}">
                  <a16:creationId xmlns:a16="http://schemas.microsoft.com/office/drawing/2014/main" xmlns="" id="{F3BC6986-8AA8-4300-A7A4-501D595E32B2}"/>
                </a:ext>
              </a:extLst>
            </p:cNvPr>
            <p:cNvSpPr/>
            <p:nvPr/>
          </p:nvSpPr>
          <p:spPr>
            <a:xfrm>
              <a:off x="3093926" y="3042035"/>
              <a:ext cx="71326" cy="215342"/>
            </a:xfrm>
            <a:custGeom>
              <a:avLst/>
              <a:gdLst/>
              <a:ahLst/>
              <a:cxnLst/>
              <a:rect l="0" t="0" r="0" b="0"/>
              <a:pathLst>
                <a:path w="71326" h="215342">
                  <a:moveTo>
                    <a:pt x="61615" y="0"/>
                  </a:moveTo>
                  <a:cubicBezTo>
                    <a:pt x="48555" y="7032"/>
                    <a:pt x="46881" y="11050"/>
                    <a:pt x="46211" y="21096"/>
                  </a:cubicBezTo>
                  <a:cubicBezTo>
                    <a:pt x="45876" y="30138"/>
                    <a:pt x="45876" y="38174"/>
                    <a:pt x="45876" y="82389"/>
                  </a:cubicBezTo>
                  <a:lnTo>
                    <a:pt x="45876" y="132618"/>
                  </a:lnTo>
                  <a:cubicBezTo>
                    <a:pt x="45876" y="160077"/>
                    <a:pt x="45876" y="182513"/>
                    <a:pt x="47216" y="194233"/>
                  </a:cubicBezTo>
                  <a:cubicBezTo>
                    <a:pt x="48220" y="202605"/>
                    <a:pt x="49225" y="207963"/>
                    <a:pt x="57931" y="209302"/>
                  </a:cubicBezTo>
                  <a:cubicBezTo>
                    <a:pt x="62285" y="209972"/>
                    <a:pt x="68647" y="210641"/>
                    <a:pt x="71326" y="210641"/>
                  </a:cubicBezTo>
                  <a:cubicBezTo>
                    <a:pt x="52574" y="215342"/>
                    <a:pt x="33486" y="214325"/>
                    <a:pt x="32147" y="214325"/>
                  </a:cubicBezTo>
                  <a:cubicBezTo>
                    <a:pt x="30473" y="214325"/>
                    <a:pt x="12055" y="215342"/>
                    <a:pt x="3001" y="215342"/>
                  </a:cubicBezTo>
                  <a:cubicBezTo>
                    <a:pt x="15404" y="207963"/>
                    <a:pt x="16408" y="202605"/>
                    <a:pt x="17400" y="194233"/>
                  </a:cubicBezTo>
                  <a:cubicBezTo>
                    <a:pt x="18752" y="182513"/>
                    <a:pt x="19087" y="160077"/>
                    <a:pt x="19087" y="132618"/>
                  </a:cubicBezTo>
                  <a:lnTo>
                    <a:pt x="19087" y="82389"/>
                  </a:lnTo>
                  <a:cubicBezTo>
                    <a:pt x="19087" y="38174"/>
                    <a:pt x="19087" y="30138"/>
                    <a:pt x="18417" y="21096"/>
                  </a:cubicBezTo>
                  <a:cubicBezTo>
                    <a:pt x="17748" y="11385"/>
                    <a:pt x="15404" y="7032"/>
                    <a:pt x="9041" y="5693"/>
                  </a:cubicBezTo>
                  <a:cubicBezTo>
                    <a:pt x="5693" y="5023"/>
                    <a:pt x="2009" y="4688"/>
                    <a:pt x="0" y="4688"/>
                  </a:cubicBezTo>
                  <a:cubicBezTo>
                    <a:pt x="12055" y="0"/>
                    <a:pt x="30473" y="670"/>
                    <a:pt x="32147" y="670"/>
                  </a:cubicBezTo>
                  <a:cubicBezTo>
                    <a:pt x="33486" y="670"/>
                    <a:pt x="52574" y="0"/>
                    <a:pt x="61615"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8" name="Shape 25">
              <a:extLst>
                <a:ext uri="{FF2B5EF4-FFF2-40B4-BE49-F238E27FC236}">
                  <a16:creationId xmlns:a16="http://schemas.microsoft.com/office/drawing/2014/main" xmlns="" id="{B1767DCE-C483-4ED1-83ED-2A37F8C47AD6}"/>
                </a:ext>
              </a:extLst>
            </p:cNvPr>
            <p:cNvSpPr/>
            <p:nvPr/>
          </p:nvSpPr>
          <p:spPr>
            <a:xfrm>
              <a:off x="2725217" y="3042035"/>
              <a:ext cx="142317" cy="216012"/>
            </a:xfrm>
            <a:custGeom>
              <a:avLst/>
              <a:gdLst/>
              <a:ahLst/>
              <a:cxnLst/>
              <a:rect l="0" t="0" r="0" b="0"/>
              <a:pathLst>
                <a:path w="142317" h="216012">
                  <a:moveTo>
                    <a:pt x="68312" y="0"/>
                  </a:moveTo>
                  <a:lnTo>
                    <a:pt x="60945" y="5023"/>
                  </a:lnTo>
                  <a:cubicBezTo>
                    <a:pt x="52239" y="6697"/>
                    <a:pt x="50564" y="11050"/>
                    <a:pt x="49895" y="21096"/>
                  </a:cubicBezTo>
                  <a:cubicBezTo>
                    <a:pt x="49560" y="30138"/>
                    <a:pt x="49560" y="38174"/>
                    <a:pt x="49560" y="82389"/>
                  </a:cubicBezTo>
                  <a:lnTo>
                    <a:pt x="49560" y="133288"/>
                  </a:lnTo>
                  <a:cubicBezTo>
                    <a:pt x="49560" y="175146"/>
                    <a:pt x="50229" y="192224"/>
                    <a:pt x="55587" y="197247"/>
                  </a:cubicBezTo>
                  <a:cubicBezTo>
                    <a:pt x="60275" y="201935"/>
                    <a:pt x="71661" y="203944"/>
                    <a:pt x="94766" y="203944"/>
                  </a:cubicBezTo>
                  <a:cubicBezTo>
                    <a:pt x="110170" y="203944"/>
                    <a:pt x="123230" y="203609"/>
                    <a:pt x="130262" y="195238"/>
                  </a:cubicBezTo>
                  <a:cubicBezTo>
                    <a:pt x="133945" y="190884"/>
                    <a:pt x="136302" y="184857"/>
                    <a:pt x="137294" y="179164"/>
                  </a:cubicBezTo>
                  <a:cubicBezTo>
                    <a:pt x="142317" y="182848"/>
                    <a:pt x="140308" y="199926"/>
                    <a:pt x="137964" y="208297"/>
                  </a:cubicBezTo>
                  <a:cubicBezTo>
                    <a:pt x="135955" y="214995"/>
                    <a:pt x="134962" y="216012"/>
                    <a:pt x="119211" y="216012"/>
                  </a:cubicBezTo>
                  <a:cubicBezTo>
                    <a:pt x="98115" y="216012"/>
                    <a:pt x="81707" y="215664"/>
                    <a:pt x="67977" y="214995"/>
                  </a:cubicBezTo>
                  <a:lnTo>
                    <a:pt x="35830" y="214325"/>
                  </a:lnTo>
                  <a:lnTo>
                    <a:pt x="23775" y="214672"/>
                  </a:lnTo>
                  <a:lnTo>
                    <a:pt x="6685" y="215342"/>
                  </a:lnTo>
                  <a:cubicBezTo>
                    <a:pt x="19075" y="207963"/>
                    <a:pt x="19745" y="202605"/>
                    <a:pt x="21084" y="194233"/>
                  </a:cubicBezTo>
                  <a:cubicBezTo>
                    <a:pt x="22771" y="182513"/>
                    <a:pt x="22771" y="160077"/>
                    <a:pt x="22771" y="132618"/>
                  </a:cubicBezTo>
                  <a:lnTo>
                    <a:pt x="22771" y="82389"/>
                  </a:lnTo>
                  <a:cubicBezTo>
                    <a:pt x="22771" y="38174"/>
                    <a:pt x="22771" y="30138"/>
                    <a:pt x="22101" y="21096"/>
                  </a:cubicBezTo>
                  <a:cubicBezTo>
                    <a:pt x="21431" y="11385"/>
                    <a:pt x="19745" y="6697"/>
                    <a:pt x="10046" y="5358"/>
                  </a:cubicBezTo>
                  <a:lnTo>
                    <a:pt x="0" y="4688"/>
                  </a:lnTo>
                  <a:cubicBezTo>
                    <a:pt x="15739" y="0"/>
                    <a:pt x="34156" y="670"/>
                    <a:pt x="35830" y="670"/>
                  </a:cubicBezTo>
                  <a:lnTo>
                    <a:pt x="68312"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9" name="Shape 26">
              <a:extLst>
                <a:ext uri="{FF2B5EF4-FFF2-40B4-BE49-F238E27FC236}">
                  <a16:creationId xmlns:a16="http://schemas.microsoft.com/office/drawing/2014/main" xmlns="" id="{2B9F3577-5348-483C-9C9F-978F5B16108A}"/>
                </a:ext>
              </a:extLst>
            </p:cNvPr>
            <p:cNvSpPr/>
            <p:nvPr/>
          </p:nvSpPr>
          <p:spPr>
            <a:xfrm>
              <a:off x="2465003" y="3042035"/>
              <a:ext cx="214660" cy="219025"/>
            </a:xfrm>
            <a:custGeom>
              <a:avLst/>
              <a:gdLst/>
              <a:ahLst/>
              <a:cxnLst/>
              <a:rect l="0" t="0" r="0" b="0"/>
              <a:pathLst>
                <a:path w="214660" h="219025">
                  <a:moveTo>
                    <a:pt x="65968" y="0"/>
                  </a:moveTo>
                  <a:cubicBezTo>
                    <a:pt x="53243" y="6697"/>
                    <a:pt x="51569" y="11720"/>
                    <a:pt x="50899" y="21096"/>
                  </a:cubicBezTo>
                  <a:cubicBezTo>
                    <a:pt x="50229" y="30138"/>
                    <a:pt x="50229" y="38174"/>
                    <a:pt x="50229" y="82389"/>
                  </a:cubicBezTo>
                  <a:lnTo>
                    <a:pt x="50229" y="122238"/>
                  </a:lnTo>
                  <a:cubicBezTo>
                    <a:pt x="50229" y="163426"/>
                    <a:pt x="59271" y="180504"/>
                    <a:pt x="71996" y="191889"/>
                  </a:cubicBezTo>
                  <a:cubicBezTo>
                    <a:pt x="86395" y="204949"/>
                    <a:pt x="99120" y="207305"/>
                    <a:pt x="115875" y="207305"/>
                  </a:cubicBezTo>
                  <a:cubicBezTo>
                    <a:pt x="133958" y="207305"/>
                    <a:pt x="151371" y="199256"/>
                    <a:pt x="161417" y="187201"/>
                  </a:cubicBezTo>
                  <a:cubicBezTo>
                    <a:pt x="175146" y="170793"/>
                    <a:pt x="178160" y="147352"/>
                    <a:pt x="178160" y="118219"/>
                  </a:cubicBezTo>
                  <a:lnTo>
                    <a:pt x="178160" y="82389"/>
                  </a:lnTo>
                  <a:cubicBezTo>
                    <a:pt x="178160" y="38174"/>
                    <a:pt x="177825" y="30138"/>
                    <a:pt x="177490" y="21096"/>
                  </a:cubicBezTo>
                  <a:cubicBezTo>
                    <a:pt x="177155" y="12055"/>
                    <a:pt x="175481" y="6697"/>
                    <a:pt x="165770" y="5358"/>
                  </a:cubicBezTo>
                  <a:lnTo>
                    <a:pt x="155724" y="4688"/>
                  </a:lnTo>
                  <a:cubicBezTo>
                    <a:pt x="171128" y="0"/>
                    <a:pt x="188206" y="670"/>
                    <a:pt x="189880" y="670"/>
                  </a:cubicBezTo>
                  <a:cubicBezTo>
                    <a:pt x="191889" y="670"/>
                    <a:pt x="205953" y="0"/>
                    <a:pt x="214660" y="0"/>
                  </a:cubicBezTo>
                  <a:cubicBezTo>
                    <a:pt x="201600" y="7032"/>
                    <a:pt x="199926" y="11720"/>
                    <a:pt x="199256" y="21096"/>
                  </a:cubicBezTo>
                  <a:cubicBezTo>
                    <a:pt x="198586" y="30138"/>
                    <a:pt x="198921" y="38174"/>
                    <a:pt x="198921" y="82389"/>
                  </a:cubicBezTo>
                  <a:lnTo>
                    <a:pt x="198921" y="112861"/>
                  </a:lnTo>
                  <a:cubicBezTo>
                    <a:pt x="198921" y="143669"/>
                    <a:pt x="194903" y="178160"/>
                    <a:pt x="171462" y="198251"/>
                  </a:cubicBezTo>
                  <a:cubicBezTo>
                    <a:pt x="150031" y="216681"/>
                    <a:pt x="127260" y="219025"/>
                    <a:pt x="109835" y="219025"/>
                  </a:cubicBezTo>
                  <a:cubicBezTo>
                    <a:pt x="100137" y="219025"/>
                    <a:pt x="69317" y="218343"/>
                    <a:pt x="48555" y="198921"/>
                  </a:cubicBezTo>
                  <a:cubicBezTo>
                    <a:pt x="34156" y="185527"/>
                    <a:pt x="22771" y="165770"/>
                    <a:pt x="22771" y="124247"/>
                  </a:cubicBezTo>
                  <a:lnTo>
                    <a:pt x="22771" y="82389"/>
                  </a:lnTo>
                  <a:cubicBezTo>
                    <a:pt x="22771" y="38174"/>
                    <a:pt x="22771" y="30138"/>
                    <a:pt x="22101" y="21096"/>
                  </a:cubicBezTo>
                  <a:cubicBezTo>
                    <a:pt x="21431" y="12055"/>
                    <a:pt x="19757" y="6697"/>
                    <a:pt x="10046" y="5358"/>
                  </a:cubicBezTo>
                  <a:lnTo>
                    <a:pt x="0" y="4688"/>
                  </a:lnTo>
                  <a:cubicBezTo>
                    <a:pt x="15739" y="0"/>
                    <a:pt x="33486" y="670"/>
                    <a:pt x="36165" y="670"/>
                  </a:cubicBezTo>
                  <a:lnTo>
                    <a:pt x="65968"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0" name="Shape 27">
              <a:extLst>
                <a:ext uri="{FF2B5EF4-FFF2-40B4-BE49-F238E27FC236}">
                  <a16:creationId xmlns:a16="http://schemas.microsoft.com/office/drawing/2014/main" xmlns="" id="{EC6B0BF4-DA48-435D-B9EC-C8F30C64E467}"/>
                </a:ext>
              </a:extLst>
            </p:cNvPr>
            <p:cNvSpPr/>
            <p:nvPr/>
          </p:nvSpPr>
          <p:spPr>
            <a:xfrm>
              <a:off x="2864185" y="3039942"/>
              <a:ext cx="187523" cy="217435"/>
            </a:xfrm>
            <a:custGeom>
              <a:avLst/>
              <a:gdLst/>
              <a:ahLst/>
              <a:cxnLst/>
              <a:rect l="0" t="0" r="0" b="0"/>
              <a:pathLst>
                <a:path w="187523" h="217435">
                  <a:moveTo>
                    <a:pt x="13271" y="42"/>
                  </a:moveTo>
                  <a:cubicBezTo>
                    <a:pt x="15658" y="84"/>
                    <a:pt x="18424" y="921"/>
                    <a:pt x="22448" y="1423"/>
                  </a:cubicBezTo>
                  <a:cubicBezTo>
                    <a:pt x="30807" y="2428"/>
                    <a:pt x="42193" y="2763"/>
                    <a:pt x="45554" y="2763"/>
                  </a:cubicBezTo>
                  <a:lnTo>
                    <a:pt x="156629" y="2763"/>
                  </a:lnTo>
                  <a:cubicBezTo>
                    <a:pt x="166315" y="2763"/>
                    <a:pt x="173000" y="2093"/>
                    <a:pt x="177688" y="1423"/>
                  </a:cubicBezTo>
                  <a:cubicBezTo>
                    <a:pt x="182054" y="753"/>
                    <a:pt x="184795" y="84"/>
                    <a:pt x="186159" y="84"/>
                  </a:cubicBezTo>
                  <a:cubicBezTo>
                    <a:pt x="187523" y="12139"/>
                    <a:pt x="186506" y="32565"/>
                    <a:pt x="186506" y="35914"/>
                  </a:cubicBezTo>
                  <a:cubicBezTo>
                    <a:pt x="180032" y="22854"/>
                    <a:pt x="173670" y="16492"/>
                    <a:pt x="145604" y="15822"/>
                  </a:cubicBezTo>
                  <a:lnTo>
                    <a:pt x="108843" y="15153"/>
                  </a:lnTo>
                  <a:lnTo>
                    <a:pt x="108843" y="134711"/>
                  </a:lnTo>
                  <a:cubicBezTo>
                    <a:pt x="108843" y="162170"/>
                    <a:pt x="108843" y="184606"/>
                    <a:pt x="110182" y="196326"/>
                  </a:cubicBezTo>
                  <a:cubicBezTo>
                    <a:pt x="111187" y="204698"/>
                    <a:pt x="112514" y="210055"/>
                    <a:pt x="121543" y="211395"/>
                  </a:cubicBezTo>
                  <a:cubicBezTo>
                    <a:pt x="125549" y="212065"/>
                    <a:pt x="132234" y="212734"/>
                    <a:pt x="134913" y="212734"/>
                  </a:cubicBezTo>
                  <a:cubicBezTo>
                    <a:pt x="116532" y="217435"/>
                    <a:pt x="97792" y="216418"/>
                    <a:pt x="96118" y="216418"/>
                  </a:cubicBezTo>
                  <a:cubicBezTo>
                    <a:pt x="94779" y="216418"/>
                    <a:pt x="74352" y="217435"/>
                    <a:pt x="65646" y="217435"/>
                  </a:cubicBezTo>
                  <a:cubicBezTo>
                    <a:pt x="78036" y="210390"/>
                    <a:pt x="79710" y="204698"/>
                    <a:pt x="80714" y="196326"/>
                  </a:cubicBezTo>
                  <a:cubicBezTo>
                    <a:pt x="82054" y="184606"/>
                    <a:pt x="82054" y="162170"/>
                    <a:pt x="82054" y="134711"/>
                  </a:cubicBezTo>
                  <a:lnTo>
                    <a:pt x="82054" y="15153"/>
                  </a:lnTo>
                  <a:lnTo>
                    <a:pt x="39526" y="15822"/>
                  </a:lnTo>
                  <a:cubicBezTo>
                    <a:pt x="21109" y="16157"/>
                    <a:pt x="14064" y="18166"/>
                    <a:pt x="9711" y="24864"/>
                  </a:cubicBezTo>
                  <a:cubicBezTo>
                    <a:pt x="6362" y="29887"/>
                    <a:pt x="6028" y="31896"/>
                    <a:pt x="5023" y="33905"/>
                  </a:cubicBezTo>
                  <a:cubicBezTo>
                    <a:pt x="0" y="31226"/>
                    <a:pt x="6028" y="5776"/>
                    <a:pt x="6362" y="3432"/>
                  </a:cubicBezTo>
                  <a:cubicBezTo>
                    <a:pt x="8874" y="753"/>
                    <a:pt x="10883" y="0"/>
                    <a:pt x="13271" y="42"/>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1" name="Shape 28">
              <a:extLst>
                <a:ext uri="{FF2B5EF4-FFF2-40B4-BE49-F238E27FC236}">
                  <a16:creationId xmlns:a16="http://schemas.microsoft.com/office/drawing/2014/main" xmlns="" id="{8E258E2A-2186-4691-AF49-B4BAC67053D4}"/>
                </a:ext>
              </a:extLst>
            </p:cNvPr>
            <p:cNvSpPr/>
            <p:nvPr/>
          </p:nvSpPr>
          <p:spPr>
            <a:xfrm>
              <a:off x="3477369" y="3038016"/>
              <a:ext cx="215342" cy="223044"/>
            </a:xfrm>
            <a:custGeom>
              <a:avLst/>
              <a:gdLst/>
              <a:ahLst/>
              <a:cxnLst/>
              <a:rect l="0" t="0" r="0" b="0"/>
              <a:pathLst>
                <a:path w="215342" h="223044">
                  <a:moveTo>
                    <a:pt x="127595" y="0"/>
                  </a:moveTo>
                  <a:cubicBezTo>
                    <a:pt x="146348" y="0"/>
                    <a:pt x="167109" y="3349"/>
                    <a:pt x="172802" y="4688"/>
                  </a:cubicBezTo>
                  <a:cubicBezTo>
                    <a:pt x="178842" y="6028"/>
                    <a:pt x="189210" y="7702"/>
                    <a:pt x="196590" y="7702"/>
                  </a:cubicBezTo>
                  <a:cubicBezTo>
                    <a:pt x="200273" y="14399"/>
                    <a:pt x="198599" y="22101"/>
                    <a:pt x="198599" y="50564"/>
                  </a:cubicBezTo>
                  <a:cubicBezTo>
                    <a:pt x="192906" y="48555"/>
                    <a:pt x="191232" y="40184"/>
                    <a:pt x="186544" y="33486"/>
                  </a:cubicBezTo>
                  <a:cubicBezTo>
                    <a:pt x="179164" y="22771"/>
                    <a:pt x="156728" y="11385"/>
                    <a:pt x="118554" y="11385"/>
                  </a:cubicBezTo>
                  <a:cubicBezTo>
                    <a:pt x="100806" y="11385"/>
                    <a:pt x="79375" y="12725"/>
                    <a:pt x="56939" y="29803"/>
                  </a:cubicBezTo>
                  <a:cubicBezTo>
                    <a:pt x="39849" y="42863"/>
                    <a:pt x="27794" y="68312"/>
                    <a:pt x="27794" y="101476"/>
                  </a:cubicBezTo>
                  <a:cubicBezTo>
                    <a:pt x="27794" y="141660"/>
                    <a:pt x="48568" y="170458"/>
                    <a:pt x="58948" y="180169"/>
                  </a:cubicBezTo>
                  <a:cubicBezTo>
                    <a:pt x="82389" y="201935"/>
                    <a:pt x="107169" y="209984"/>
                    <a:pt x="134293" y="209984"/>
                  </a:cubicBezTo>
                  <a:cubicBezTo>
                    <a:pt x="144673" y="209984"/>
                    <a:pt x="158403" y="208967"/>
                    <a:pt x="166105" y="204614"/>
                  </a:cubicBezTo>
                  <a:cubicBezTo>
                    <a:pt x="169788" y="202605"/>
                    <a:pt x="172145" y="201265"/>
                    <a:pt x="172145" y="195907"/>
                  </a:cubicBezTo>
                  <a:lnTo>
                    <a:pt x="172145" y="146683"/>
                  </a:lnTo>
                  <a:cubicBezTo>
                    <a:pt x="172145" y="123577"/>
                    <a:pt x="171475" y="120228"/>
                    <a:pt x="159420" y="117884"/>
                  </a:cubicBezTo>
                  <a:lnTo>
                    <a:pt x="149374" y="117215"/>
                  </a:lnTo>
                  <a:cubicBezTo>
                    <a:pt x="165112" y="112526"/>
                    <a:pt x="184857" y="113196"/>
                    <a:pt x="186544" y="113196"/>
                  </a:cubicBezTo>
                  <a:cubicBezTo>
                    <a:pt x="187883" y="113196"/>
                    <a:pt x="206301" y="112526"/>
                    <a:pt x="215342" y="112526"/>
                  </a:cubicBezTo>
                  <a:cubicBezTo>
                    <a:pt x="202282" y="119224"/>
                    <a:pt x="199926" y="123577"/>
                    <a:pt x="199268" y="133623"/>
                  </a:cubicBezTo>
                  <a:cubicBezTo>
                    <a:pt x="198934" y="142664"/>
                    <a:pt x="198934" y="151036"/>
                    <a:pt x="198934" y="163091"/>
                  </a:cubicBezTo>
                  <a:lnTo>
                    <a:pt x="198934" y="194903"/>
                  </a:lnTo>
                  <a:cubicBezTo>
                    <a:pt x="198934" y="207963"/>
                    <a:pt x="198599" y="208297"/>
                    <a:pt x="194915" y="210307"/>
                  </a:cubicBezTo>
                  <a:cubicBezTo>
                    <a:pt x="176150" y="220030"/>
                    <a:pt x="149374" y="223044"/>
                    <a:pt x="132283" y="223044"/>
                  </a:cubicBezTo>
                  <a:cubicBezTo>
                    <a:pt x="109848" y="223044"/>
                    <a:pt x="67990" y="220352"/>
                    <a:pt x="35173" y="192559"/>
                  </a:cubicBezTo>
                  <a:cubicBezTo>
                    <a:pt x="17078" y="177490"/>
                    <a:pt x="0" y="147017"/>
                    <a:pt x="0" y="111522"/>
                  </a:cubicBezTo>
                  <a:cubicBezTo>
                    <a:pt x="0" y="65968"/>
                    <a:pt x="23106" y="33821"/>
                    <a:pt x="49237" y="18083"/>
                  </a:cubicBezTo>
                  <a:cubicBezTo>
                    <a:pt x="75692" y="2009"/>
                    <a:pt x="105159" y="0"/>
                    <a:pt x="127595"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2" name="Shape 29">
              <a:extLst>
                <a:ext uri="{FF2B5EF4-FFF2-40B4-BE49-F238E27FC236}">
                  <a16:creationId xmlns:a16="http://schemas.microsoft.com/office/drawing/2014/main" xmlns="" id="{927ECA99-167B-4C67-93B3-236CA11C2C64}"/>
                </a:ext>
              </a:extLst>
            </p:cNvPr>
            <p:cNvSpPr/>
            <p:nvPr/>
          </p:nvSpPr>
          <p:spPr>
            <a:xfrm>
              <a:off x="3212468" y="3038016"/>
              <a:ext cx="227050" cy="221357"/>
            </a:xfrm>
            <a:custGeom>
              <a:avLst/>
              <a:gdLst/>
              <a:ahLst/>
              <a:cxnLst/>
              <a:rect l="0" t="0" r="0" b="0"/>
              <a:pathLst>
                <a:path w="227050" h="221357">
                  <a:moveTo>
                    <a:pt x="22113" y="0"/>
                  </a:moveTo>
                  <a:cubicBezTo>
                    <a:pt x="25462" y="0"/>
                    <a:pt x="30485" y="5693"/>
                    <a:pt x="33499" y="8706"/>
                  </a:cubicBezTo>
                  <a:cubicBezTo>
                    <a:pt x="38174" y="13395"/>
                    <a:pt x="81012" y="58936"/>
                    <a:pt x="126504" y="105829"/>
                  </a:cubicBezTo>
                  <a:cubicBezTo>
                    <a:pt x="155612" y="135967"/>
                    <a:pt x="187065" y="169788"/>
                    <a:pt x="196106" y="179164"/>
                  </a:cubicBezTo>
                  <a:lnTo>
                    <a:pt x="193092" y="36500"/>
                  </a:lnTo>
                  <a:cubicBezTo>
                    <a:pt x="192745" y="18083"/>
                    <a:pt x="191083" y="11720"/>
                    <a:pt x="182042" y="10046"/>
                  </a:cubicBezTo>
                  <a:cubicBezTo>
                    <a:pt x="176696" y="9041"/>
                    <a:pt x="169999" y="8706"/>
                    <a:pt x="167655" y="8706"/>
                  </a:cubicBezTo>
                  <a:cubicBezTo>
                    <a:pt x="184386" y="4018"/>
                    <a:pt x="198475" y="4688"/>
                    <a:pt x="201861" y="4688"/>
                  </a:cubicBezTo>
                  <a:cubicBezTo>
                    <a:pt x="205234" y="4688"/>
                    <a:pt x="214995" y="4018"/>
                    <a:pt x="227050" y="4018"/>
                  </a:cubicBezTo>
                  <a:cubicBezTo>
                    <a:pt x="212316" y="11385"/>
                    <a:pt x="211646" y="17078"/>
                    <a:pt x="211646" y="34156"/>
                  </a:cubicBezTo>
                  <a:lnTo>
                    <a:pt x="210976" y="200930"/>
                  </a:lnTo>
                  <a:cubicBezTo>
                    <a:pt x="210976" y="219683"/>
                    <a:pt x="210629" y="221357"/>
                    <a:pt x="208607" y="221357"/>
                  </a:cubicBezTo>
                  <a:cubicBezTo>
                    <a:pt x="205569" y="221357"/>
                    <a:pt x="202530" y="219013"/>
                    <a:pt x="186060" y="203944"/>
                  </a:cubicBezTo>
                  <a:cubicBezTo>
                    <a:pt x="183046" y="201265"/>
                    <a:pt x="140556" y="159407"/>
                    <a:pt x="109451" y="126926"/>
                  </a:cubicBezTo>
                  <a:cubicBezTo>
                    <a:pt x="75319" y="91083"/>
                    <a:pt x="42193" y="56257"/>
                    <a:pt x="33164" y="46211"/>
                  </a:cubicBezTo>
                  <a:lnTo>
                    <a:pt x="36513" y="180504"/>
                  </a:lnTo>
                  <a:cubicBezTo>
                    <a:pt x="37182" y="203944"/>
                    <a:pt x="39849" y="210976"/>
                    <a:pt x="47885" y="212985"/>
                  </a:cubicBezTo>
                  <a:cubicBezTo>
                    <a:pt x="53231" y="214337"/>
                    <a:pt x="59928" y="214660"/>
                    <a:pt x="62595" y="214660"/>
                  </a:cubicBezTo>
                  <a:cubicBezTo>
                    <a:pt x="42863" y="219360"/>
                    <a:pt x="31142" y="218343"/>
                    <a:pt x="28476" y="218343"/>
                  </a:cubicBezTo>
                  <a:cubicBezTo>
                    <a:pt x="25797" y="218343"/>
                    <a:pt x="13407" y="219360"/>
                    <a:pt x="0" y="219360"/>
                  </a:cubicBezTo>
                  <a:cubicBezTo>
                    <a:pt x="0" y="214660"/>
                    <a:pt x="5358" y="214337"/>
                    <a:pt x="9711" y="212985"/>
                  </a:cubicBezTo>
                  <a:cubicBezTo>
                    <a:pt x="17090" y="210976"/>
                    <a:pt x="18083" y="203274"/>
                    <a:pt x="18083" y="177490"/>
                  </a:cubicBezTo>
                  <a:lnTo>
                    <a:pt x="18083" y="14399"/>
                  </a:lnTo>
                  <a:cubicBezTo>
                    <a:pt x="18083" y="3014"/>
                    <a:pt x="19769" y="0"/>
                    <a:pt x="22113"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3" name="Shape 30">
              <a:extLst>
                <a:ext uri="{FF2B5EF4-FFF2-40B4-BE49-F238E27FC236}">
                  <a16:creationId xmlns:a16="http://schemas.microsoft.com/office/drawing/2014/main" xmlns="" id="{6B6634F5-706A-4349-A90A-878D2ADFEFCA}"/>
                </a:ext>
              </a:extLst>
            </p:cNvPr>
            <p:cNvSpPr/>
            <p:nvPr/>
          </p:nvSpPr>
          <p:spPr>
            <a:xfrm>
              <a:off x="2024286" y="3038016"/>
              <a:ext cx="227050" cy="221357"/>
            </a:xfrm>
            <a:custGeom>
              <a:avLst/>
              <a:gdLst/>
              <a:ahLst/>
              <a:cxnLst/>
              <a:rect l="0" t="0" r="0" b="0"/>
              <a:pathLst>
                <a:path w="227050" h="221357">
                  <a:moveTo>
                    <a:pt x="22101" y="0"/>
                  </a:moveTo>
                  <a:cubicBezTo>
                    <a:pt x="25450" y="0"/>
                    <a:pt x="30473" y="5693"/>
                    <a:pt x="33486" y="8706"/>
                  </a:cubicBezTo>
                  <a:cubicBezTo>
                    <a:pt x="38174" y="13395"/>
                    <a:pt x="81000" y="58936"/>
                    <a:pt x="126504" y="105829"/>
                  </a:cubicBezTo>
                  <a:cubicBezTo>
                    <a:pt x="155612" y="135967"/>
                    <a:pt x="187065" y="169788"/>
                    <a:pt x="196106" y="179164"/>
                  </a:cubicBezTo>
                  <a:lnTo>
                    <a:pt x="193080" y="36500"/>
                  </a:lnTo>
                  <a:cubicBezTo>
                    <a:pt x="192745" y="18083"/>
                    <a:pt x="191071" y="11720"/>
                    <a:pt x="182042" y="10046"/>
                  </a:cubicBezTo>
                  <a:cubicBezTo>
                    <a:pt x="176696" y="9041"/>
                    <a:pt x="169999" y="8706"/>
                    <a:pt x="167655" y="8706"/>
                  </a:cubicBezTo>
                  <a:cubicBezTo>
                    <a:pt x="184386" y="4018"/>
                    <a:pt x="198475" y="4688"/>
                    <a:pt x="201848" y="4688"/>
                  </a:cubicBezTo>
                  <a:cubicBezTo>
                    <a:pt x="205234" y="4688"/>
                    <a:pt x="214995" y="4018"/>
                    <a:pt x="227050" y="4018"/>
                  </a:cubicBezTo>
                  <a:cubicBezTo>
                    <a:pt x="212316" y="11385"/>
                    <a:pt x="211634" y="17078"/>
                    <a:pt x="211634" y="34156"/>
                  </a:cubicBezTo>
                  <a:lnTo>
                    <a:pt x="210964" y="200930"/>
                  </a:lnTo>
                  <a:cubicBezTo>
                    <a:pt x="210964" y="219683"/>
                    <a:pt x="210629" y="221357"/>
                    <a:pt x="208607" y="221357"/>
                  </a:cubicBezTo>
                  <a:cubicBezTo>
                    <a:pt x="205569" y="221357"/>
                    <a:pt x="202530" y="219013"/>
                    <a:pt x="186060" y="203944"/>
                  </a:cubicBezTo>
                  <a:cubicBezTo>
                    <a:pt x="183046" y="201265"/>
                    <a:pt x="140556" y="159407"/>
                    <a:pt x="109438" y="126926"/>
                  </a:cubicBezTo>
                  <a:cubicBezTo>
                    <a:pt x="75307" y="91083"/>
                    <a:pt x="42193" y="56257"/>
                    <a:pt x="33164" y="46211"/>
                  </a:cubicBezTo>
                  <a:lnTo>
                    <a:pt x="36500" y="180504"/>
                  </a:lnTo>
                  <a:cubicBezTo>
                    <a:pt x="37170" y="203944"/>
                    <a:pt x="39849" y="210976"/>
                    <a:pt x="47885" y="212985"/>
                  </a:cubicBezTo>
                  <a:cubicBezTo>
                    <a:pt x="53231" y="214337"/>
                    <a:pt x="59928" y="214660"/>
                    <a:pt x="62595" y="214660"/>
                  </a:cubicBezTo>
                  <a:cubicBezTo>
                    <a:pt x="42863" y="219360"/>
                    <a:pt x="31142" y="218343"/>
                    <a:pt x="28463" y="218343"/>
                  </a:cubicBezTo>
                  <a:cubicBezTo>
                    <a:pt x="25784" y="218343"/>
                    <a:pt x="13395" y="219360"/>
                    <a:pt x="0" y="219360"/>
                  </a:cubicBezTo>
                  <a:cubicBezTo>
                    <a:pt x="0" y="214660"/>
                    <a:pt x="5358" y="214337"/>
                    <a:pt x="9711" y="212985"/>
                  </a:cubicBezTo>
                  <a:cubicBezTo>
                    <a:pt x="17078" y="210976"/>
                    <a:pt x="18083" y="203274"/>
                    <a:pt x="18083" y="177490"/>
                  </a:cubicBezTo>
                  <a:lnTo>
                    <a:pt x="18083" y="14399"/>
                  </a:lnTo>
                  <a:cubicBezTo>
                    <a:pt x="18083" y="3014"/>
                    <a:pt x="19757" y="0"/>
                    <a:pt x="22101"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4" name="Shape 31">
              <a:extLst>
                <a:ext uri="{FF2B5EF4-FFF2-40B4-BE49-F238E27FC236}">
                  <a16:creationId xmlns:a16="http://schemas.microsoft.com/office/drawing/2014/main" xmlns="" id="{A48202D4-E7B0-4D6D-9070-B3A41E943C33}"/>
                </a:ext>
              </a:extLst>
            </p:cNvPr>
            <p:cNvSpPr/>
            <p:nvPr/>
          </p:nvSpPr>
          <p:spPr>
            <a:xfrm>
              <a:off x="1870236" y="3038016"/>
              <a:ext cx="116545" cy="222887"/>
            </a:xfrm>
            <a:custGeom>
              <a:avLst/>
              <a:gdLst/>
              <a:ahLst/>
              <a:cxnLst/>
              <a:rect l="0" t="0" r="0" b="0"/>
              <a:pathLst>
                <a:path w="116545" h="222887">
                  <a:moveTo>
                    <a:pt x="0" y="0"/>
                  </a:moveTo>
                  <a:cubicBezTo>
                    <a:pt x="66315" y="0"/>
                    <a:pt x="116545" y="40518"/>
                    <a:pt x="116545" y="106834"/>
                  </a:cubicBezTo>
                  <a:cubicBezTo>
                    <a:pt x="116545" y="162505"/>
                    <a:pt x="80386" y="209725"/>
                    <a:pt x="23788" y="220660"/>
                  </a:cubicBezTo>
                  <a:lnTo>
                    <a:pt x="0" y="222887"/>
                  </a:lnTo>
                  <a:lnTo>
                    <a:pt x="0" y="209962"/>
                  </a:lnTo>
                  <a:lnTo>
                    <a:pt x="6697" y="211324"/>
                  </a:lnTo>
                  <a:cubicBezTo>
                    <a:pt x="33151" y="211324"/>
                    <a:pt x="86407" y="197247"/>
                    <a:pt x="86407" y="114871"/>
                  </a:cubicBezTo>
                  <a:cubicBezTo>
                    <a:pt x="86407" y="63627"/>
                    <a:pt x="63043" y="30662"/>
                    <a:pt x="31725" y="17382"/>
                  </a:cubicBezTo>
                  <a:lnTo>
                    <a:pt x="0" y="11050"/>
                  </a:lnTo>
                  <a:lnTo>
                    <a:pt x="0"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5" name="Shape 32">
              <a:extLst>
                <a:ext uri="{FF2B5EF4-FFF2-40B4-BE49-F238E27FC236}">
                  <a16:creationId xmlns:a16="http://schemas.microsoft.com/office/drawing/2014/main" xmlns="" id="{D5BCBF17-07AD-4238-BD7D-55F7C621C241}"/>
                </a:ext>
              </a:extLst>
            </p:cNvPr>
            <p:cNvSpPr/>
            <p:nvPr/>
          </p:nvSpPr>
          <p:spPr>
            <a:xfrm>
              <a:off x="2298229" y="3037681"/>
              <a:ext cx="121568" cy="223379"/>
            </a:xfrm>
            <a:custGeom>
              <a:avLst/>
              <a:gdLst/>
              <a:ahLst/>
              <a:cxnLst/>
              <a:rect l="0" t="0" r="0" b="0"/>
              <a:pathLst>
                <a:path w="121568" h="223379">
                  <a:moveTo>
                    <a:pt x="70991" y="0"/>
                  </a:moveTo>
                  <a:cubicBezTo>
                    <a:pt x="82724" y="0"/>
                    <a:pt x="94444" y="1674"/>
                    <a:pt x="101476" y="3349"/>
                  </a:cubicBezTo>
                  <a:cubicBezTo>
                    <a:pt x="107169" y="4688"/>
                    <a:pt x="109513" y="4688"/>
                    <a:pt x="111844" y="4688"/>
                  </a:cubicBezTo>
                  <a:cubicBezTo>
                    <a:pt x="114871" y="8037"/>
                    <a:pt x="113531" y="17413"/>
                    <a:pt x="113531" y="36835"/>
                  </a:cubicBezTo>
                  <a:cubicBezTo>
                    <a:pt x="108173" y="36165"/>
                    <a:pt x="105829" y="28463"/>
                    <a:pt x="104155" y="25450"/>
                  </a:cubicBezTo>
                  <a:cubicBezTo>
                    <a:pt x="102146" y="22101"/>
                    <a:pt x="92422" y="11385"/>
                    <a:pt x="65968" y="11385"/>
                  </a:cubicBezTo>
                  <a:cubicBezTo>
                    <a:pt x="44537" y="11385"/>
                    <a:pt x="26789" y="22101"/>
                    <a:pt x="26789" y="42193"/>
                  </a:cubicBezTo>
                  <a:cubicBezTo>
                    <a:pt x="26789" y="60275"/>
                    <a:pt x="35830" y="70656"/>
                    <a:pt x="64963" y="90425"/>
                  </a:cubicBezTo>
                  <a:lnTo>
                    <a:pt x="73347" y="96118"/>
                  </a:lnTo>
                  <a:cubicBezTo>
                    <a:pt x="109178" y="120563"/>
                    <a:pt x="121568" y="140320"/>
                    <a:pt x="121568" y="164765"/>
                  </a:cubicBezTo>
                  <a:cubicBezTo>
                    <a:pt x="121568" y="181508"/>
                    <a:pt x="115205" y="199591"/>
                    <a:pt x="94109" y="213320"/>
                  </a:cubicBezTo>
                  <a:cubicBezTo>
                    <a:pt x="81707" y="221357"/>
                    <a:pt x="63289" y="223379"/>
                    <a:pt x="47216" y="223379"/>
                  </a:cubicBezTo>
                  <a:cubicBezTo>
                    <a:pt x="33486" y="223379"/>
                    <a:pt x="16408" y="221357"/>
                    <a:pt x="4353" y="215664"/>
                  </a:cubicBezTo>
                  <a:cubicBezTo>
                    <a:pt x="335" y="213655"/>
                    <a:pt x="0" y="212651"/>
                    <a:pt x="0" y="204949"/>
                  </a:cubicBezTo>
                  <a:cubicBezTo>
                    <a:pt x="0" y="190884"/>
                    <a:pt x="1339" y="179499"/>
                    <a:pt x="1674" y="174811"/>
                  </a:cubicBezTo>
                  <a:cubicBezTo>
                    <a:pt x="6697" y="175816"/>
                    <a:pt x="6697" y="179834"/>
                    <a:pt x="7702" y="183852"/>
                  </a:cubicBezTo>
                  <a:cubicBezTo>
                    <a:pt x="12390" y="204614"/>
                    <a:pt x="34491" y="211981"/>
                    <a:pt x="54248" y="211981"/>
                  </a:cubicBezTo>
                  <a:cubicBezTo>
                    <a:pt x="83393" y="211981"/>
                    <a:pt x="98462" y="195573"/>
                    <a:pt x="98462" y="174141"/>
                  </a:cubicBezTo>
                  <a:cubicBezTo>
                    <a:pt x="98462" y="153715"/>
                    <a:pt x="87399" y="144004"/>
                    <a:pt x="61292" y="124582"/>
                  </a:cubicBezTo>
                  <a:lnTo>
                    <a:pt x="47885" y="114536"/>
                  </a:lnTo>
                  <a:cubicBezTo>
                    <a:pt x="16073" y="90748"/>
                    <a:pt x="5693" y="73335"/>
                    <a:pt x="5693" y="53578"/>
                  </a:cubicBezTo>
                  <a:cubicBezTo>
                    <a:pt x="5693" y="20092"/>
                    <a:pt x="32147" y="0"/>
                    <a:pt x="70991"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grpSp>
      <p:sp>
        <p:nvSpPr>
          <p:cNvPr id="4" name="Marcador de Posição da Imagem 3">
            <a:extLst>
              <a:ext uri="{FF2B5EF4-FFF2-40B4-BE49-F238E27FC236}">
                <a16:creationId xmlns:a16="http://schemas.microsoft.com/office/drawing/2014/main" xmlns="" id="{E6D13B07-59D1-4E86-9BC7-BD83742B08EF}"/>
              </a:ext>
            </a:extLst>
          </p:cNvPr>
          <p:cNvSpPr>
            <a:spLocks noGrp="1"/>
          </p:cNvSpPr>
          <p:nvPr>
            <p:ph type="pic" sz="quarter" idx="10"/>
          </p:nvPr>
        </p:nvSpPr>
        <p:spPr>
          <a:xfrm>
            <a:off x="829327" y="2003367"/>
            <a:ext cx="3118786" cy="3749733"/>
          </a:xfrm>
        </p:spPr>
        <p:txBody>
          <a:bodyPr/>
          <a:lstStyle>
            <a:lvl1pPr marL="0" indent="0">
              <a:buNone/>
              <a:defRPr>
                <a:solidFill>
                  <a:srgbClr val="ACA39A"/>
                </a:solidFill>
              </a:defRPr>
            </a:lvl1pPr>
          </a:lstStyle>
          <a:p>
            <a:r>
              <a:rPr lang="pt-PT" dirty="0"/>
              <a:t>Clique no ícone para adicionar uma imagem</a:t>
            </a:r>
          </a:p>
        </p:txBody>
      </p:sp>
      <p:sp>
        <p:nvSpPr>
          <p:cNvPr id="36" name="Título 1">
            <a:extLst>
              <a:ext uri="{FF2B5EF4-FFF2-40B4-BE49-F238E27FC236}">
                <a16:creationId xmlns:a16="http://schemas.microsoft.com/office/drawing/2014/main" xmlns="" id="{BBD7FB78-57E2-4A5F-AC11-CE1ED7BC1500}"/>
              </a:ext>
            </a:extLst>
          </p:cNvPr>
          <p:cNvSpPr>
            <a:spLocks noGrp="1"/>
          </p:cNvSpPr>
          <p:nvPr>
            <p:ph type="title" hasCustomPrompt="1"/>
          </p:nvPr>
        </p:nvSpPr>
        <p:spPr>
          <a:xfrm>
            <a:off x="838200" y="944880"/>
            <a:ext cx="10515600" cy="509847"/>
          </a:xfrm>
        </p:spPr>
        <p:txBody>
          <a:bodyPr>
            <a:noAutofit/>
          </a:bodyPr>
          <a:lstStyle>
            <a:lvl1pPr>
              <a:defRPr lang="pt-PT" sz="2400" b="1" kern="1200" cap="all" spc="350" dirty="0">
                <a:solidFill>
                  <a:srgbClr val="ACA39A"/>
                </a:solidFill>
                <a:latin typeface="+mj-lt"/>
                <a:ea typeface="+mj-ea"/>
                <a:cs typeface="Vrinda" panose="020B0502040204020203" pitchFamily="34" charset="0"/>
              </a:defRPr>
            </a:lvl1pPr>
          </a:lstStyle>
          <a:p>
            <a:pPr algn="ctr">
              <a:lnSpc>
                <a:spcPct val="150000"/>
              </a:lnSpc>
            </a:pPr>
            <a:r>
              <a:rPr lang="pt-PT" sz="2400" b="1" cap="all" spc="350" dirty="0">
                <a:solidFill>
                  <a:srgbClr val="ACA39A"/>
                </a:solidFill>
                <a:cs typeface="Vrinda" panose="020B0502040204020203" pitchFamily="34" charset="0"/>
              </a:rPr>
              <a:t>Subtítulo</a:t>
            </a:r>
          </a:p>
        </p:txBody>
      </p:sp>
    </p:spTree>
    <p:extLst>
      <p:ext uri="{BB962C8B-B14F-4D97-AF65-F5344CB8AC3E}">
        <p14:creationId xmlns:p14="http://schemas.microsoft.com/office/powerpoint/2010/main" val="16101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vo em Branco">
    <p:spTree>
      <p:nvGrpSpPr>
        <p:cNvPr id="1" name=""/>
        <p:cNvGrpSpPr/>
        <p:nvPr/>
      </p:nvGrpSpPr>
      <p:grpSpPr>
        <a:xfrm>
          <a:off x="0" y="0"/>
          <a:ext cx="0" cy="0"/>
          <a:chOff x="0" y="0"/>
          <a:chExt cx="0" cy="0"/>
        </a:xfrm>
      </p:grpSpPr>
      <p:grpSp>
        <p:nvGrpSpPr>
          <p:cNvPr id="8" name="Group 248">
            <a:extLst>
              <a:ext uri="{FF2B5EF4-FFF2-40B4-BE49-F238E27FC236}">
                <a16:creationId xmlns:a16="http://schemas.microsoft.com/office/drawing/2014/main" xmlns="" id="{8B2656B6-9AC4-444A-A589-D3F342E5ADF4}"/>
              </a:ext>
            </a:extLst>
          </p:cNvPr>
          <p:cNvGrpSpPr/>
          <p:nvPr userDrawn="1"/>
        </p:nvGrpSpPr>
        <p:grpSpPr>
          <a:xfrm>
            <a:off x="231561" y="242836"/>
            <a:ext cx="1213278" cy="607312"/>
            <a:chOff x="0" y="973286"/>
            <a:chExt cx="4569508" cy="2287774"/>
          </a:xfrm>
        </p:grpSpPr>
        <p:sp>
          <p:nvSpPr>
            <p:cNvPr id="9" name="Shape 6">
              <a:extLst>
                <a:ext uri="{FF2B5EF4-FFF2-40B4-BE49-F238E27FC236}">
                  <a16:creationId xmlns:a16="http://schemas.microsoft.com/office/drawing/2014/main" xmlns="" id="{EB20DFF5-0EC5-458E-86C2-66735A9DD4AB}"/>
                </a:ext>
              </a:extLst>
            </p:cNvPr>
            <p:cNvSpPr/>
            <p:nvPr/>
          </p:nvSpPr>
          <p:spPr>
            <a:xfrm>
              <a:off x="1298091" y="1102457"/>
              <a:ext cx="894048" cy="1032309"/>
            </a:xfrm>
            <a:custGeom>
              <a:avLst/>
              <a:gdLst/>
              <a:ahLst/>
              <a:cxnLst/>
              <a:rect l="0" t="0" r="0" b="0"/>
              <a:pathLst>
                <a:path w="894048" h="1032309">
                  <a:moveTo>
                    <a:pt x="549077" y="0"/>
                  </a:moveTo>
                  <a:cubicBezTo>
                    <a:pt x="601737" y="0"/>
                    <a:pt x="675469" y="3932"/>
                    <a:pt x="740011" y="15788"/>
                  </a:cubicBezTo>
                  <a:cubicBezTo>
                    <a:pt x="790042" y="25016"/>
                    <a:pt x="832172" y="32903"/>
                    <a:pt x="874303" y="35545"/>
                  </a:cubicBezTo>
                  <a:cubicBezTo>
                    <a:pt x="888789" y="36872"/>
                    <a:pt x="891418" y="42131"/>
                    <a:pt x="891418" y="50031"/>
                  </a:cubicBezTo>
                  <a:cubicBezTo>
                    <a:pt x="891418" y="60573"/>
                    <a:pt x="887475" y="76374"/>
                    <a:pt x="884833" y="123763"/>
                  </a:cubicBezTo>
                  <a:cubicBezTo>
                    <a:pt x="882191" y="167221"/>
                    <a:pt x="882191" y="239626"/>
                    <a:pt x="880889" y="259383"/>
                  </a:cubicBezTo>
                  <a:cubicBezTo>
                    <a:pt x="879562" y="279152"/>
                    <a:pt x="876933" y="287052"/>
                    <a:pt x="869032" y="287052"/>
                  </a:cubicBezTo>
                  <a:cubicBezTo>
                    <a:pt x="859817" y="287052"/>
                    <a:pt x="858515" y="277825"/>
                    <a:pt x="858515" y="259383"/>
                  </a:cubicBezTo>
                  <a:cubicBezTo>
                    <a:pt x="858515" y="208049"/>
                    <a:pt x="837431" y="154062"/>
                    <a:pt x="803201" y="125090"/>
                  </a:cubicBezTo>
                  <a:cubicBezTo>
                    <a:pt x="757126" y="85589"/>
                    <a:pt x="655724" y="50031"/>
                    <a:pt x="539862" y="50031"/>
                  </a:cubicBezTo>
                  <a:cubicBezTo>
                    <a:pt x="364741" y="50031"/>
                    <a:pt x="283108" y="101377"/>
                    <a:pt x="237021" y="146149"/>
                  </a:cubicBezTo>
                  <a:cubicBezTo>
                    <a:pt x="140903" y="238323"/>
                    <a:pt x="118517" y="355526"/>
                    <a:pt x="118517" y="489818"/>
                  </a:cubicBezTo>
                  <a:cubicBezTo>
                    <a:pt x="118517" y="741313"/>
                    <a:pt x="312055" y="971724"/>
                    <a:pt x="593837" y="971724"/>
                  </a:cubicBezTo>
                  <a:cubicBezTo>
                    <a:pt x="692597" y="971724"/>
                    <a:pt x="770285" y="959892"/>
                    <a:pt x="822945" y="905904"/>
                  </a:cubicBezTo>
                  <a:cubicBezTo>
                    <a:pt x="850615" y="876933"/>
                    <a:pt x="867730" y="818989"/>
                    <a:pt x="871674" y="795300"/>
                  </a:cubicBezTo>
                  <a:cubicBezTo>
                    <a:pt x="874303" y="780814"/>
                    <a:pt x="876933" y="775556"/>
                    <a:pt x="884833" y="775556"/>
                  </a:cubicBezTo>
                  <a:cubicBezTo>
                    <a:pt x="891418" y="775556"/>
                    <a:pt x="894048" y="784758"/>
                    <a:pt x="894048" y="795300"/>
                  </a:cubicBezTo>
                  <a:cubicBezTo>
                    <a:pt x="894048" y="804503"/>
                    <a:pt x="878260" y="919063"/>
                    <a:pt x="865076" y="963836"/>
                  </a:cubicBezTo>
                  <a:cubicBezTo>
                    <a:pt x="857188" y="988851"/>
                    <a:pt x="854546" y="991481"/>
                    <a:pt x="830858" y="1002023"/>
                  </a:cubicBezTo>
                  <a:cubicBezTo>
                    <a:pt x="778185" y="1023082"/>
                    <a:pt x="678111" y="1032309"/>
                    <a:pt x="593837" y="1032309"/>
                  </a:cubicBezTo>
                  <a:cubicBezTo>
                    <a:pt x="396342" y="1032309"/>
                    <a:pt x="263351" y="983580"/>
                    <a:pt x="159321" y="890091"/>
                  </a:cubicBezTo>
                  <a:cubicBezTo>
                    <a:pt x="31601" y="775556"/>
                    <a:pt x="0" y="625425"/>
                    <a:pt x="0" y="500360"/>
                  </a:cubicBezTo>
                  <a:cubicBezTo>
                    <a:pt x="0" y="412142"/>
                    <a:pt x="30299" y="258080"/>
                    <a:pt x="147464" y="140878"/>
                  </a:cubicBezTo>
                  <a:cubicBezTo>
                    <a:pt x="226467" y="61888"/>
                    <a:pt x="346298" y="0"/>
                    <a:pt x="549077"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10" name="Shape 7">
              <a:extLst>
                <a:ext uri="{FF2B5EF4-FFF2-40B4-BE49-F238E27FC236}">
                  <a16:creationId xmlns:a16="http://schemas.microsoft.com/office/drawing/2014/main" xmlns="" id="{48D0FE4A-99B0-405F-A302-38951A0C3B8E}"/>
                </a:ext>
              </a:extLst>
            </p:cNvPr>
            <p:cNvSpPr/>
            <p:nvPr/>
          </p:nvSpPr>
          <p:spPr>
            <a:xfrm>
              <a:off x="805445" y="973286"/>
              <a:ext cx="492311" cy="1731702"/>
            </a:xfrm>
            <a:custGeom>
              <a:avLst/>
              <a:gdLst/>
              <a:ahLst/>
              <a:cxnLst/>
              <a:rect l="0" t="0" r="0" b="0"/>
              <a:pathLst>
                <a:path w="492311" h="1731702">
                  <a:moveTo>
                    <a:pt x="121022" y="0"/>
                  </a:moveTo>
                  <a:cubicBezTo>
                    <a:pt x="194618" y="0"/>
                    <a:pt x="297669" y="4911"/>
                    <a:pt x="305854" y="4911"/>
                  </a:cubicBezTo>
                  <a:cubicBezTo>
                    <a:pt x="314040" y="4911"/>
                    <a:pt x="417066" y="0"/>
                    <a:pt x="466130" y="0"/>
                  </a:cubicBezTo>
                  <a:cubicBezTo>
                    <a:pt x="484126" y="0"/>
                    <a:pt x="492311" y="3262"/>
                    <a:pt x="492311" y="13097"/>
                  </a:cubicBezTo>
                  <a:cubicBezTo>
                    <a:pt x="492311" y="19633"/>
                    <a:pt x="485775" y="22907"/>
                    <a:pt x="479227" y="22907"/>
                  </a:cubicBezTo>
                  <a:cubicBezTo>
                    <a:pt x="467779" y="22907"/>
                    <a:pt x="457969" y="24532"/>
                    <a:pt x="438324" y="27818"/>
                  </a:cubicBezTo>
                  <a:cubicBezTo>
                    <a:pt x="394171" y="35979"/>
                    <a:pt x="381099" y="63785"/>
                    <a:pt x="377825" y="121034"/>
                  </a:cubicBezTo>
                  <a:cubicBezTo>
                    <a:pt x="374538" y="173372"/>
                    <a:pt x="374538" y="219174"/>
                    <a:pt x="374538" y="474340"/>
                  </a:cubicBezTo>
                  <a:lnTo>
                    <a:pt x="374538" y="866862"/>
                  </a:lnTo>
                  <a:cubicBezTo>
                    <a:pt x="374538" y="1131838"/>
                    <a:pt x="374538" y="1321185"/>
                    <a:pt x="325475" y="1437308"/>
                  </a:cubicBezTo>
                  <a:cubicBezTo>
                    <a:pt x="291133" y="1519064"/>
                    <a:pt x="219174" y="1595958"/>
                    <a:pt x="86680" y="1687562"/>
                  </a:cubicBezTo>
                  <a:cubicBezTo>
                    <a:pt x="65410" y="1702259"/>
                    <a:pt x="39253" y="1720255"/>
                    <a:pt x="22882" y="1728440"/>
                  </a:cubicBezTo>
                  <a:cubicBezTo>
                    <a:pt x="19621" y="1730077"/>
                    <a:pt x="16346" y="1731702"/>
                    <a:pt x="11435" y="1731702"/>
                  </a:cubicBezTo>
                  <a:cubicBezTo>
                    <a:pt x="6536" y="1731702"/>
                    <a:pt x="0" y="1728440"/>
                    <a:pt x="0" y="1721904"/>
                  </a:cubicBezTo>
                  <a:cubicBezTo>
                    <a:pt x="0" y="1712094"/>
                    <a:pt x="8161" y="1707170"/>
                    <a:pt x="22882" y="1697360"/>
                  </a:cubicBezTo>
                  <a:cubicBezTo>
                    <a:pt x="42528" y="1685913"/>
                    <a:pt x="65410" y="1666292"/>
                    <a:pt x="80144" y="1651571"/>
                  </a:cubicBezTo>
                  <a:cubicBezTo>
                    <a:pt x="186457" y="1543608"/>
                    <a:pt x="237145" y="1456928"/>
                    <a:pt x="237145" y="1034951"/>
                  </a:cubicBezTo>
                  <a:lnTo>
                    <a:pt x="237145" y="474340"/>
                  </a:lnTo>
                  <a:cubicBezTo>
                    <a:pt x="237145" y="219174"/>
                    <a:pt x="237145" y="173372"/>
                    <a:pt x="233871" y="121034"/>
                  </a:cubicBezTo>
                  <a:cubicBezTo>
                    <a:pt x="230609" y="65435"/>
                    <a:pt x="217525" y="39253"/>
                    <a:pt x="163550" y="27818"/>
                  </a:cubicBezTo>
                  <a:cubicBezTo>
                    <a:pt x="150465" y="24532"/>
                    <a:pt x="122672" y="22907"/>
                    <a:pt x="107938" y="22907"/>
                  </a:cubicBezTo>
                  <a:cubicBezTo>
                    <a:pt x="101402" y="22907"/>
                    <a:pt x="94866" y="19633"/>
                    <a:pt x="94866" y="13097"/>
                  </a:cubicBezTo>
                  <a:cubicBezTo>
                    <a:pt x="94866" y="3262"/>
                    <a:pt x="103026" y="0"/>
                    <a:pt x="121022"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1" name="Shape 8">
              <a:extLst>
                <a:ext uri="{FF2B5EF4-FFF2-40B4-BE49-F238E27FC236}">
                  <a16:creationId xmlns:a16="http://schemas.microsoft.com/office/drawing/2014/main" xmlns="" id="{A67D2214-3BD1-4464-A10D-0182FD0630CB}"/>
                </a:ext>
              </a:extLst>
            </p:cNvPr>
            <p:cNvSpPr/>
            <p:nvPr/>
          </p:nvSpPr>
          <p:spPr>
            <a:xfrm>
              <a:off x="0" y="1102457"/>
              <a:ext cx="978371" cy="1013879"/>
            </a:xfrm>
            <a:custGeom>
              <a:avLst/>
              <a:gdLst/>
              <a:ahLst/>
              <a:cxnLst/>
              <a:rect l="0" t="0" r="0" b="0"/>
              <a:pathLst>
                <a:path w="978371" h="1013879">
                  <a:moveTo>
                    <a:pt x="214623" y="0"/>
                  </a:moveTo>
                  <a:cubicBezTo>
                    <a:pt x="222510" y="0"/>
                    <a:pt x="227794" y="5259"/>
                    <a:pt x="234367" y="19745"/>
                  </a:cubicBezTo>
                  <a:lnTo>
                    <a:pt x="637282" y="847961"/>
                  </a:lnTo>
                  <a:lnTo>
                    <a:pt x="978371" y="119385"/>
                  </a:lnTo>
                  <a:lnTo>
                    <a:pt x="978322" y="256753"/>
                  </a:lnTo>
                  <a:lnTo>
                    <a:pt x="655724" y="941450"/>
                  </a:lnTo>
                  <a:cubicBezTo>
                    <a:pt x="628067" y="999393"/>
                    <a:pt x="624123" y="1011250"/>
                    <a:pt x="612267" y="1011250"/>
                  </a:cubicBezTo>
                  <a:cubicBezTo>
                    <a:pt x="603052" y="1011250"/>
                    <a:pt x="596478" y="998066"/>
                    <a:pt x="571450" y="950677"/>
                  </a:cubicBezTo>
                  <a:cubicBezTo>
                    <a:pt x="537208" y="886160"/>
                    <a:pt x="423974" y="658366"/>
                    <a:pt x="417401" y="645195"/>
                  </a:cubicBezTo>
                  <a:cubicBezTo>
                    <a:pt x="405544" y="621494"/>
                    <a:pt x="258080" y="305470"/>
                    <a:pt x="243594" y="269925"/>
                  </a:cubicBezTo>
                  <a:lnTo>
                    <a:pt x="185651" y="880876"/>
                  </a:lnTo>
                  <a:cubicBezTo>
                    <a:pt x="184336" y="901948"/>
                    <a:pt x="184336" y="925661"/>
                    <a:pt x="184336" y="948035"/>
                  </a:cubicBezTo>
                  <a:cubicBezTo>
                    <a:pt x="184336" y="967792"/>
                    <a:pt x="198822" y="984907"/>
                    <a:pt x="218579" y="988851"/>
                  </a:cubicBezTo>
                  <a:cubicBezTo>
                    <a:pt x="240953" y="994135"/>
                    <a:pt x="260710" y="995437"/>
                    <a:pt x="268610" y="995437"/>
                  </a:cubicBezTo>
                  <a:cubicBezTo>
                    <a:pt x="273869" y="995437"/>
                    <a:pt x="279127" y="998066"/>
                    <a:pt x="279127" y="1002023"/>
                  </a:cubicBezTo>
                  <a:cubicBezTo>
                    <a:pt x="279127" y="1011250"/>
                    <a:pt x="271239" y="1013879"/>
                    <a:pt x="255439" y="1013879"/>
                  </a:cubicBezTo>
                  <a:cubicBezTo>
                    <a:pt x="206722" y="1013879"/>
                    <a:pt x="143508" y="1009923"/>
                    <a:pt x="132990" y="1009923"/>
                  </a:cubicBezTo>
                  <a:cubicBezTo>
                    <a:pt x="121134" y="1009923"/>
                    <a:pt x="57919" y="1013879"/>
                    <a:pt x="22386" y="1013879"/>
                  </a:cubicBezTo>
                  <a:cubicBezTo>
                    <a:pt x="9227" y="1013879"/>
                    <a:pt x="0" y="1011250"/>
                    <a:pt x="0" y="1002023"/>
                  </a:cubicBezTo>
                  <a:cubicBezTo>
                    <a:pt x="0" y="998066"/>
                    <a:pt x="6573" y="995437"/>
                    <a:pt x="13159" y="995437"/>
                  </a:cubicBezTo>
                  <a:cubicBezTo>
                    <a:pt x="23688" y="995437"/>
                    <a:pt x="32916" y="995437"/>
                    <a:pt x="52660" y="991481"/>
                  </a:cubicBezTo>
                  <a:cubicBezTo>
                    <a:pt x="96118" y="983580"/>
                    <a:pt x="100075" y="932222"/>
                    <a:pt x="105346" y="882204"/>
                  </a:cubicBezTo>
                  <a:lnTo>
                    <a:pt x="200137" y="23713"/>
                  </a:lnTo>
                  <a:cubicBezTo>
                    <a:pt x="201464" y="9215"/>
                    <a:pt x="206722" y="0"/>
                    <a:pt x="21462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2" name="Shape 9">
              <a:extLst>
                <a:ext uri="{FF2B5EF4-FFF2-40B4-BE49-F238E27FC236}">
                  <a16:creationId xmlns:a16="http://schemas.microsoft.com/office/drawing/2014/main" xmlns="" id="{213CFBD7-7D3F-46BB-8E32-963B59A4E873}"/>
                </a:ext>
              </a:extLst>
            </p:cNvPr>
            <p:cNvSpPr/>
            <p:nvPr/>
          </p:nvSpPr>
          <p:spPr>
            <a:xfrm>
              <a:off x="2529061" y="2462485"/>
              <a:ext cx="155153" cy="296069"/>
            </a:xfrm>
            <a:custGeom>
              <a:avLst/>
              <a:gdLst/>
              <a:ahLst/>
              <a:cxnLst/>
              <a:rect l="0" t="0" r="0" b="0"/>
              <a:pathLst>
                <a:path w="155153" h="296069">
                  <a:moveTo>
                    <a:pt x="155153" y="0"/>
                  </a:moveTo>
                  <a:lnTo>
                    <a:pt x="155153" y="14668"/>
                  </a:lnTo>
                  <a:lnTo>
                    <a:pt x="152933" y="14225"/>
                  </a:lnTo>
                  <a:cubicBezTo>
                    <a:pt x="87585" y="14225"/>
                    <a:pt x="40456" y="55116"/>
                    <a:pt x="40456" y="137356"/>
                  </a:cubicBezTo>
                  <a:cubicBezTo>
                    <a:pt x="40456" y="214373"/>
                    <a:pt x="80964" y="266208"/>
                    <a:pt x="138442" y="277963"/>
                  </a:cubicBezTo>
                  <a:lnTo>
                    <a:pt x="155153" y="279621"/>
                  </a:lnTo>
                  <a:lnTo>
                    <a:pt x="155153" y="295861"/>
                  </a:lnTo>
                  <a:lnTo>
                    <a:pt x="152933" y="296069"/>
                  </a:lnTo>
                  <a:cubicBezTo>
                    <a:pt x="45802" y="296069"/>
                    <a:pt x="0" y="215602"/>
                    <a:pt x="0" y="147588"/>
                  </a:cubicBezTo>
                  <a:cubicBezTo>
                    <a:pt x="0" y="86680"/>
                    <a:pt x="47129" y="0"/>
                    <a:pt x="15515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3" name="Shape 10">
              <a:extLst>
                <a:ext uri="{FF2B5EF4-FFF2-40B4-BE49-F238E27FC236}">
                  <a16:creationId xmlns:a16="http://schemas.microsoft.com/office/drawing/2014/main" xmlns="" id="{DB623C7F-BFEF-453F-A843-611432DF73D3}"/>
                </a:ext>
              </a:extLst>
            </p:cNvPr>
            <p:cNvSpPr/>
            <p:nvPr/>
          </p:nvSpPr>
          <p:spPr>
            <a:xfrm>
              <a:off x="1982279" y="2417577"/>
              <a:ext cx="133809" cy="445889"/>
            </a:xfrm>
            <a:custGeom>
              <a:avLst/>
              <a:gdLst/>
              <a:ahLst/>
              <a:cxnLst/>
              <a:rect l="0" t="0" r="0" b="0"/>
              <a:pathLst>
                <a:path w="133809" h="445889">
                  <a:moveTo>
                    <a:pt x="126690" y="0"/>
                  </a:moveTo>
                  <a:cubicBezTo>
                    <a:pt x="131589" y="0"/>
                    <a:pt x="133809" y="893"/>
                    <a:pt x="133809" y="3572"/>
                  </a:cubicBezTo>
                  <a:cubicBezTo>
                    <a:pt x="127149" y="6226"/>
                    <a:pt x="124482" y="6672"/>
                    <a:pt x="119137" y="7565"/>
                  </a:cubicBezTo>
                  <a:cubicBezTo>
                    <a:pt x="107144" y="9785"/>
                    <a:pt x="103584" y="17338"/>
                    <a:pt x="102691" y="32903"/>
                  </a:cubicBezTo>
                  <a:cubicBezTo>
                    <a:pt x="101798" y="47129"/>
                    <a:pt x="101798" y="59581"/>
                    <a:pt x="101798" y="128922"/>
                  </a:cubicBezTo>
                  <a:lnTo>
                    <a:pt x="101798" y="235607"/>
                  </a:lnTo>
                  <a:cubicBezTo>
                    <a:pt x="101798" y="307628"/>
                    <a:pt x="101798" y="335198"/>
                    <a:pt x="88466" y="366762"/>
                  </a:cubicBezTo>
                  <a:cubicBezTo>
                    <a:pt x="79127" y="388975"/>
                    <a:pt x="59581" y="409885"/>
                    <a:pt x="23564" y="434777"/>
                  </a:cubicBezTo>
                  <a:cubicBezTo>
                    <a:pt x="17785" y="438770"/>
                    <a:pt x="10678" y="443657"/>
                    <a:pt x="6226" y="445889"/>
                  </a:cubicBezTo>
                  <a:cubicBezTo>
                    <a:pt x="0" y="441437"/>
                    <a:pt x="2220" y="440110"/>
                    <a:pt x="6226" y="437443"/>
                  </a:cubicBezTo>
                  <a:cubicBezTo>
                    <a:pt x="11559" y="434330"/>
                    <a:pt x="17785" y="428997"/>
                    <a:pt x="21791" y="424991"/>
                  </a:cubicBezTo>
                  <a:cubicBezTo>
                    <a:pt x="50688" y="395647"/>
                    <a:pt x="64455" y="372095"/>
                    <a:pt x="64455" y="257398"/>
                  </a:cubicBezTo>
                  <a:lnTo>
                    <a:pt x="64455" y="128922"/>
                  </a:lnTo>
                  <a:cubicBezTo>
                    <a:pt x="64455" y="59581"/>
                    <a:pt x="64455" y="47129"/>
                    <a:pt x="63574" y="32903"/>
                  </a:cubicBezTo>
                  <a:cubicBezTo>
                    <a:pt x="62681" y="17785"/>
                    <a:pt x="59122" y="10678"/>
                    <a:pt x="44462" y="7565"/>
                  </a:cubicBezTo>
                  <a:cubicBezTo>
                    <a:pt x="40903" y="6672"/>
                    <a:pt x="33350" y="6226"/>
                    <a:pt x="29344" y="6226"/>
                  </a:cubicBezTo>
                  <a:cubicBezTo>
                    <a:pt x="52896" y="0"/>
                    <a:pt x="80913" y="1339"/>
                    <a:pt x="83133" y="1339"/>
                  </a:cubicBezTo>
                  <a:cubicBezTo>
                    <a:pt x="85365" y="1339"/>
                    <a:pt x="113357" y="0"/>
                    <a:pt x="126690"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4" name="Shape 11">
              <a:extLst>
                <a:ext uri="{FF2B5EF4-FFF2-40B4-BE49-F238E27FC236}">
                  <a16:creationId xmlns:a16="http://schemas.microsoft.com/office/drawing/2014/main" xmlns="" id="{7C5082F9-7526-4485-A314-BB6195E39626}"/>
                </a:ext>
              </a:extLst>
            </p:cNvPr>
            <p:cNvSpPr/>
            <p:nvPr/>
          </p:nvSpPr>
          <p:spPr>
            <a:xfrm>
              <a:off x="2180097" y="2411363"/>
              <a:ext cx="301848" cy="348518"/>
            </a:xfrm>
            <a:custGeom>
              <a:avLst/>
              <a:gdLst/>
              <a:ahLst/>
              <a:cxnLst/>
              <a:rect l="0" t="0" r="0" b="0"/>
              <a:pathLst>
                <a:path w="301848" h="348518">
                  <a:moveTo>
                    <a:pt x="185378" y="0"/>
                  </a:moveTo>
                  <a:cubicBezTo>
                    <a:pt x="203150" y="0"/>
                    <a:pt x="228054" y="1327"/>
                    <a:pt x="249833" y="5333"/>
                  </a:cubicBezTo>
                  <a:cubicBezTo>
                    <a:pt x="266725" y="8446"/>
                    <a:pt x="280950" y="11113"/>
                    <a:pt x="295176" y="11993"/>
                  </a:cubicBezTo>
                  <a:cubicBezTo>
                    <a:pt x="300955" y="20451"/>
                    <a:pt x="299628" y="25784"/>
                    <a:pt x="298735" y="41783"/>
                  </a:cubicBezTo>
                  <a:cubicBezTo>
                    <a:pt x="297842" y="56455"/>
                    <a:pt x="297842" y="80900"/>
                    <a:pt x="297396" y="87573"/>
                  </a:cubicBezTo>
                  <a:cubicBezTo>
                    <a:pt x="296949" y="94245"/>
                    <a:pt x="296069" y="96912"/>
                    <a:pt x="293402" y="96912"/>
                  </a:cubicBezTo>
                  <a:cubicBezTo>
                    <a:pt x="290289" y="96912"/>
                    <a:pt x="289843" y="93799"/>
                    <a:pt x="289843" y="87573"/>
                  </a:cubicBezTo>
                  <a:cubicBezTo>
                    <a:pt x="289843" y="70234"/>
                    <a:pt x="282736" y="52015"/>
                    <a:pt x="271177" y="42230"/>
                  </a:cubicBezTo>
                  <a:cubicBezTo>
                    <a:pt x="255612" y="28897"/>
                    <a:pt x="221382" y="16892"/>
                    <a:pt x="182265" y="16892"/>
                  </a:cubicBezTo>
                  <a:cubicBezTo>
                    <a:pt x="123143" y="16892"/>
                    <a:pt x="95585" y="34230"/>
                    <a:pt x="80020" y="49337"/>
                  </a:cubicBezTo>
                  <a:cubicBezTo>
                    <a:pt x="47575" y="80466"/>
                    <a:pt x="40010" y="120030"/>
                    <a:pt x="40010" y="165360"/>
                  </a:cubicBezTo>
                  <a:cubicBezTo>
                    <a:pt x="40010" y="250279"/>
                    <a:pt x="105358" y="328067"/>
                    <a:pt x="200496" y="328067"/>
                  </a:cubicBezTo>
                  <a:cubicBezTo>
                    <a:pt x="233834" y="328067"/>
                    <a:pt x="260065" y="324073"/>
                    <a:pt x="277837" y="305842"/>
                  </a:cubicBezTo>
                  <a:cubicBezTo>
                    <a:pt x="287176" y="296069"/>
                    <a:pt x="292956" y="276498"/>
                    <a:pt x="294283" y="268498"/>
                  </a:cubicBezTo>
                  <a:cubicBezTo>
                    <a:pt x="300955" y="261838"/>
                    <a:pt x="301848" y="264939"/>
                    <a:pt x="301848" y="268498"/>
                  </a:cubicBezTo>
                  <a:cubicBezTo>
                    <a:pt x="301848" y="271611"/>
                    <a:pt x="296515" y="310294"/>
                    <a:pt x="292063" y="325400"/>
                  </a:cubicBezTo>
                  <a:cubicBezTo>
                    <a:pt x="289396" y="333846"/>
                    <a:pt x="288516" y="334739"/>
                    <a:pt x="280516" y="338299"/>
                  </a:cubicBezTo>
                  <a:cubicBezTo>
                    <a:pt x="262731" y="345405"/>
                    <a:pt x="228935" y="348518"/>
                    <a:pt x="200496" y="348518"/>
                  </a:cubicBezTo>
                  <a:cubicBezTo>
                    <a:pt x="133809" y="348518"/>
                    <a:pt x="88912" y="332073"/>
                    <a:pt x="53789" y="300509"/>
                  </a:cubicBezTo>
                  <a:cubicBezTo>
                    <a:pt x="10666" y="261838"/>
                    <a:pt x="0" y="211150"/>
                    <a:pt x="0" y="168932"/>
                  </a:cubicBezTo>
                  <a:cubicBezTo>
                    <a:pt x="0" y="139142"/>
                    <a:pt x="10232" y="87126"/>
                    <a:pt x="49783" y="47563"/>
                  </a:cubicBezTo>
                  <a:cubicBezTo>
                    <a:pt x="76460" y="20886"/>
                    <a:pt x="116917" y="0"/>
                    <a:pt x="185378"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5" name="Shape 12">
              <a:extLst>
                <a:ext uri="{FF2B5EF4-FFF2-40B4-BE49-F238E27FC236}">
                  <a16:creationId xmlns:a16="http://schemas.microsoft.com/office/drawing/2014/main" xmlns="" id="{D588C4B5-E6FF-48BA-8732-3E5E348142AF}"/>
                </a:ext>
              </a:extLst>
            </p:cNvPr>
            <p:cNvSpPr/>
            <p:nvPr/>
          </p:nvSpPr>
          <p:spPr>
            <a:xfrm>
              <a:off x="1523082" y="2411363"/>
              <a:ext cx="440531" cy="342292"/>
            </a:xfrm>
            <a:custGeom>
              <a:avLst/>
              <a:gdLst/>
              <a:ahLst/>
              <a:cxnLst/>
              <a:rect l="0" t="0" r="0" b="0"/>
              <a:pathLst>
                <a:path w="440531" h="342292">
                  <a:moveTo>
                    <a:pt x="72454" y="0"/>
                  </a:moveTo>
                  <a:lnTo>
                    <a:pt x="215156" y="286283"/>
                  </a:lnTo>
                  <a:lnTo>
                    <a:pt x="345852" y="7107"/>
                  </a:lnTo>
                  <a:cubicBezTo>
                    <a:pt x="347625" y="3113"/>
                    <a:pt x="349399" y="0"/>
                    <a:pt x="352512" y="0"/>
                  </a:cubicBezTo>
                  <a:cubicBezTo>
                    <a:pt x="355625" y="0"/>
                    <a:pt x="356964" y="3547"/>
                    <a:pt x="357845" y="11993"/>
                  </a:cubicBezTo>
                  <a:lnTo>
                    <a:pt x="387635" y="284944"/>
                  </a:lnTo>
                  <a:cubicBezTo>
                    <a:pt x="389409" y="300955"/>
                    <a:pt x="392522" y="325847"/>
                    <a:pt x="411634" y="332073"/>
                  </a:cubicBezTo>
                  <a:cubicBezTo>
                    <a:pt x="424532" y="336066"/>
                    <a:pt x="436091" y="336066"/>
                    <a:pt x="440531" y="336066"/>
                  </a:cubicBezTo>
                  <a:cubicBezTo>
                    <a:pt x="424979" y="342292"/>
                    <a:pt x="376969" y="340965"/>
                    <a:pt x="360511" y="339626"/>
                  </a:cubicBezTo>
                  <a:cubicBezTo>
                    <a:pt x="350292" y="338733"/>
                    <a:pt x="348072" y="337406"/>
                    <a:pt x="348072" y="335186"/>
                  </a:cubicBezTo>
                  <a:cubicBezTo>
                    <a:pt x="353405" y="331626"/>
                    <a:pt x="353851" y="324073"/>
                    <a:pt x="352958" y="316074"/>
                  </a:cubicBezTo>
                  <a:lnTo>
                    <a:pt x="331626" y="86680"/>
                  </a:lnTo>
                  <a:lnTo>
                    <a:pt x="221382" y="317847"/>
                  </a:lnTo>
                  <a:cubicBezTo>
                    <a:pt x="212030" y="337406"/>
                    <a:pt x="210703" y="341412"/>
                    <a:pt x="206710" y="341412"/>
                  </a:cubicBezTo>
                  <a:cubicBezTo>
                    <a:pt x="203597" y="341412"/>
                    <a:pt x="201377" y="336959"/>
                    <a:pt x="192918" y="320960"/>
                  </a:cubicBezTo>
                  <a:cubicBezTo>
                    <a:pt x="181359" y="299182"/>
                    <a:pt x="143135" y="222275"/>
                    <a:pt x="140915" y="217822"/>
                  </a:cubicBezTo>
                  <a:cubicBezTo>
                    <a:pt x="136909" y="209823"/>
                    <a:pt x="87126" y="103125"/>
                    <a:pt x="82228" y="91132"/>
                  </a:cubicBezTo>
                  <a:lnTo>
                    <a:pt x="62669" y="297396"/>
                  </a:lnTo>
                  <a:cubicBezTo>
                    <a:pt x="62235" y="304515"/>
                    <a:pt x="62235" y="312514"/>
                    <a:pt x="62235" y="320067"/>
                  </a:cubicBezTo>
                  <a:cubicBezTo>
                    <a:pt x="62235" y="326740"/>
                    <a:pt x="67121" y="332519"/>
                    <a:pt x="73794" y="333846"/>
                  </a:cubicBezTo>
                  <a:cubicBezTo>
                    <a:pt x="81347" y="335632"/>
                    <a:pt x="88007" y="336066"/>
                    <a:pt x="90674" y="336066"/>
                  </a:cubicBezTo>
                  <a:cubicBezTo>
                    <a:pt x="69788" y="342292"/>
                    <a:pt x="48444" y="340965"/>
                    <a:pt x="44896" y="340965"/>
                  </a:cubicBezTo>
                  <a:cubicBezTo>
                    <a:pt x="40891" y="340965"/>
                    <a:pt x="19546" y="342292"/>
                    <a:pt x="7553" y="342292"/>
                  </a:cubicBezTo>
                  <a:cubicBezTo>
                    <a:pt x="3113" y="342292"/>
                    <a:pt x="0" y="341412"/>
                    <a:pt x="0" y="338299"/>
                  </a:cubicBezTo>
                  <a:cubicBezTo>
                    <a:pt x="7987" y="336066"/>
                    <a:pt x="11100" y="336066"/>
                    <a:pt x="17773" y="334739"/>
                  </a:cubicBezTo>
                  <a:cubicBezTo>
                    <a:pt x="32445" y="332073"/>
                    <a:pt x="33784" y="314734"/>
                    <a:pt x="35558" y="297842"/>
                  </a:cubicBezTo>
                  <a:lnTo>
                    <a:pt x="67556" y="8000"/>
                  </a:lnTo>
                  <a:cubicBezTo>
                    <a:pt x="68014" y="3113"/>
                    <a:pt x="69788" y="0"/>
                    <a:pt x="72454"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6" name="Shape 13">
              <a:extLst>
                <a:ext uri="{FF2B5EF4-FFF2-40B4-BE49-F238E27FC236}">
                  <a16:creationId xmlns:a16="http://schemas.microsoft.com/office/drawing/2014/main" xmlns="" id="{831A1CC0-2969-4638-AD8D-65F72DC606AF}"/>
                </a:ext>
              </a:extLst>
            </p:cNvPr>
            <p:cNvSpPr/>
            <p:nvPr/>
          </p:nvSpPr>
          <p:spPr>
            <a:xfrm>
              <a:off x="3251907" y="2467596"/>
              <a:ext cx="161807" cy="289172"/>
            </a:xfrm>
            <a:custGeom>
              <a:avLst/>
              <a:gdLst/>
              <a:ahLst/>
              <a:cxnLst/>
              <a:rect l="0" t="0" r="0" b="0"/>
              <a:pathLst>
                <a:path w="161807" h="289172">
                  <a:moveTo>
                    <a:pt x="100905" y="222"/>
                  </a:moveTo>
                  <a:cubicBezTo>
                    <a:pt x="110685" y="222"/>
                    <a:pt x="122493" y="0"/>
                    <a:pt x="135426" y="396"/>
                  </a:cubicBezTo>
                  <a:lnTo>
                    <a:pt x="161807" y="2877"/>
                  </a:lnTo>
                  <a:lnTo>
                    <a:pt x="161807" y="21341"/>
                  </a:lnTo>
                  <a:lnTo>
                    <a:pt x="161254" y="21113"/>
                  </a:lnTo>
                  <a:cubicBezTo>
                    <a:pt x="140026" y="15223"/>
                    <a:pt x="117574" y="14001"/>
                    <a:pt x="94233" y="14001"/>
                  </a:cubicBezTo>
                  <a:cubicBezTo>
                    <a:pt x="86680" y="14001"/>
                    <a:pt x="74228" y="15329"/>
                    <a:pt x="70669" y="16668"/>
                  </a:cubicBezTo>
                  <a:cubicBezTo>
                    <a:pt x="67121" y="17995"/>
                    <a:pt x="65782" y="19781"/>
                    <a:pt x="65782" y="24233"/>
                  </a:cubicBezTo>
                  <a:lnTo>
                    <a:pt x="65782" y="150477"/>
                  </a:lnTo>
                  <a:cubicBezTo>
                    <a:pt x="65782" y="190487"/>
                    <a:pt x="65782" y="225610"/>
                    <a:pt x="66229" y="232717"/>
                  </a:cubicBezTo>
                  <a:cubicBezTo>
                    <a:pt x="66675" y="242056"/>
                    <a:pt x="67556" y="255835"/>
                    <a:pt x="70669" y="259841"/>
                  </a:cubicBezTo>
                  <a:cubicBezTo>
                    <a:pt x="75567" y="266947"/>
                    <a:pt x="89346" y="274947"/>
                    <a:pt x="135570" y="274947"/>
                  </a:cubicBezTo>
                  <a:lnTo>
                    <a:pt x="161807" y="270384"/>
                  </a:lnTo>
                  <a:lnTo>
                    <a:pt x="161807" y="286543"/>
                  </a:lnTo>
                  <a:lnTo>
                    <a:pt x="135136" y="289172"/>
                  </a:lnTo>
                  <a:cubicBezTo>
                    <a:pt x="118244" y="289172"/>
                    <a:pt x="97346" y="287845"/>
                    <a:pt x="80454" y="286952"/>
                  </a:cubicBezTo>
                  <a:lnTo>
                    <a:pt x="48444" y="284732"/>
                  </a:lnTo>
                  <a:cubicBezTo>
                    <a:pt x="47563" y="284732"/>
                    <a:pt x="40444" y="285179"/>
                    <a:pt x="32445" y="285179"/>
                  </a:cubicBezTo>
                  <a:cubicBezTo>
                    <a:pt x="24445" y="285613"/>
                    <a:pt x="15106" y="286059"/>
                    <a:pt x="8880" y="286059"/>
                  </a:cubicBezTo>
                  <a:cubicBezTo>
                    <a:pt x="9327" y="279833"/>
                    <a:pt x="14213" y="278953"/>
                    <a:pt x="17773" y="278060"/>
                  </a:cubicBezTo>
                  <a:cubicBezTo>
                    <a:pt x="25326" y="276286"/>
                    <a:pt x="26219" y="269167"/>
                    <a:pt x="27992" y="258055"/>
                  </a:cubicBezTo>
                  <a:cubicBezTo>
                    <a:pt x="30225" y="242502"/>
                    <a:pt x="30225" y="212712"/>
                    <a:pt x="30225" y="176261"/>
                  </a:cubicBezTo>
                  <a:lnTo>
                    <a:pt x="30225" y="109586"/>
                  </a:lnTo>
                  <a:cubicBezTo>
                    <a:pt x="30225" y="50898"/>
                    <a:pt x="30225" y="40232"/>
                    <a:pt x="29332" y="28227"/>
                  </a:cubicBezTo>
                  <a:cubicBezTo>
                    <a:pt x="28439" y="15329"/>
                    <a:pt x="26219" y="9115"/>
                    <a:pt x="13333" y="7341"/>
                  </a:cubicBezTo>
                  <a:cubicBezTo>
                    <a:pt x="10220" y="6895"/>
                    <a:pt x="3547" y="6436"/>
                    <a:pt x="0" y="6436"/>
                  </a:cubicBezTo>
                  <a:cubicBezTo>
                    <a:pt x="20886" y="222"/>
                    <a:pt x="46224" y="1115"/>
                    <a:pt x="48444" y="1115"/>
                  </a:cubicBezTo>
                  <a:cubicBezTo>
                    <a:pt x="52884" y="1115"/>
                    <a:pt x="77788" y="222"/>
                    <a:pt x="100905" y="222"/>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7" name="Shape 14">
              <a:extLst>
                <a:ext uri="{FF2B5EF4-FFF2-40B4-BE49-F238E27FC236}">
                  <a16:creationId xmlns:a16="http://schemas.microsoft.com/office/drawing/2014/main" xmlns="" id="{707DEB53-227B-4707-A8A7-671090007966}"/>
                </a:ext>
              </a:extLst>
            </p:cNvPr>
            <p:cNvSpPr/>
            <p:nvPr/>
          </p:nvSpPr>
          <p:spPr>
            <a:xfrm>
              <a:off x="2888704" y="2462485"/>
              <a:ext cx="308496" cy="293836"/>
            </a:xfrm>
            <a:custGeom>
              <a:avLst/>
              <a:gdLst/>
              <a:ahLst/>
              <a:cxnLst/>
              <a:rect l="0" t="0" r="0" b="0"/>
              <a:pathLst>
                <a:path w="308496" h="293836">
                  <a:moveTo>
                    <a:pt x="29344" y="0"/>
                  </a:moveTo>
                  <a:cubicBezTo>
                    <a:pt x="33784" y="0"/>
                    <a:pt x="40456" y="7553"/>
                    <a:pt x="44450" y="11547"/>
                  </a:cubicBezTo>
                  <a:cubicBezTo>
                    <a:pt x="50676" y="17785"/>
                    <a:pt x="107528" y="78234"/>
                    <a:pt x="167928" y="140469"/>
                  </a:cubicBezTo>
                  <a:cubicBezTo>
                    <a:pt x="206561" y="180479"/>
                    <a:pt x="248307" y="225375"/>
                    <a:pt x="260313" y="237827"/>
                  </a:cubicBezTo>
                  <a:lnTo>
                    <a:pt x="256294" y="48456"/>
                  </a:lnTo>
                  <a:cubicBezTo>
                    <a:pt x="255848" y="23999"/>
                    <a:pt x="253640" y="15553"/>
                    <a:pt x="241647" y="13333"/>
                  </a:cubicBezTo>
                  <a:cubicBezTo>
                    <a:pt x="234541" y="12005"/>
                    <a:pt x="225648" y="11547"/>
                    <a:pt x="222548" y="11547"/>
                  </a:cubicBezTo>
                  <a:cubicBezTo>
                    <a:pt x="244760" y="5333"/>
                    <a:pt x="263451" y="6226"/>
                    <a:pt x="267940" y="6226"/>
                  </a:cubicBezTo>
                  <a:cubicBezTo>
                    <a:pt x="272430" y="6226"/>
                    <a:pt x="285378" y="5333"/>
                    <a:pt x="301377" y="5333"/>
                  </a:cubicBezTo>
                  <a:cubicBezTo>
                    <a:pt x="305383" y="5333"/>
                    <a:pt x="308496" y="5767"/>
                    <a:pt x="308496" y="8000"/>
                  </a:cubicBezTo>
                  <a:cubicBezTo>
                    <a:pt x="302270" y="11547"/>
                    <a:pt x="299157" y="11547"/>
                    <a:pt x="294717" y="12452"/>
                  </a:cubicBezTo>
                  <a:cubicBezTo>
                    <a:pt x="281831" y="15118"/>
                    <a:pt x="280926" y="22671"/>
                    <a:pt x="280926" y="45343"/>
                  </a:cubicBezTo>
                  <a:lnTo>
                    <a:pt x="280045" y="266725"/>
                  </a:lnTo>
                  <a:cubicBezTo>
                    <a:pt x="280045" y="291616"/>
                    <a:pt x="279598" y="293836"/>
                    <a:pt x="276907" y="293836"/>
                  </a:cubicBezTo>
                  <a:cubicBezTo>
                    <a:pt x="272876" y="293836"/>
                    <a:pt x="268833" y="290723"/>
                    <a:pt x="246968" y="270731"/>
                  </a:cubicBezTo>
                  <a:cubicBezTo>
                    <a:pt x="242974" y="267171"/>
                    <a:pt x="186581" y="211609"/>
                    <a:pt x="145269" y="168486"/>
                  </a:cubicBezTo>
                  <a:cubicBezTo>
                    <a:pt x="99963" y="120910"/>
                    <a:pt x="56009" y="74687"/>
                    <a:pt x="44016" y="61342"/>
                  </a:cubicBezTo>
                  <a:lnTo>
                    <a:pt x="48456" y="239601"/>
                  </a:lnTo>
                  <a:cubicBezTo>
                    <a:pt x="49349" y="270731"/>
                    <a:pt x="52896" y="280057"/>
                    <a:pt x="63550" y="282724"/>
                  </a:cubicBezTo>
                  <a:cubicBezTo>
                    <a:pt x="70656" y="284510"/>
                    <a:pt x="79549" y="284944"/>
                    <a:pt x="83096" y="284944"/>
                  </a:cubicBezTo>
                  <a:cubicBezTo>
                    <a:pt x="56890" y="291170"/>
                    <a:pt x="41337" y="289843"/>
                    <a:pt x="37790" y="289843"/>
                  </a:cubicBezTo>
                  <a:cubicBezTo>
                    <a:pt x="34230" y="289843"/>
                    <a:pt x="17785" y="291170"/>
                    <a:pt x="0" y="291170"/>
                  </a:cubicBezTo>
                  <a:cubicBezTo>
                    <a:pt x="0" y="284944"/>
                    <a:pt x="7119" y="284510"/>
                    <a:pt x="12886" y="282724"/>
                  </a:cubicBezTo>
                  <a:cubicBezTo>
                    <a:pt x="22671" y="280057"/>
                    <a:pt x="23999" y="269838"/>
                    <a:pt x="23999" y="235607"/>
                  </a:cubicBezTo>
                  <a:lnTo>
                    <a:pt x="23999" y="19112"/>
                  </a:lnTo>
                  <a:cubicBezTo>
                    <a:pt x="23999" y="3994"/>
                    <a:pt x="26231" y="0"/>
                    <a:pt x="29344"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8" name="Shape 15">
              <a:extLst>
                <a:ext uri="{FF2B5EF4-FFF2-40B4-BE49-F238E27FC236}">
                  <a16:creationId xmlns:a16="http://schemas.microsoft.com/office/drawing/2014/main" xmlns="" id="{3C858D53-4D99-4F65-BFCA-E0AE0B712F8C}"/>
                </a:ext>
              </a:extLst>
            </p:cNvPr>
            <p:cNvSpPr/>
            <p:nvPr/>
          </p:nvSpPr>
          <p:spPr>
            <a:xfrm>
              <a:off x="2684215" y="2462485"/>
              <a:ext cx="154694" cy="295861"/>
            </a:xfrm>
            <a:custGeom>
              <a:avLst/>
              <a:gdLst/>
              <a:ahLst/>
              <a:cxnLst/>
              <a:rect l="0" t="0" r="0" b="0"/>
              <a:pathLst>
                <a:path w="154694" h="295861">
                  <a:moveTo>
                    <a:pt x="0" y="0"/>
                  </a:moveTo>
                  <a:cubicBezTo>
                    <a:pt x="88019" y="0"/>
                    <a:pt x="154694" y="53789"/>
                    <a:pt x="154694" y="141808"/>
                  </a:cubicBezTo>
                  <a:cubicBezTo>
                    <a:pt x="154694" y="215711"/>
                    <a:pt x="106704" y="278390"/>
                    <a:pt x="31578" y="292905"/>
                  </a:cubicBezTo>
                  <a:lnTo>
                    <a:pt x="0" y="295861"/>
                  </a:lnTo>
                  <a:lnTo>
                    <a:pt x="0" y="279621"/>
                  </a:lnTo>
                  <a:lnTo>
                    <a:pt x="8892" y="280504"/>
                  </a:lnTo>
                  <a:cubicBezTo>
                    <a:pt x="44016" y="280504"/>
                    <a:pt x="114697" y="261826"/>
                    <a:pt x="114697" y="152474"/>
                  </a:cubicBezTo>
                  <a:cubicBezTo>
                    <a:pt x="114697" y="84460"/>
                    <a:pt x="83687" y="40702"/>
                    <a:pt x="42115" y="23074"/>
                  </a:cubicBezTo>
                  <a:lnTo>
                    <a:pt x="0" y="14668"/>
                  </a:lnTo>
                  <a:lnTo>
                    <a:pt x="0"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9" name="Shape 16">
              <a:extLst>
                <a:ext uri="{FF2B5EF4-FFF2-40B4-BE49-F238E27FC236}">
                  <a16:creationId xmlns:a16="http://schemas.microsoft.com/office/drawing/2014/main" xmlns="" id="{877389A8-E589-44C2-A997-7E2DDBCDF079}"/>
                </a:ext>
              </a:extLst>
            </p:cNvPr>
            <p:cNvSpPr/>
            <p:nvPr/>
          </p:nvSpPr>
          <p:spPr>
            <a:xfrm>
              <a:off x="3413714" y="2470473"/>
              <a:ext cx="134249" cy="283665"/>
            </a:xfrm>
            <a:custGeom>
              <a:avLst/>
              <a:gdLst/>
              <a:ahLst/>
              <a:cxnLst/>
              <a:rect l="0" t="0" r="0" b="0"/>
              <a:pathLst>
                <a:path w="134249" h="283665">
                  <a:moveTo>
                    <a:pt x="0" y="0"/>
                  </a:moveTo>
                  <a:lnTo>
                    <a:pt x="14892" y="1401"/>
                  </a:lnTo>
                  <a:cubicBezTo>
                    <a:pt x="43455" y="6346"/>
                    <a:pt x="72907" y="17127"/>
                    <a:pt x="96025" y="40468"/>
                  </a:cubicBezTo>
                  <a:cubicBezTo>
                    <a:pt x="115584" y="60027"/>
                    <a:pt x="134249" y="91591"/>
                    <a:pt x="134249" y="136487"/>
                  </a:cubicBezTo>
                  <a:cubicBezTo>
                    <a:pt x="134249" y="184050"/>
                    <a:pt x="113798" y="220501"/>
                    <a:pt x="92019" y="242738"/>
                  </a:cubicBezTo>
                  <a:cubicBezTo>
                    <a:pt x="79350" y="255742"/>
                    <a:pt x="56426" y="273741"/>
                    <a:pt x="17627" y="281927"/>
                  </a:cubicBezTo>
                  <a:lnTo>
                    <a:pt x="0" y="283665"/>
                  </a:lnTo>
                  <a:lnTo>
                    <a:pt x="0" y="267507"/>
                  </a:lnTo>
                  <a:lnTo>
                    <a:pt x="24228" y="263293"/>
                  </a:lnTo>
                  <a:cubicBezTo>
                    <a:pt x="39678" y="257515"/>
                    <a:pt x="53572" y="248958"/>
                    <a:pt x="65354" y="237839"/>
                  </a:cubicBezTo>
                  <a:cubicBezTo>
                    <a:pt x="85793" y="218727"/>
                    <a:pt x="96025" y="182711"/>
                    <a:pt x="96025" y="148046"/>
                  </a:cubicBezTo>
                  <a:cubicBezTo>
                    <a:pt x="96025" y="100037"/>
                    <a:pt x="75127" y="69366"/>
                    <a:pt x="59128" y="53354"/>
                  </a:cubicBezTo>
                  <a:cubicBezTo>
                    <a:pt x="49904" y="44018"/>
                    <a:pt x="40291" y="36711"/>
                    <a:pt x="30330" y="31001"/>
                  </a:cubicBezTo>
                  <a:lnTo>
                    <a:pt x="0" y="18464"/>
                  </a:lnTo>
                  <a:lnTo>
                    <a:pt x="0"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0" name="Shape 17">
              <a:extLst>
                <a:ext uri="{FF2B5EF4-FFF2-40B4-BE49-F238E27FC236}">
                  <a16:creationId xmlns:a16="http://schemas.microsoft.com/office/drawing/2014/main" xmlns="" id="{DBEA175E-3609-4793-90AF-8BF9F21FCB1C}"/>
                </a:ext>
              </a:extLst>
            </p:cNvPr>
            <p:cNvSpPr/>
            <p:nvPr/>
          </p:nvSpPr>
          <p:spPr>
            <a:xfrm>
              <a:off x="4268106" y="2468094"/>
              <a:ext cx="143371" cy="285561"/>
            </a:xfrm>
            <a:custGeom>
              <a:avLst/>
              <a:gdLst/>
              <a:ahLst/>
              <a:cxnLst/>
              <a:rect l="0" t="0" r="0" b="0"/>
              <a:pathLst>
                <a:path w="143371" h="285561">
                  <a:moveTo>
                    <a:pt x="143371" y="0"/>
                  </a:moveTo>
                  <a:lnTo>
                    <a:pt x="143371" y="65341"/>
                  </a:lnTo>
                  <a:lnTo>
                    <a:pt x="103138" y="161984"/>
                  </a:lnTo>
                  <a:lnTo>
                    <a:pt x="104477" y="164650"/>
                  </a:lnTo>
                  <a:lnTo>
                    <a:pt x="143371" y="164650"/>
                  </a:lnTo>
                  <a:lnTo>
                    <a:pt x="143371" y="181256"/>
                  </a:lnTo>
                  <a:lnTo>
                    <a:pt x="99144" y="180215"/>
                  </a:lnTo>
                  <a:lnTo>
                    <a:pt x="72913" y="243777"/>
                  </a:lnTo>
                  <a:cubicBezTo>
                    <a:pt x="69354" y="253104"/>
                    <a:pt x="67134" y="262455"/>
                    <a:pt x="67134" y="269115"/>
                  </a:cubicBezTo>
                  <a:cubicBezTo>
                    <a:pt x="67134" y="276668"/>
                    <a:pt x="73794" y="279335"/>
                    <a:pt x="80466" y="279335"/>
                  </a:cubicBezTo>
                  <a:cubicBezTo>
                    <a:pt x="87139" y="279335"/>
                    <a:pt x="88019" y="280674"/>
                    <a:pt x="88019" y="282448"/>
                  </a:cubicBezTo>
                  <a:cubicBezTo>
                    <a:pt x="72913" y="285561"/>
                    <a:pt x="51569" y="284234"/>
                    <a:pt x="47129" y="284234"/>
                  </a:cubicBezTo>
                  <a:cubicBezTo>
                    <a:pt x="43123" y="284234"/>
                    <a:pt x="23564" y="285561"/>
                    <a:pt x="7565" y="285561"/>
                  </a:cubicBezTo>
                  <a:cubicBezTo>
                    <a:pt x="2667" y="285561"/>
                    <a:pt x="0" y="284680"/>
                    <a:pt x="0" y="282448"/>
                  </a:cubicBezTo>
                  <a:cubicBezTo>
                    <a:pt x="6238" y="279335"/>
                    <a:pt x="12005" y="278901"/>
                    <a:pt x="15118" y="278454"/>
                  </a:cubicBezTo>
                  <a:cubicBezTo>
                    <a:pt x="32903" y="276222"/>
                    <a:pt x="40456" y="262889"/>
                    <a:pt x="48022" y="243777"/>
                  </a:cubicBezTo>
                  <a:lnTo>
                    <a:pt x="140035" y="7277"/>
                  </a:lnTo>
                  <a:lnTo>
                    <a:pt x="143371"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1" name="Shape 18">
              <a:extLst>
                <a:ext uri="{FF2B5EF4-FFF2-40B4-BE49-F238E27FC236}">
                  <a16:creationId xmlns:a16="http://schemas.microsoft.com/office/drawing/2014/main" xmlns="" id="{2897B739-628C-4E6B-A96A-7990597C1EA9}"/>
                </a:ext>
              </a:extLst>
            </p:cNvPr>
            <p:cNvSpPr/>
            <p:nvPr/>
          </p:nvSpPr>
          <p:spPr>
            <a:xfrm>
              <a:off x="3607532" y="2465592"/>
              <a:ext cx="176039" cy="288956"/>
            </a:xfrm>
            <a:custGeom>
              <a:avLst/>
              <a:gdLst/>
              <a:ahLst/>
              <a:cxnLst/>
              <a:rect l="0" t="0" r="0" b="0"/>
              <a:pathLst>
                <a:path w="176039" h="288956">
                  <a:moveTo>
                    <a:pt x="165655" y="443"/>
                  </a:moveTo>
                  <a:cubicBezTo>
                    <a:pt x="166601" y="887"/>
                    <a:pt x="166712" y="1774"/>
                    <a:pt x="166712" y="2660"/>
                  </a:cubicBezTo>
                  <a:cubicBezTo>
                    <a:pt x="166712" y="5339"/>
                    <a:pt x="164480" y="9779"/>
                    <a:pt x="163599" y="20458"/>
                  </a:cubicBezTo>
                  <a:cubicBezTo>
                    <a:pt x="163153" y="24005"/>
                    <a:pt x="162260" y="40897"/>
                    <a:pt x="161367" y="45349"/>
                  </a:cubicBezTo>
                  <a:cubicBezTo>
                    <a:pt x="154707" y="41790"/>
                    <a:pt x="154260" y="35564"/>
                    <a:pt x="152474" y="31124"/>
                  </a:cubicBezTo>
                  <a:cubicBezTo>
                    <a:pt x="149808" y="24898"/>
                    <a:pt x="145814" y="22231"/>
                    <a:pt x="124470" y="19565"/>
                  </a:cubicBezTo>
                  <a:cubicBezTo>
                    <a:pt x="117810" y="18672"/>
                    <a:pt x="72467" y="18225"/>
                    <a:pt x="68014" y="18225"/>
                  </a:cubicBezTo>
                  <a:lnTo>
                    <a:pt x="65794" y="124923"/>
                  </a:lnTo>
                  <a:cubicBezTo>
                    <a:pt x="72913" y="128916"/>
                    <a:pt x="124470" y="128916"/>
                    <a:pt x="133362" y="128036"/>
                  </a:cubicBezTo>
                  <a:cubicBezTo>
                    <a:pt x="142701" y="127143"/>
                    <a:pt x="148481" y="126696"/>
                    <a:pt x="152474" y="122690"/>
                  </a:cubicBezTo>
                  <a:cubicBezTo>
                    <a:pt x="159593" y="117804"/>
                    <a:pt x="160486" y="118697"/>
                    <a:pt x="160486" y="120917"/>
                  </a:cubicBezTo>
                  <a:cubicBezTo>
                    <a:pt x="160486" y="123137"/>
                    <a:pt x="158254" y="129363"/>
                    <a:pt x="157373" y="141815"/>
                  </a:cubicBezTo>
                  <a:cubicBezTo>
                    <a:pt x="156480" y="149368"/>
                    <a:pt x="155587" y="163593"/>
                    <a:pt x="155587" y="166260"/>
                  </a:cubicBezTo>
                  <a:cubicBezTo>
                    <a:pt x="155587" y="169373"/>
                    <a:pt x="154707" y="173379"/>
                    <a:pt x="152040" y="173379"/>
                  </a:cubicBezTo>
                  <a:cubicBezTo>
                    <a:pt x="149374" y="166260"/>
                    <a:pt x="149374" y="162266"/>
                    <a:pt x="147588" y="157367"/>
                  </a:cubicBezTo>
                  <a:cubicBezTo>
                    <a:pt x="146261" y="152034"/>
                    <a:pt x="142701" y="147594"/>
                    <a:pt x="127583" y="145808"/>
                  </a:cubicBezTo>
                  <a:cubicBezTo>
                    <a:pt x="116917" y="144481"/>
                    <a:pt x="75133" y="144035"/>
                    <a:pt x="68461" y="144035"/>
                  </a:cubicBezTo>
                  <a:lnTo>
                    <a:pt x="65794" y="178265"/>
                  </a:lnTo>
                  <a:cubicBezTo>
                    <a:pt x="65794" y="191164"/>
                    <a:pt x="65348" y="235167"/>
                    <a:pt x="65794" y="242720"/>
                  </a:cubicBezTo>
                  <a:cubicBezTo>
                    <a:pt x="66687" y="268058"/>
                    <a:pt x="73794" y="272945"/>
                    <a:pt x="112464" y="272945"/>
                  </a:cubicBezTo>
                  <a:cubicBezTo>
                    <a:pt x="122696" y="272945"/>
                    <a:pt x="141362" y="272945"/>
                    <a:pt x="151594" y="268951"/>
                  </a:cubicBezTo>
                  <a:cubicBezTo>
                    <a:pt x="161813" y="264499"/>
                    <a:pt x="167146" y="257839"/>
                    <a:pt x="169379" y="242720"/>
                  </a:cubicBezTo>
                  <a:cubicBezTo>
                    <a:pt x="176039" y="245387"/>
                    <a:pt x="172926" y="271171"/>
                    <a:pt x="170706" y="279171"/>
                  </a:cubicBezTo>
                  <a:cubicBezTo>
                    <a:pt x="168039" y="288956"/>
                    <a:pt x="164033" y="288956"/>
                    <a:pt x="148927" y="288956"/>
                  </a:cubicBezTo>
                  <a:cubicBezTo>
                    <a:pt x="119583" y="288956"/>
                    <a:pt x="96912" y="288063"/>
                    <a:pt x="80913" y="287617"/>
                  </a:cubicBezTo>
                  <a:cubicBezTo>
                    <a:pt x="64455" y="286736"/>
                    <a:pt x="54235" y="286736"/>
                    <a:pt x="48456" y="286736"/>
                  </a:cubicBezTo>
                  <a:cubicBezTo>
                    <a:pt x="47563" y="286736"/>
                    <a:pt x="40010" y="286736"/>
                    <a:pt x="31564" y="287182"/>
                  </a:cubicBezTo>
                  <a:cubicBezTo>
                    <a:pt x="24011" y="287617"/>
                    <a:pt x="15118" y="288063"/>
                    <a:pt x="8892" y="288063"/>
                  </a:cubicBezTo>
                  <a:cubicBezTo>
                    <a:pt x="9339" y="281837"/>
                    <a:pt x="14225" y="280510"/>
                    <a:pt x="17785" y="280064"/>
                  </a:cubicBezTo>
                  <a:cubicBezTo>
                    <a:pt x="25338" y="278724"/>
                    <a:pt x="26231" y="271171"/>
                    <a:pt x="28004" y="260059"/>
                  </a:cubicBezTo>
                  <a:cubicBezTo>
                    <a:pt x="30225" y="244506"/>
                    <a:pt x="30225" y="214716"/>
                    <a:pt x="30225" y="178265"/>
                  </a:cubicBezTo>
                  <a:lnTo>
                    <a:pt x="30225" y="111590"/>
                  </a:lnTo>
                  <a:cubicBezTo>
                    <a:pt x="30225" y="52902"/>
                    <a:pt x="30225" y="42236"/>
                    <a:pt x="29344" y="30231"/>
                  </a:cubicBezTo>
                  <a:cubicBezTo>
                    <a:pt x="28451" y="17332"/>
                    <a:pt x="26231" y="11119"/>
                    <a:pt x="13345" y="9345"/>
                  </a:cubicBezTo>
                  <a:cubicBezTo>
                    <a:pt x="10232" y="8899"/>
                    <a:pt x="3559" y="8440"/>
                    <a:pt x="0" y="8440"/>
                  </a:cubicBezTo>
                  <a:cubicBezTo>
                    <a:pt x="20898" y="2226"/>
                    <a:pt x="46236" y="3119"/>
                    <a:pt x="48456" y="3119"/>
                  </a:cubicBezTo>
                  <a:cubicBezTo>
                    <a:pt x="51122" y="3119"/>
                    <a:pt x="132916" y="3566"/>
                    <a:pt x="141808" y="3119"/>
                  </a:cubicBezTo>
                  <a:cubicBezTo>
                    <a:pt x="149374" y="2660"/>
                    <a:pt x="156480" y="1333"/>
                    <a:pt x="159593" y="887"/>
                  </a:cubicBezTo>
                  <a:cubicBezTo>
                    <a:pt x="162930" y="0"/>
                    <a:pt x="164709" y="0"/>
                    <a:pt x="165655" y="443"/>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2" name="Shape 19">
              <a:extLst>
                <a:ext uri="{FF2B5EF4-FFF2-40B4-BE49-F238E27FC236}">
                  <a16:creationId xmlns:a16="http://schemas.microsoft.com/office/drawing/2014/main" xmlns="" id="{B0C30E79-5148-4C91-9114-B2A44F7EF6B0}"/>
                </a:ext>
              </a:extLst>
            </p:cNvPr>
            <p:cNvSpPr/>
            <p:nvPr/>
          </p:nvSpPr>
          <p:spPr>
            <a:xfrm>
              <a:off x="4076961" y="2462039"/>
              <a:ext cx="161367" cy="296515"/>
            </a:xfrm>
            <a:custGeom>
              <a:avLst/>
              <a:gdLst/>
              <a:ahLst/>
              <a:cxnLst/>
              <a:rect l="0" t="0" r="0" b="0"/>
              <a:pathLst>
                <a:path w="161367" h="296515">
                  <a:moveTo>
                    <a:pt x="94245" y="0"/>
                  </a:moveTo>
                  <a:cubicBezTo>
                    <a:pt x="109810" y="0"/>
                    <a:pt x="125363" y="2220"/>
                    <a:pt x="134702" y="4440"/>
                  </a:cubicBezTo>
                  <a:cubicBezTo>
                    <a:pt x="142255" y="6214"/>
                    <a:pt x="145368" y="6214"/>
                    <a:pt x="148481" y="6214"/>
                  </a:cubicBezTo>
                  <a:cubicBezTo>
                    <a:pt x="152474" y="10666"/>
                    <a:pt x="150701" y="23118"/>
                    <a:pt x="150701" y="48902"/>
                  </a:cubicBezTo>
                  <a:cubicBezTo>
                    <a:pt x="150701" y="54682"/>
                    <a:pt x="150254" y="57348"/>
                    <a:pt x="147588" y="57348"/>
                  </a:cubicBezTo>
                  <a:cubicBezTo>
                    <a:pt x="143594" y="48009"/>
                    <a:pt x="140481" y="37790"/>
                    <a:pt x="138249" y="33784"/>
                  </a:cubicBezTo>
                  <a:cubicBezTo>
                    <a:pt x="135595" y="29332"/>
                    <a:pt x="122696" y="15118"/>
                    <a:pt x="87573" y="15118"/>
                  </a:cubicBezTo>
                  <a:cubicBezTo>
                    <a:pt x="59134" y="15118"/>
                    <a:pt x="35558" y="29332"/>
                    <a:pt x="35558" y="56009"/>
                  </a:cubicBezTo>
                  <a:cubicBezTo>
                    <a:pt x="35558" y="80020"/>
                    <a:pt x="47575" y="93799"/>
                    <a:pt x="86246" y="120030"/>
                  </a:cubicBezTo>
                  <a:lnTo>
                    <a:pt x="97358" y="127583"/>
                  </a:lnTo>
                  <a:cubicBezTo>
                    <a:pt x="144921" y="160040"/>
                    <a:pt x="161367" y="186271"/>
                    <a:pt x="161367" y="218715"/>
                  </a:cubicBezTo>
                  <a:cubicBezTo>
                    <a:pt x="161367" y="240940"/>
                    <a:pt x="152921" y="264939"/>
                    <a:pt x="124916" y="283170"/>
                  </a:cubicBezTo>
                  <a:cubicBezTo>
                    <a:pt x="108471" y="293836"/>
                    <a:pt x="84026" y="296515"/>
                    <a:pt x="62681" y="296515"/>
                  </a:cubicBezTo>
                  <a:cubicBezTo>
                    <a:pt x="44462" y="296515"/>
                    <a:pt x="21791" y="293836"/>
                    <a:pt x="5779" y="286283"/>
                  </a:cubicBezTo>
                  <a:cubicBezTo>
                    <a:pt x="446" y="283617"/>
                    <a:pt x="0" y="282277"/>
                    <a:pt x="0" y="272058"/>
                  </a:cubicBezTo>
                  <a:cubicBezTo>
                    <a:pt x="0" y="253392"/>
                    <a:pt x="1786" y="238274"/>
                    <a:pt x="2220" y="232048"/>
                  </a:cubicBezTo>
                  <a:cubicBezTo>
                    <a:pt x="8892" y="233387"/>
                    <a:pt x="8892" y="238720"/>
                    <a:pt x="10232" y="244053"/>
                  </a:cubicBezTo>
                  <a:cubicBezTo>
                    <a:pt x="16446" y="271611"/>
                    <a:pt x="45789" y="281397"/>
                    <a:pt x="72020" y="281397"/>
                  </a:cubicBezTo>
                  <a:cubicBezTo>
                    <a:pt x="110691" y="281397"/>
                    <a:pt x="130696" y="259618"/>
                    <a:pt x="130696" y="231167"/>
                  </a:cubicBezTo>
                  <a:cubicBezTo>
                    <a:pt x="130696" y="204043"/>
                    <a:pt x="116024" y="191145"/>
                    <a:pt x="81359" y="165373"/>
                  </a:cubicBezTo>
                  <a:lnTo>
                    <a:pt x="63574" y="152028"/>
                  </a:lnTo>
                  <a:cubicBezTo>
                    <a:pt x="21344" y="120464"/>
                    <a:pt x="7565" y="97346"/>
                    <a:pt x="7565" y="71127"/>
                  </a:cubicBezTo>
                  <a:cubicBezTo>
                    <a:pt x="7565" y="26665"/>
                    <a:pt x="42676" y="0"/>
                    <a:pt x="94245"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3" name="Shape 20">
              <a:extLst>
                <a:ext uri="{FF2B5EF4-FFF2-40B4-BE49-F238E27FC236}">
                  <a16:creationId xmlns:a16="http://schemas.microsoft.com/office/drawing/2014/main" xmlns="" id="{12EDEA60-7A58-45BC-A0FF-9383F7A18B9F}"/>
                </a:ext>
              </a:extLst>
            </p:cNvPr>
            <p:cNvSpPr/>
            <p:nvPr/>
          </p:nvSpPr>
          <p:spPr>
            <a:xfrm>
              <a:off x="3844020" y="2462039"/>
              <a:ext cx="161379" cy="296515"/>
            </a:xfrm>
            <a:custGeom>
              <a:avLst/>
              <a:gdLst/>
              <a:ahLst/>
              <a:cxnLst/>
              <a:rect l="0" t="0" r="0" b="0"/>
              <a:pathLst>
                <a:path w="161379" h="296515">
                  <a:moveTo>
                    <a:pt x="94245" y="0"/>
                  </a:moveTo>
                  <a:cubicBezTo>
                    <a:pt x="109810" y="0"/>
                    <a:pt x="125375" y="2220"/>
                    <a:pt x="134702" y="4440"/>
                  </a:cubicBezTo>
                  <a:cubicBezTo>
                    <a:pt x="142267" y="6214"/>
                    <a:pt x="145380" y="6214"/>
                    <a:pt x="148481" y="6214"/>
                  </a:cubicBezTo>
                  <a:cubicBezTo>
                    <a:pt x="152487" y="10666"/>
                    <a:pt x="150713" y="23118"/>
                    <a:pt x="150713" y="48902"/>
                  </a:cubicBezTo>
                  <a:cubicBezTo>
                    <a:pt x="150713" y="54682"/>
                    <a:pt x="150267" y="57348"/>
                    <a:pt x="147600" y="57348"/>
                  </a:cubicBezTo>
                  <a:cubicBezTo>
                    <a:pt x="143594" y="48009"/>
                    <a:pt x="140481" y="37790"/>
                    <a:pt x="138261" y="33784"/>
                  </a:cubicBezTo>
                  <a:cubicBezTo>
                    <a:pt x="135595" y="29332"/>
                    <a:pt x="122696" y="15118"/>
                    <a:pt x="87585" y="15118"/>
                  </a:cubicBezTo>
                  <a:cubicBezTo>
                    <a:pt x="59134" y="15118"/>
                    <a:pt x="35570" y="29332"/>
                    <a:pt x="35570" y="56009"/>
                  </a:cubicBezTo>
                  <a:cubicBezTo>
                    <a:pt x="35570" y="80020"/>
                    <a:pt x="47575" y="93799"/>
                    <a:pt x="86246" y="120030"/>
                  </a:cubicBezTo>
                  <a:lnTo>
                    <a:pt x="97371" y="127583"/>
                  </a:lnTo>
                  <a:cubicBezTo>
                    <a:pt x="144934" y="160040"/>
                    <a:pt x="161379" y="186271"/>
                    <a:pt x="161379" y="218715"/>
                  </a:cubicBezTo>
                  <a:cubicBezTo>
                    <a:pt x="161379" y="240940"/>
                    <a:pt x="152933" y="264939"/>
                    <a:pt x="124929" y="283170"/>
                  </a:cubicBezTo>
                  <a:cubicBezTo>
                    <a:pt x="108471" y="293836"/>
                    <a:pt x="84026" y="296515"/>
                    <a:pt x="62694" y="296515"/>
                  </a:cubicBezTo>
                  <a:cubicBezTo>
                    <a:pt x="44462" y="296515"/>
                    <a:pt x="21791" y="293836"/>
                    <a:pt x="5779" y="286283"/>
                  </a:cubicBezTo>
                  <a:cubicBezTo>
                    <a:pt x="459" y="283617"/>
                    <a:pt x="0" y="282277"/>
                    <a:pt x="0" y="272058"/>
                  </a:cubicBezTo>
                  <a:cubicBezTo>
                    <a:pt x="0" y="253392"/>
                    <a:pt x="1786" y="238274"/>
                    <a:pt x="2232" y="232048"/>
                  </a:cubicBezTo>
                  <a:cubicBezTo>
                    <a:pt x="8892" y="233387"/>
                    <a:pt x="8892" y="238720"/>
                    <a:pt x="10232" y="244053"/>
                  </a:cubicBezTo>
                  <a:cubicBezTo>
                    <a:pt x="16458" y="271611"/>
                    <a:pt x="45802" y="281397"/>
                    <a:pt x="72020" y="281397"/>
                  </a:cubicBezTo>
                  <a:cubicBezTo>
                    <a:pt x="110703" y="281397"/>
                    <a:pt x="130708" y="259618"/>
                    <a:pt x="130708" y="231167"/>
                  </a:cubicBezTo>
                  <a:cubicBezTo>
                    <a:pt x="130708" y="204043"/>
                    <a:pt x="116036" y="191145"/>
                    <a:pt x="81359" y="165373"/>
                  </a:cubicBezTo>
                  <a:lnTo>
                    <a:pt x="63574" y="152028"/>
                  </a:lnTo>
                  <a:cubicBezTo>
                    <a:pt x="21344" y="120464"/>
                    <a:pt x="7565" y="97346"/>
                    <a:pt x="7565" y="71127"/>
                  </a:cubicBezTo>
                  <a:cubicBezTo>
                    <a:pt x="7565" y="26665"/>
                    <a:pt x="42689" y="0"/>
                    <a:pt x="94245"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4" name="Shape 21">
              <a:extLst>
                <a:ext uri="{FF2B5EF4-FFF2-40B4-BE49-F238E27FC236}">
                  <a16:creationId xmlns:a16="http://schemas.microsoft.com/office/drawing/2014/main" xmlns="" id="{C85B3A4C-304B-4ADF-B8AE-98DA197BACA4}"/>
                </a:ext>
              </a:extLst>
            </p:cNvPr>
            <p:cNvSpPr/>
            <p:nvPr/>
          </p:nvSpPr>
          <p:spPr>
            <a:xfrm>
              <a:off x="4411477" y="2460700"/>
              <a:ext cx="158031" cy="292956"/>
            </a:xfrm>
            <a:custGeom>
              <a:avLst/>
              <a:gdLst/>
              <a:ahLst/>
              <a:cxnLst/>
              <a:rect l="0" t="0" r="0" b="0"/>
              <a:pathLst>
                <a:path w="158031" h="292956">
                  <a:moveTo>
                    <a:pt x="6003" y="0"/>
                  </a:moveTo>
                  <a:cubicBezTo>
                    <a:pt x="9996" y="0"/>
                    <a:pt x="11336" y="5345"/>
                    <a:pt x="15329" y="13791"/>
                  </a:cubicBezTo>
                  <a:cubicBezTo>
                    <a:pt x="22448" y="29790"/>
                    <a:pt x="85130" y="185824"/>
                    <a:pt x="109141" y="243173"/>
                  </a:cubicBezTo>
                  <a:cubicBezTo>
                    <a:pt x="123366" y="276957"/>
                    <a:pt x="134032" y="281843"/>
                    <a:pt x="142478" y="284510"/>
                  </a:cubicBezTo>
                  <a:cubicBezTo>
                    <a:pt x="148258" y="286296"/>
                    <a:pt x="154037" y="286730"/>
                    <a:pt x="158031" y="286730"/>
                  </a:cubicBezTo>
                  <a:cubicBezTo>
                    <a:pt x="148258" y="292956"/>
                    <a:pt x="119360" y="292956"/>
                    <a:pt x="92236" y="292075"/>
                  </a:cubicBezTo>
                  <a:cubicBezTo>
                    <a:pt x="84683" y="291629"/>
                    <a:pt x="78470" y="291629"/>
                    <a:pt x="78470" y="289396"/>
                  </a:cubicBezTo>
                  <a:cubicBezTo>
                    <a:pt x="83344" y="285849"/>
                    <a:pt x="87350" y="282736"/>
                    <a:pt x="84683" y="276510"/>
                  </a:cubicBezTo>
                  <a:lnTo>
                    <a:pt x="49572" y="189818"/>
                  </a:lnTo>
                  <a:lnTo>
                    <a:pt x="0" y="188651"/>
                  </a:lnTo>
                  <a:lnTo>
                    <a:pt x="0" y="172045"/>
                  </a:lnTo>
                  <a:lnTo>
                    <a:pt x="40233" y="172045"/>
                  </a:lnTo>
                  <a:lnTo>
                    <a:pt x="2890" y="65794"/>
                  </a:lnTo>
                  <a:lnTo>
                    <a:pt x="0" y="72736"/>
                  </a:lnTo>
                  <a:lnTo>
                    <a:pt x="0" y="7395"/>
                  </a:lnTo>
                  <a:lnTo>
                    <a:pt x="2166" y="2671"/>
                  </a:lnTo>
                  <a:cubicBezTo>
                    <a:pt x="3556" y="558"/>
                    <a:pt x="4669" y="0"/>
                    <a:pt x="600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5" name="Shape 22">
              <a:extLst>
                <a:ext uri="{FF2B5EF4-FFF2-40B4-BE49-F238E27FC236}">
                  <a16:creationId xmlns:a16="http://schemas.microsoft.com/office/drawing/2014/main" xmlns="" id="{73927920-712D-4B5C-A4A4-BD7A3E856607}"/>
                </a:ext>
              </a:extLst>
            </p:cNvPr>
            <p:cNvSpPr/>
            <p:nvPr/>
          </p:nvSpPr>
          <p:spPr>
            <a:xfrm>
              <a:off x="1753357" y="3038016"/>
              <a:ext cx="116880" cy="223044"/>
            </a:xfrm>
            <a:custGeom>
              <a:avLst/>
              <a:gdLst/>
              <a:ahLst/>
              <a:cxnLst/>
              <a:rect l="0" t="0" r="0" b="0"/>
              <a:pathLst>
                <a:path w="116880" h="223044">
                  <a:moveTo>
                    <a:pt x="116880" y="0"/>
                  </a:moveTo>
                  <a:lnTo>
                    <a:pt x="116880" y="11050"/>
                  </a:lnTo>
                  <a:lnTo>
                    <a:pt x="115205" y="10716"/>
                  </a:lnTo>
                  <a:cubicBezTo>
                    <a:pt x="65980" y="10716"/>
                    <a:pt x="30473" y="41523"/>
                    <a:pt x="30473" y="103485"/>
                  </a:cubicBezTo>
                  <a:cubicBezTo>
                    <a:pt x="30473" y="153212"/>
                    <a:pt x="52894" y="189008"/>
                    <a:pt x="86567" y="203798"/>
                  </a:cubicBezTo>
                  <a:lnTo>
                    <a:pt x="116880" y="209962"/>
                  </a:lnTo>
                  <a:lnTo>
                    <a:pt x="116880" y="222887"/>
                  </a:lnTo>
                  <a:lnTo>
                    <a:pt x="115205" y="223044"/>
                  </a:lnTo>
                  <a:cubicBezTo>
                    <a:pt x="34503" y="223044"/>
                    <a:pt x="0" y="162421"/>
                    <a:pt x="0" y="111187"/>
                  </a:cubicBezTo>
                  <a:cubicBezTo>
                    <a:pt x="0" y="65298"/>
                    <a:pt x="35496" y="0"/>
                    <a:pt x="116880"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6" name="Shape 23">
              <a:extLst>
                <a:ext uri="{FF2B5EF4-FFF2-40B4-BE49-F238E27FC236}">
                  <a16:creationId xmlns:a16="http://schemas.microsoft.com/office/drawing/2014/main" xmlns="" id="{282D15BB-E798-4B7E-955F-DBA9D0A7A509}"/>
                </a:ext>
              </a:extLst>
            </p:cNvPr>
            <p:cNvSpPr/>
            <p:nvPr/>
          </p:nvSpPr>
          <p:spPr>
            <a:xfrm>
              <a:off x="1519262" y="3038016"/>
              <a:ext cx="200608" cy="223044"/>
            </a:xfrm>
            <a:custGeom>
              <a:avLst/>
              <a:gdLst/>
              <a:ahLst/>
              <a:cxnLst/>
              <a:rect l="0" t="0" r="0" b="0"/>
              <a:pathLst>
                <a:path w="200608" h="223044">
                  <a:moveTo>
                    <a:pt x="122907" y="0"/>
                  </a:moveTo>
                  <a:cubicBezTo>
                    <a:pt x="134627" y="0"/>
                    <a:pt x="151383" y="1005"/>
                    <a:pt x="165782" y="3349"/>
                  </a:cubicBezTo>
                  <a:cubicBezTo>
                    <a:pt x="176820" y="5358"/>
                    <a:pt x="186196" y="7367"/>
                    <a:pt x="195920" y="7702"/>
                  </a:cubicBezTo>
                  <a:lnTo>
                    <a:pt x="198264" y="26789"/>
                  </a:lnTo>
                  <a:cubicBezTo>
                    <a:pt x="197929" y="36165"/>
                    <a:pt x="197929" y="51904"/>
                    <a:pt x="197594" y="55922"/>
                  </a:cubicBezTo>
                  <a:cubicBezTo>
                    <a:pt x="191901" y="44872"/>
                    <a:pt x="187213" y="33486"/>
                    <a:pt x="179512" y="27459"/>
                  </a:cubicBezTo>
                  <a:cubicBezTo>
                    <a:pt x="169118" y="18752"/>
                    <a:pt x="147687" y="11720"/>
                    <a:pt x="121568" y="11720"/>
                  </a:cubicBezTo>
                  <a:cubicBezTo>
                    <a:pt x="83728" y="11720"/>
                    <a:pt x="65646" y="21766"/>
                    <a:pt x="55265" y="31477"/>
                  </a:cubicBezTo>
                  <a:cubicBezTo>
                    <a:pt x="33499" y="51569"/>
                    <a:pt x="28811" y="77031"/>
                    <a:pt x="28811" y="105829"/>
                  </a:cubicBezTo>
                  <a:cubicBezTo>
                    <a:pt x="28811" y="160412"/>
                    <a:pt x="72008" y="208967"/>
                    <a:pt x="134962" y="208967"/>
                  </a:cubicBezTo>
                  <a:cubicBezTo>
                    <a:pt x="157076" y="208967"/>
                    <a:pt x="171797" y="207293"/>
                    <a:pt x="183530" y="195573"/>
                  </a:cubicBezTo>
                  <a:cubicBezTo>
                    <a:pt x="189892" y="189210"/>
                    <a:pt x="193911" y="177155"/>
                    <a:pt x="194915" y="171797"/>
                  </a:cubicBezTo>
                  <a:cubicBezTo>
                    <a:pt x="200608" y="173806"/>
                    <a:pt x="196590" y="198586"/>
                    <a:pt x="193576" y="208297"/>
                  </a:cubicBezTo>
                  <a:cubicBezTo>
                    <a:pt x="191901" y="213655"/>
                    <a:pt x="191232" y="214660"/>
                    <a:pt x="186196" y="216669"/>
                  </a:cubicBezTo>
                  <a:cubicBezTo>
                    <a:pt x="174154" y="221357"/>
                    <a:pt x="152053" y="223044"/>
                    <a:pt x="132953" y="223044"/>
                  </a:cubicBezTo>
                  <a:cubicBezTo>
                    <a:pt x="88751" y="223044"/>
                    <a:pt x="58948" y="212651"/>
                    <a:pt x="35843" y="192559"/>
                  </a:cubicBezTo>
                  <a:cubicBezTo>
                    <a:pt x="7045" y="167779"/>
                    <a:pt x="0" y="135297"/>
                    <a:pt x="0" y="108173"/>
                  </a:cubicBezTo>
                  <a:cubicBezTo>
                    <a:pt x="0" y="89074"/>
                    <a:pt x="7045" y="55922"/>
                    <a:pt x="33164" y="30473"/>
                  </a:cubicBezTo>
                  <a:cubicBezTo>
                    <a:pt x="50912" y="13395"/>
                    <a:pt x="77701" y="0"/>
                    <a:pt x="122907"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7" name="Shape 24">
              <a:extLst>
                <a:ext uri="{FF2B5EF4-FFF2-40B4-BE49-F238E27FC236}">
                  <a16:creationId xmlns:a16="http://schemas.microsoft.com/office/drawing/2014/main" xmlns="" id="{F3BC6986-8AA8-4300-A7A4-501D595E32B2}"/>
                </a:ext>
              </a:extLst>
            </p:cNvPr>
            <p:cNvSpPr/>
            <p:nvPr/>
          </p:nvSpPr>
          <p:spPr>
            <a:xfrm>
              <a:off x="3093926" y="3042035"/>
              <a:ext cx="71326" cy="215342"/>
            </a:xfrm>
            <a:custGeom>
              <a:avLst/>
              <a:gdLst/>
              <a:ahLst/>
              <a:cxnLst/>
              <a:rect l="0" t="0" r="0" b="0"/>
              <a:pathLst>
                <a:path w="71326" h="215342">
                  <a:moveTo>
                    <a:pt x="61615" y="0"/>
                  </a:moveTo>
                  <a:cubicBezTo>
                    <a:pt x="48555" y="7032"/>
                    <a:pt x="46881" y="11050"/>
                    <a:pt x="46211" y="21096"/>
                  </a:cubicBezTo>
                  <a:cubicBezTo>
                    <a:pt x="45876" y="30138"/>
                    <a:pt x="45876" y="38174"/>
                    <a:pt x="45876" y="82389"/>
                  </a:cubicBezTo>
                  <a:lnTo>
                    <a:pt x="45876" y="132618"/>
                  </a:lnTo>
                  <a:cubicBezTo>
                    <a:pt x="45876" y="160077"/>
                    <a:pt x="45876" y="182513"/>
                    <a:pt x="47216" y="194233"/>
                  </a:cubicBezTo>
                  <a:cubicBezTo>
                    <a:pt x="48220" y="202605"/>
                    <a:pt x="49225" y="207963"/>
                    <a:pt x="57931" y="209302"/>
                  </a:cubicBezTo>
                  <a:cubicBezTo>
                    <a:pt x="62285" y="209972"/>
                    <a:pt x="68647" y="210641"/>
                    <a:pt x="71326" y="210641"/>
                  </a:cubicBezTo>
                  <a:cubicBezTo>
                    <a:pt x="52574" y="215342"/>
                    <a:pt x="33486" y="214325"/>
                    <a:pt x="32147" y="214325"/>
                  </a:cubicBezTo>
                  <a:cubicBezTo>
                    <a:pt x="30473" y="214325"/>
                    <a:pt x="12055" y="215342"/>
                    <a:pt x="3001" y="215342"/>
                  </a:cubicBezTo>
                  <a:cubicBezTo>
                    <a:pt x="15404" y="207963"/>
                    <a:pt x="16408" y="202605"/>
                    <a:pt x="17400" y="194233"/>
                  </a:cubicBezTo>
                  <a:cubicBezTo>
                    <a:pt x="18752" y="182513"/>
                    <a:pt x="19087" y="160077"/>
                    <a:pt x="19087" y="132618"/>
                  </a:cubicBezTo>
                  <a:lnTo>
                    <a:pt x="19087" y="82389"/>
                  </a:lnTo>
                  <a:cubicBezTo>
                    <a:pt x="19087" y="38174"/>
                    <a:pt x="19087" y="30138"/>
                    <a:pt x="18417" y="21096"/>
                  </a:cubicBezTo>
                  <a:cubicBezTo>
                    <a:pt x="17748" y="11385"/>
                    <a:pt x="15404" y="7032"/>
                    <a:pt x="9041" y="5693"/>
                  </a:cubicBezTo>
                  <a:cubicBezTo>
                    <a:pt x="5693" y="5023"/>
                    <a:pt x="2009" y="4688"/>
                    <a:pt x="0" y="4688"/>
                  </a:cubicBezTo>
                  <a:cubicBezTo>
                    <a:pt x="12055" y="0"/>
                    <a:pt x="30473" y="670"/>
                    <a:pt x="32147" y="670"/>
                  </a:cubicBezTo>
                  <a:cubicBezTo>
                    <a:pt x="33486" y="670"/>
                    <a:pt x="52574" y="0"/>
                    <a:pt x="61615"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8" name="Shape 25">
              <a:extLst>
                <a:ext uri="{FF2B5EF4-FFF2-40B4-BE49-F238E27FC236}">
                  <a16:creationId xmlns:a16="http://schemas.microsoft.com/office/drawing/2014/main" xmlns="" id="{B1767DCE-C483-4ED1-83ED-2A37F8C47AD6}"/>
                </a:ext>
              </a:extLst>
            </p:cNvPr>
            <p:cNvSpPr/>
            <p:nvPr/>
          </p:nvSpPr>
          <p:spPr>
            <a:xfrm>
              <a:off x="2725217" y="3042035"/>
              <a:ext cx="142317" cy="216012"/>
            </a:xfrm>
            <a:custGeom>
              <a:avLst/>
              <a:gdLst/>
              <a:ahLst/>
              <a:cxnLst/>
              <a:rect l="0" t="0" r="0" b="0"/>
              <a:pathLst>
                <a:path w="142317" h="216012">
                  <a:moveTo>
                    <a:pt x="68312" y="0"/>
                  </a:moveTo>
                  <a:lnTo>
                    <a:pt x="60945" y="5023"/>
                  </a:lnTo>
                  <a:cubicBezTo>
                    <a:pt x="52239" y="6697"/>
                    <a:pt x="50564" y="11050"/>
                    <a:pt x="49895" y="21096"/>
                  </a:cubicBezTo>
                  <a:cubicBezTo>
                    <a:pt x="49560" y="30138"/>
                    <a:pt x="49560" y="38174"/>
                    <a:pt x="49560" y="82389"/>
                  </a:cubicBezTo>
                  <a:lnTo>
                    <a:pt x="49560" y="133288"/>
                  </a:lnTo>
                  <a:cubicBezTo>
                    <a:pt x="49560" y="175146"/>
                    <a:pt x="50229" y="192224"/>
                    <a:pt x="55587" y="197247"/>
                  </a:cubicBezTo>
                  <a:cubicBezTo>
                    <a:pt x="60275" y="201935"/>
                    <a:pt x="71661" y="203944"/>
                    <a:pt x="94766" y="203944"/>
                  </a:cubicBezTo>
                  <a:cubicBezTo>
                    <a:pt x="110170" y="203944"/>
                    <a:pt x="123230" y="203609"/>
                    <a:pt x="130262" y="195238"/>
                  </a:cubicBezTo>
                  <a:cubicBezTo>
                    <a:pt x="133945" y="190884"/>
                    <a:pt x="136302" y="184857"/>
                    <a:pt x="137294" y="179164"/>
                  </a:cubicBezTo>
                  <a:cubicBezTo>
                    <a:pt x="142317" y="182848"/>
                    <a:pt x="140308" y="199926"/>
                    <a:pt x="137964" y="208297"/>
                  </a:cubicBezTo>
                  <a:cubicBezTo>
                    <a:pt x="135955" y="214995"/>
                    <a:pt x="134962" y="216012"/>
                    <a:pt x="119211" y="216012"/>
                  </a:cubicBezTo>
                  <a:cubicBezTo>
                    <a:pt x="98115" y="216012"/>
                    <a:pt x="81707" y="215664"/>
                    <a:pt x="67977" y="214995"/>
                  </a:cubicBezTo>
                  <a:lnTo>
                    <a:pt x="35830" y="214325"/>
                  </a:lnTo>
                  <a:lnTo>
                    <a:pt x="23775" y="214672"/>
                  </a:lnTo>
                  <a:lnTo>
                    <a:pt x="6685" y="215342"/>
                  </a:lnTo>
                  <a:cubicBezTo>
                    <a:pt x="19075" y="207963"/>
                    <a:pt x="19745" y="202605"/>
                    <a:pt x="21084" y="194233"/>
                  </a:cubicBezTo>
                  <a:cubicBezTo>
                    <a:pt x="22771" y="182513"/>
                    <a:pt x="22771" y="160077"/>
                    <a:pt x="22771" y="132618"/>
                  </a:cubicBezTo>
                  <a:lnTo>
                    <a:pt x="22771" y="82389"/>
                  </a:lnTo>
                  <a:cubicBezTo>
                    <a:pt x="22771" y="38174"/>
                    <a:pt x="22771" y="30138"/>
                    <a:pt x="22101" y="21096"/>
                  </a:cubicBezTo>
                  <a:cubicBezTo>
                    <a:pt x="21431" y="11385"/>
                    <a:pt x="19745" y="6697"/>
                    <a:pt x="10046" y="5358"/>
                  </a:cubicBezTo>
                  <a:lnTo>
                    <a:pt x="0" y="4688"/>
                  </a:lnTo>
                  <a:cubicBezTo>
                    <a:pt x="15739" y="0"/>
                    <a:pt x="34156" y="670"/>
                    <a:pt x="35830" y="670"/>
                  </a:cubicBezTo>
                  <a:lnTo>
                    <a:pt x="68312"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9" name="Shape 26">
              <a:extLst>
                <a:ext uri="{FF2B5EF4-FFF2-40B4-BE49-F238E27FC236}">
                  <a16:creationId xmlns:a16="http://schemas.microsoft.com/office/drawing/2014/main" xmlns="" id="{2B9F3577-5348-483C-9C9F-978F5B16108A}"/>
                </a:ext>
              </a:extLst>
            </p:cNvPr>
            <p:cNvSpPr/>
            <p:nvPr/>
          </p:nvSpPr>
          <p:spPr>
            <a:xfrm>
              <a:off x="2465003" y="3042035"/>
              <a:ext cx="214660" cy="219025"/>
            </a:xfrm>
            <a:custGeom>
              <a:avLst/>
              <a:gdLst/>
              <a:ahLst/>
              <a:cxnLst/>
              <a:rect l="0" t="0" r="0" b="0"/>
              <a:pathLst>
                <a:path w="214660" h="219025">
                  <a:moveTo>
                    <a:pt x="65968" y="0"/>
                  </a:moveTo>
                  <a:cubicBezTo>
                    <a:pt x="53243" y="6697"/>
                    <a:pt x="51569" y="11720"/>
                    <a:pt x="50899" y="21096"/>
                  </a:cubicBezTo>
                  <a:cubicBezTo>
                    <a:pt x="50229" y="30138"/>
                    <a:pt x="50229" y="38174"/>
                    <a:pt x="50229" y="82389"/>
                  </a:cubicBezTo>
                  <a:lnTo>
                    <a:pt x="50229" y="122238"/>
                  </a:lnTo>
                  <a:cubicBezTo>
                    <a:pt x="50229" y="163426"/>
                    <a:pt x="59271" y="180504"/>
                    <a:pt x="71996" y="191889"/>
                  </a:cubicBezTo>
                  <a:cubicBezTo>
                    <a:pt x="86395" y="204949"/>
                    <a:pt x="99120" y="207305"/>
                    <a:pt x="115875" y="207305"/>
                  </a:cubicBezTo>
                  <a:cubicBezTo>
                    <a:pt x="133958" y="207305"/>
                    <a:pt x="151371" y="199256"/>
                    <a:pt x="161417" y="187201"/>
                  </a:cubicBezTo>
                  <a:cubicBezTo>
                    <a:pt x="175146" y="170793"/>
                    <a:pt x="178160" y="147352"/>
                    <a:pt x="178160" y="118219"/>
                  </a:cubicBezTo>
                  <a:lnTo>
                    <a:pt x="178160" y="82389"/>
                  </a:lnTo>
                  <a:cubicBezTo>
                    <a:pt x="178160" y="38174"/>
                    <a:pt x="177825" y="30138"/>
                    <a:pt x="177490" y="21096"/>
                  </a:cubicBezTo>
                  <a:cubicBezTo>
                    <a:pt x="177155" y="12055"/>
                    <a:pt x="175481" y="6697"/>
                    <a:pt x="165770" y="5358"/>
                  </a:cubicBezTo>
                  <a:lnTo>
                    <a:pt x="155724" y="4688"/>
                  </a:lnTo>
                  <a:cubicBezTo>
                    <a:pt x="171128" y="0"/>
                    <a:pt x="188206" y="670"/>
                    <a:pt x="189880" y="670"/>
                  </a:cubicBezTo>
                  <a:cubicBezTo>
                    <a:pt x="191889" y="670"/>
                    <a:pt x="205953" y="0"/>
                    <a:pt x="214660" y="0"/>
                  </a:cubicBezTo>
                  <a:cubicBezTo>
                    <a:pt x="201600" y="7032"/>
                    <a:pt x="199926" y="11720"/>
                    <a:pt x="199256" y="21096"/>
                  </a:cubicBezTo>
                  <a:cubicBezTo>
                    <a:pt x="198586" y="30138"/>
                    <a:pt x="198921" y="38174"/>
                    <a:pt x="198921" y="82389"/>
                  </a:cubicBezTo>
                  <a:lnTo>
                    <a:pt x="198921" y="112861"/>
                  </a:lnTo>
                  <a:cubicBezTo>
                    <a:pt x="198921" y="143669"/>
                    <a:pt x="194903" y="178160"/>
                    <a:pt x="171462" y="198251"/>
                  </a:cubicBezTo>
                  <a:cubicBezTo>
                    <a:pt x="150031" y="216681"/>
                    <a:pt x="127260" y="219025"/>
                    <a:pt x="109835" y="219025"/>
                  </a:cubicBezTo>
                  <a:cubicBezTo>
                    <a:pt x="100137" y="219025"/>
                    <a:pt x="69317" y="218343"/>
                    <a:pt x="48555" y="198921"/>
                  </a:cubicBezTo>
                  <a:cubicBezTo>
                    <a:pt x="34156" y="185527"/>
                    <a:pt x="22771" y="165770"/>
                    <a:pt x="22771" y="124247"/>
                  </a:cubicBezTo>
                  <a:lnTo>
                    <a:pt x="22771" y="82389"/>
                  </a:lnTo>
                  <a:cubicBezTo>
                    <a:pt x="22771" y="38174"/>
                    <a:pt x="22771" y="30138"/>
                    <a:pt x="22101" y="21096"/>
                  </a:cubicBezTo>
                  <a:cubicBezTo>
                    <a:pt x="21431" y="12055"/>
                    <a:pt x="19757" y="6697"/>
                    <a:pt x="10046" y="5358"/>
                  </a:cubicBezTo>
                  <a:lnTo>
                    <a:pt x="0" y="4688"/>
                  </a:lnTo>
                  <a:cubicBezTo>
                    <a:pt x="15739" y="0"/>
                    <a:pt x="33486" y="670"/>
                    <a:pt x="36165" y="670"/>
                  </a:cubicBezTo>
                  <a:lnTo>
                    <a:pt x="65968"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0" name="Shape 27">
              <a:extLst>
                <a:ext uri="{FF2B5EF4-FFF2-40B4-BE49-F238E27FC236}">
                  <a16:creationId xmlns:a16="http://schemas.microsoft.com/office/drawing/2014/main" xmlns="" id="{EC6B0BF4-DA48-435D-B9EC-C8F30C64E467}"/>
                </a:ext>
              </a:extLst>
            </p:cNvPr>
            <p:cNvSpPr/>
            <p:nvPr/>
          </p:nvSpPr>
          <p:spPr>
            <a:xfrm>
              <a:off x="2864185" y="3039942"/>
              <a:ext cx="187523" cy="217435"/>
            </a:xfrm>
            <a:custGeom>
              <a:avLst/>
              <a:gdLst/>
              <a:ahLst/>
              <a:cxnLst/>
              <a:rect l="0" t="0" r="0" b="0"/>
              <a:pathLst>
                <a:path w="187523" h="217435">
                  <a:moveTo>
                    <a:pt x="13271" y="42"/>
                  </a:moveTo>
                  <a:cubicBezTo>
                    <a:pt x="15658" y="84"/>
                    <a:pt x="18424" y="921"/>
                    <a:pt x="22448" y="1423"/>
                  </a:cubicBezTo>
                  <a:cubicBezTo>
                    <a:pt x="30807" y="2428"/>
                    <a:pt x="42193" y="2763"/>
                    <a:pt x="45554" y="2763"/>
                  </a:cubicBezTo>
                  <a:lnTo>
                    <a:pt x="156629" y="2763"/>
                  </a:lnTo>
                  <a:cubicBezTo>
                    <a:pt x="166315" y="2763"/>
                    <a:pt x="173000" y="2093"/>
                    <a:pt x="177688" y="1423"/>
                  </a:cubicBezTo>
                  <a:cubicBezTo>
                    <a:pt x="182054" y="753"/>
                    <a:pt x="184795" y="84"/>
                    <a:pt x="186159" y="84"/>
                  </a:cubicBezTo>
                  <a:cubicBezTo>
                    <a:pt x="187523" y="12139"/>
                    <a:pt x="186506" y="32565"/>
                    <a:pt x="186506" y="35914"/>
                  </a:cubicBezTo>
                  <a:cubicBezTo>
                    <a:pt x="180032" y="22854"/>
                    <a:pt x="173670" y="16492"/>
                    <a:pt x="145604" y="15822"/>
                  </a:cubicBezTo>
                  <a:lnTo>
                    <a:pt x="108843" y="15153"/>
                  </a:lnTo>
                  <a:lnTo>
                    <a:pt x="108843" y="134711"/>
                  </a:lnTo>
                  <a:cubicBezTo>
                    <a:pt x="108843" y="162170"/>
                    <a:pt x="108843" y="184606"/>
                    <a:pt x="110182" y="196326"/>
                  </a:cubicBezTo>
                  <a:cubicBezTo>
                    <a:pt x="111187" y="204698"/>
                    <a:pt x="112514" y="210055"/>
                    <a:pt x="121543" y="211395"/>
                  </a:cubicBezTo>
                  <a:cubicBezTo>
                    <a:pt x="125549" y="212065"/>
                    <a:pt x="132234" y="212734"/>
                    <a:pt x="134913" y="212734"/>
                  </a:cubicBezTo>
                  <a:cubicBezTo>
                    <a:pt x="116532" y="217435"/>
                    <a:pt x="97792" y="216418"/>
                    <a:pt x="96118" y="216418"/>
                  </a:cubicBezTo>
                  <a:cubicBezTo>
                    <a:pt x="94779" y="216418"/>
                    <a:pt x="74352" y="217435"/>
                    <a:pt x="65646" y="217435"/>
                  </a:cubicBezTo>
                  <a:cubicBezTo>
                    <a:pt x="78036" y="210390"/>
                    <a:pt x="79710" y="204698"/>
                    <a:pt x="80714" y="196326"/>
                  </a:cubicBezTo>
                  <a:cubicBezTo>
                    <a:pt x="82054" y="184606"/>
                    <a:pt x="82054" y="162170"/>
                    <a:pt x="82054" y="134711"/>
                  </a:cubicBezTo>
                  <a:lnTo>
                    <a:pt x="82054" y="15153"/>
                  </a:lnTo>
                  <a:lnTo>
                    <a:pt x="39526" y="15822"/>
                  </a:lnTo>
                  <a:cubicBezTo>
                    <a:pt x="21109" y="16157"/>
                    <a:pt x="14064" y="18166"/>
                    <a:pt x="9711" y="24864"/>
                  </a:cubicBezTo>
                  <a:cubicBezTo>
                    <a:pt x="6362" y="29887"/>
                    <a:pt x="6028" y="31896"/>
                    <a:pt x="5023" y="33905"/>
                  </a:cubicBezTo>
                  <a:cubicBezTo>
                    <a:pt x="0" y="31226"/>
                    <a:pt x="6028" y="5776"/>
                    <a:pt x="6362" y="3432"/>
                  </a:cubicBezTo>
                  <a:cubicBezTo>
                    <a:pt x="8874" y="753"/>
                    <a:pt x="10883" y="0"/>
                    <a:pt x="13271" y="42"/>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1" name="Shape 28">
              <a:extLst>
                <a:ext uri="{FF2B5EF4-FFF2-40B4-BE49-F238E27FC236}">
                  <a16:creationId xmlns:a16="http://schemas.microsoft.com/office/drawing/2014/main" xmlns="" id="{8E258E2A-2186-4691-AF49-B4BAC67053D4}"/>
                </a:ext>
              </a:extLst>
            </p:cNvPr>
            <p:cNvSpPr/>
            <p:nvPr/>
          </p:nvSpPr>
          <p:spPr>
            <a:xfrm>
              <a:off x="3477369" y="3038016"/>
              <a:ext cx="215342" cy="223044"/>
            </a:xfrm>
            <a:custGeom>
              <a:avLst/>
              <a:gdLst/>
              <a:ahLst/>
              <a:cxnLst/>
              <a:rect l="0" t="0" r="0" b="0"/>
              <a:pathLst>
                <a:path w="215342" h="223044">
                  <a:moveTo>
                    <a:pt x="127595" y="0"/>
                  </a:moveTo>
                  <a:cubicBezTo>
                    <a:pt x="146348" y="0"/>
                    <a:pt x="167109" y="3349"/>
                    <a:pt x="172802" y="4688"/>
                  </a:cubicBezTo>
                  <a:cubicBezTo>
                    <a:pt x="178842" y="6028"/>
                    <a:pt x="189210" y="7702"/>
                    <a:pt x="196590" y="7702"/>
                  </a:cubicBezTo>
                  <a:cubicBezTo>
                    <a:pt x="200273" y="14399"/>
                    <a:pt x="198599" y="22101"/>
                    <a:pt x="198599" y="50564"/>
                  </a:cubicBezTo>
                  <a:cubicBezTo>
                    <a:pt x="192906" y="48555"/>
                    <a:pt x="191232" y="40184"/>
                    <a:pt x="186544" y="33486"/>
                  </a:cubicBezTo>
                  <a:cubicBezTo>
                    <a:pt x="179164" y="22771"/>
                    <a:pt x="156728" y="11385"/>
                    <a:pt x="118554" y="11385"/>
                  </a:cubicBezTo>
                  <a:cubicBezTo>
                    <a:pt x="100806" y="11385"/>
                    <a:pt x="79375" y="12725"/>
                    <a:pt x="56939" y="29803"/>
                  </a:cubicBezTo>
                  <a:cubicBezTo>
                    <a:pt x="39849" y="42863"/>
                    <a:pt x="27794" y="68312"/>
                    <a:pt x="27794" y="101476"/>
                  </a:cubicBezTo>
                  <a:cubicBezTo>
                    <a:pt x="27794" y="141660"/>
                    <a:pt x="48568" y="170458"/>
                    <a:pt x="58948" y="180169"/>
                  </a:cubicBezTo>
                  <a:cubicBezTo>
                    <a:pt x="82389" y="201935"/>
                    <a:pt x="107169" y="209984"/>
                    <a:pt x="134293" y="209984"/>
                  </a:cubicBezTo>
                  <a:cubicBezTo>
                    <a:pt x="144673" y="209984"/>
                    <a:pt x="158403" y="208967"/>
                    <a:pt x="166105" y="204614"/>
                  </a:cubicBezTo>
                  <a:cubicBezTo>
                    <a:pt x="169788" y="202605"/>
                    <a:pt x="172145" y="201265"/>
                    <a:pt x="172145" y="195907"/>
                  </a:cubicBezTo>
                  <a:lnTo>
                    <a:pt x="172145" y="146683"/>
                  </a:lnTo>
                  <a:cubicBezTo>
                    <a:pt x="172145" y="123577"/>
                    <a:pt x="171475" y="120228"/>
                    <a:pt x="159420" y="117884"/>
                  </a:cubicBezTo>
                  <a:lnTo>
                    <a:pt x="149374" y="117215"/>
                  </a:lnTo>
                  <a:cubicBezTo>
                    <a:pt x="165112" y="112526"/>
                    <a:pt x="184857" y="113196"/>
                    <a:pt x="186544" y="113196"/>
                  </a:cubicBezTo>
                  <a:cubicBezTo>
                    <a:pt x="187883" y="113196"/>
                    <a:pt x="206301" y="112526"/>
                    <a:pt x="215342" y="112526"/>
                  </a:cubicBezTo>
                  <a:cubicBezTo>
                    <a:pt x="202282" y="119224"/>
                    <a:pt x="199926" y="123577"/>
                    <a:pt x="199268" y="133623"/>
                  </a:cubicBezTo>
                  <a:cubicBezTo>
                    <a:pt x="198934" y="142664"/>
                    <a:pt x="198934" y="151036"/>
                    <a:pt x="198934" y="163091"/>
                  </a:cubicBezTo>
                  <a:lnTo>
                    <a:pt x="198934" y="194903"/>
                  </a:lnTo>
                  <a:cubicBezTo>
                    <a:pt x="198934" y="207963"/>
                    <a:pt x="198599" y="208297"/>
                    <a:pt x="194915" y="210307"/>
                  </a:cubicBezTo>
                  <a:cubicBezTo>
                    <a:pt x="176150" y="220030"/>
                    <a:pt x="149374" y="223044"/>
                    <a:pt x="132283" y="223044"/>
                  </a:cubicBezTo>
                  <a:cubicBezTo>
                    <a:pt x="109848" y="223044"/>
                    <a:pt x="67990" y="220352"/>
                    <a:pt x="35173" y="192559"/>
                  </a:cubicBezTo>
                  <a:cubicBezTo>
                    <a:pt x="17078" y="177490"/>
                    <a:pt x="0" y="147017"/>
                    <a:pt x="0" y="111522"/>
                  </a:cubicBezTo>
                  <a:cubicBezTo>
                    <a:pt x="0" y="65968"/>
                    <a:pt x="23106" y="33821"/>
                    <a:pt x="49237" y="18083"/>
                  </a:cubicBezTo>
                  <a:cubicBezTo>
                    <a:pt x="75692" y="2009"/>
                    <a:pt x="105159" y="0"/>
                    <a:pt x="127595"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2" name="Shape 29">
              <a:extLst>
                <a:ext uri="{FF2B5EF4-FFF2-40B4-BE49-F238E27FC236}">
                  <a16:creationId xmlns:a16="http://schemas.microsoft.com/office/drawing/2014/main" xmlns="" id="{927ECA99-167B-4C67-93B3-236CA11C2C64}"/>
                </a:ext>
              </a:extLst>
            </p:cNvPr>
            <p:cNvSpPr/>
            <p:nvPr/>
          </p:nvSpPr>
          <p:spPr>
            <a:xfrm>
              <a:off x="3212468" y="3038016"/>
              <a:ext cx="227050" cy="221357"/>
            </a:xfrm>
            <a:custGeom>
              <a:avLst/>
              <a:gdLst/>
              <a:ahLst/>
              <a:cxnLst/>
              <a:rect l="0" t="0" r="0" b="0"/>
              <a:pathLst>
                <a:path w="227050" h="221357">
                  <a:moveTo>
                    <a:pt x="22113" y="0"/>
                  </a:moveTo>
                  <a:cubicBezTo>
                    <a:pt x="25462" y="0"/>
                    <a:pt x="30485" y="5693"/>
                    <a:pt x="33499" y="8706"/>
                  </a:cubicBezTo>
                  <a:cubicBezTo>
                    <a:pt x="38174" y="13395"/>
                    <a:pt x="81012" y="58936"/>
                    <a:pt x="126504" y="105829"/>
                  </a:cubicBezTo>
                  <a:cubicBezTo>
                    <a:pt x="155612" y="135967"/>
                    <a:pt x="187065" y="169788"/>
                    <a:pt x="196106" y="179164"/>
                  </a:cubicBezTo>
                  <a:lnTo>
                    <a:pt x="193092" y="36500"/>
                  </a:lnTo>
                  <a:cubicBezTo>
                    <a:pt x="192745" y="18083"/>
                    <a:pt x="191083" y="11720"/>
                    <a:pt x="182042" y="10046"/>
                  </a:cubicBezTo>
                  <a:cubicBezTo>
                    <a:pt x="176696" y="9041"/>
                    <a:pt x="169999" y="8706"/>
                    <a:pt x="167655" y="8706"/>
                  </a:cubicBezTo>
                  <a:cubicBezTo>
                    <a:pt x="184386" y="4018"/>
                    <a:pt x="198475" y="4688"/>
                    <a:pt x="201861" y="4688"/>
                  </a:cubicBezTo>
                  <a:cubicBezTo>
                    <a:pt x="205234" y="4688"/>
                    <a:pt x="214995" y="4018"/>
                    <a:pt x="227050" y="4018"/>
                  </a:cubicBezTo>
                  <a:cubicBezTo>
                    <a:pt x="212316" y="11385"/>
                    <a:pt x="211646" y="17078"/>
                    <a:pt x="211646" y="34156"/>
                  </a:cubicBezTo>
                  <a:lnTo>
                    <a:pt x="210976" y="200930"/>
                  </a:lnTo>
                  <a:cubicBezTo>
                    <a:pt x="210976" y="219683"/>
                    <a:pt x="210629" y="221357"/>
                    <a:pt x="208607" y="221357"/>
                  </a:cubicBezTo>
                  <a:cubicBezTo>
                    <a:pt x="205569" y="221357"/>
                    <a:pt x="202530" y="219013"/>
                    <a:pt x="186060" y="203944"/>
                  </a:cubicBezTo>
                  <a:cubicBezTo>
                    <a:pt x="183046" y="201265"/>
                    <a:pt x="140556" y="159407"/>
                    <a:pt x="109451" y="126926"/>
                  </a:cubicBezTo>
                  <a:cubicBezTo>
                    <a:pt x="75319" y="91083"/>
                    <a:pt x="42193" y="56257"/>
                    <a:pt x="33164" y="46211"/>
                  </a:cubicBezTo>
                  <a:lnTo>
                    <a:pt x="36513" y="180504"/>
                  </a:lnTo>
                  <a:cubicBezTo>
                    <a:pt x="37182" y="203944"/>
                    <a:pt x="39849" y="210976"/>
                    <a:pt x="47885" y="212985"/>
                  </a:cubicBezTo>
                  <a:cubicBezTo>
                    <a:pt x="53231" y="214337"/>
                    <a:pt x="59928" y="214660"/>
                    <a:pt x="62595" y="214660"/>
                  </a:cubicBezTo>
                  <a:cubicBezTo>
                    <a:pt x="42863" y="219360"/>
                    <a:pt x="31142" y="218343"/>
                    <a:pt x="28476" y="218343"/>
                  </a:cubicBezTo>
                  <a:cubicBezTo>
                    <a:pt x="25797" y="218343"/>
                    <a:pt x="13407" y="219360"/>
                    <a:pt x="0" y="219360"/>
                  </a:cubicBezTo>
                  <a:cubicBezTo>
                    <a:pt x="0" y="214660"/>
                    <a:pt x="5358" y="214337"/>
                    <a:pt x="9711" y="212985"/>
                  </a:cubicBezTo>
                  <a:cubicBezTo>
                    <a:pt x="17090" y="210976"/>
                    <a:pt x="18083" y="203274"/>
                    <a:pt x="18083" y="177490"/>
                  </a:cubicBezTo>
                  <a:lnTo>
                    <a:pt x="18083" y="14399"/>
                  </a:lnTo>
                  <a:cubicBezTo>
                    <a:pt x="18083" y="3014"/>
                    <a:pt x="19769" y="0"/>
                    <a:pt x="22113"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3" name="Shape 30">
              <a:extLst>
                <a:ext uri="{FF2B5EF4-FFF2-40B4-BE49-F238E27FC236}">
                  <a16:creationId xmlns:a16="http://schemas.microsoft.com/office/drawing/2014/main" xmlns="" id="{6B6634F5-706A-4349-A90A-878D2ADFEFCA}"/>
                </a:ext>
              </a:extLst>
            </p:cNvPr>
            <p:cNvSpPr/>
            <p:nvPr/>
          </p:nvSpPr>
          <p:spPr>
            <a:xfrm>
              <a:off x="2024286" y="3038016"/>
              <a:ext cx="227050" cy="221357"/>
            </a:xfrm>
            <a:custGeom>
              <a:avLst/>
              <a:gdLst/>
              <a:ahLst/>
              <a:cxnLst/>
              <a:rect l="0" t="0" r="0" b="0"/>
              <a:pathLst>
                <a:path w="227050" h="221357">
                  <a:moveTo>
                    <a:pt x="22101" y="0"/>
                  </a:moveTo>
                  <a:cubicBezTo>
                    <a:pt x="25450" y="0"/>
                    <a:pt x="30473" y="5693"/>
                    <a:pt x="33486" y="8706"/>
                  </a:cubicBezTo>
                  <a:cubicBezTo>
                    <a:pt x="38174" y="13395"/>
                    <a:pt x="81000" y="58936"/>
                    <a:pt x="126504" y="105829"/>
                  </a:cubicBezTo>
                  <a:cubicBezTo>
                    <a:pt x="155612" y="135967"/>
                    <a:pt x="187065" y="169788"/>
                    <a:pt x="196106" y="179164"/>
                  </a:cubicBezTo>
                  <a:lnTo>
                    <a:pt x="193080" y="36500"/>
                  </a:lnTo>
                  <a:cubicBezTo>
                    <a:pt x="192745" y="18083"/>
                    <a:pt x="191071" y="11720"/>
                    <a:pt x="182042" y="10046"/>
                  </a:cubicBezTo>
                  <a:cubicBezTo>
                    <a:pt x="176696" y="9041"/>
                    <a:pt x="169999" y="8706"/>
                    <a:pt x="167655" y="8706"/>
                  </a:cubicBezTo>
                  <a:cubicBezTo>
                    <a:pt x="184386" y="4018"/>
                    <a:pt x="198475" y="4688"/>
                    <a:pt x="201848" y="4688"/>
                  </a:cubicBezTo>
                  <a:cubicBezTo>
                    <a:pt x="205234" y="4688"/>
                    <a:pt x="214995" y="4018"/>
                    <a:pt x="227050" y="4018"/>
                  </a:cubicBezTo>
                  <a:cubicBezTo>
                    <a:pt x="212316" y="11385"/>
                    <a:pt x="211634" y="17078"/>
                    <a:pt x="211634" y="34156"/>
                  </a:cubicBezTo>
                  <a:lnTo>
                    <a:pt x="210964" y="200930"/>
                  </a:lnTo>
                  <a:cubicBezTo>
                    <a:pt x="210964" y="219683"/>
                    <a:pt x="210629" y="221357"/>
                    <a:pt x="208607" y="221357"/>
                  </a:cubicBezTo>
                  <a:cubicBezTo>
                    <a:pt x="205569" y="221357"/>
                    <a:pt x="202530" y="219013"/>
                    <a:pt x="186060" y="203944"/>
                  </a:cubicBezTo>
                  <a:cubicBezTo>
                    <a:pt x="183046" y="201265"/>
                    <a:pt x="140556" y="159407"/>
                    <a:pt x="109438" y="126926"/>
                  </a:cubicBezTo>
                  <a:cubicBezTo>
                    <a:pt x="75307" y="91083"/>
                    <a:pt x="42193" y="56257"/>
                    <a:pt x="33164" y="46211"/>
                  </a:cubicBezTo>
                  <a:lnTo>
                    <a:pt x="36500" y="180504"/>
                  </a:lnTo>
                  <a:cubicBezTo>
                    <a:pt x="37170" y="203944"/>
                    <a:pt x="39849" y="210976"/>
                    <a:pt x="47885" y="212985"/>
                  </a:cubicBezTo>
                  <a:cubicBezTo>
                    <a:pt x="53231" y="214337"/>
                    <a:pt x="59928" y="214660"/>
                    <a:pt x="62595" y="214660"/>
                  </a:cubicBezTo>
                  <a:cubicBezTo>
                    <a:pt x="42863" y="219360"/>
                    <a:pt x="31142" y="218343"/>
                    <a:pt x="28463" y="218343"/>
                  </a:cubicBezTo>
                  <a:cubicBezTo>
                    <a:pt x="25784" y="218343"/>
                    <a:pt x="13395" y="219360"/>
                    <a:pt x="0" y="219360"/>
                  </a:cubicBezTo>
                  <a:cubicBezTo>
                    <a:pt x="0" y="214660"/>
                    <a:pt x="5358" y="214337"/>
                    <a:pt x="9711" y="212985"/>
                  </a:cubicBezTo>
                  <a:cubicBezTo>
                    <a:pt x="17078" y="210976"/>
                    <a:pt x="18083" y="203274"/>
                    <a:pt x="18083" y="177490"/>
                  </a:cubicBezTo>
                  <a:lnTo>
                    <a:pt x="18083" y="14399"/>
                  </a:lnTo>
                  <a:cubicBezTo>
                    <a:pt x="18083" y="3014"/>
                    <a:pt x="19757" y="0"/>
                    <a:pt x="22101"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4" name="Shape 31">
              <a:extLst>
                <a:ext uri="{FF2B5EF4-FFF2-40B4-BE49-F238E27FC236}">
                  <a16:creationId xmlns:a16="http://schemas.microsoft.com/office/drawing/2014/main" xmlns="" id="{A48202D4-E7B0-4D6D-9070-B3A41E943C33}"/>
                </a:ext>
              </a:extLst>
            </p:cNvPr>
            <p:cNvSpPr/>
            <p:nvPr/>
          </p:nvSpPr>
          <p:spPr>
            <a:xfrm>
              <a:off x="1870236" y="3038016"/>
              <a:ext cx="116545" cy="222887"/>
            </a:xfrm>
            <a:custGeom>
              <a:avLst/>
              <a:gdLst/>
              <a:ahLst/>
              <a:cxnLst/>
              <a:rect l="0" t="0" r="0" b="0"/>
              <a:pathLst>
                <a:path w="116545" h="222887">
                  <a:moveTo>
                    <a:pt x="0" y="0"/>
                  </a:moveTo>
                  <a:cubicBezTo>
                    <a:pt x="66315" y="0"/>
                    <a:pt x="116545" y="40518"/>
                    <a:pt x="116545" y="106834"/>
                  </a:cubicBezTo>
                  <a:cubicBezTo>
                    <a:pt x="116545" y="162505"/>
                    <a:pt x="80386" y="209725"/>
                    <a:pt x="23788" y="220660"/>
                  </a:cubicBezTo>
                  <a:lnTo>
                    <a:pt x="0" y="222887"/>
                  </a:lnTo>
                  <a:lnTo>
                    <a:pt x="0" y="209962"/>
                  </a:lnTo>
                  <a:lnTo>
                    <a:pt x="6697" y="211324"/>
                  </a:lnTo>
                  <a:cubicBezTo>
                    <a:pt x="33151" y="211324"/>
                    <a:pt x="86407" y="197247"/>
                    <a:pt x="86407" y="114871"/>
                  </a:cubicBezTo>
                  <a:cubicBezTo>
                    <a:pt x="86407" y="63627"/>
                    <a:pt x="63043" y="30662"/>
                    <a:pt x="31725" y="17382"/>
                  </a:cubicBezTo>
                  <a:lnTo>
                    <a:pt x="0" y="11050"/>
                  </a:lnTo>
                  <a:lnTo>
                    <a:pt x="0"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5" name="Shape 32">
              <a:extLst>
                <a:ext uri="{FF2B5EF4-FFF2-40B4-BE49-F238E27FC236}">
                  <a16:creationId xmlns:a16="http://schemas.microsoft.com/office/drawing/2014/main" xmlns="" id="{D5BCBF17-07AD-4238-BD7D-55F7C621C241}"/>
                </a:ext>
              </a:extLst>
            </p:cNvPr>
            <p:cNvSpPr/>
            <p:nvPr/>
          </p:nvSpPr>
          <p:spPr>
            <a:xfrm>
              <a:off x="2298229" y="3037681"/>
              <a:ext cx="121568" cy="223379"/>
            </a:xfrm>
            <a:custGeom>
              <a:avLst/>
              <a:gdLst/>
              <a:ahLst/>
              <a:cxnLst/>
              <a:rect l="0" t="0" r="0" b="0"/>
              <a:pathLst>
                <a:path w="121568" h="223379">
                  <a:moveTo>
                    <a:pt x="70991" y="0"/>
                  </a:moveTo>
                  <a:cubicBezTo>
                    <a:pt x="82724" y="0"/>
                    <a:pt x="94444" y="1674"/>
                    <a:pt x="101476" y="3349"/>
                  </a:cubicBezTo>
                  <a:cubicBezTo>
                    <a:pt x="107169" y="4688"/>
                    <a:pt x="109513" y="4688"/>
                    <a:pt x="111844" y="4688"/>
                  </a:cubicBezTo>
                  <a:cubicBezTo>
                    <a:pt x="114871" y="8037"/>
                    <a:pt x="113531" y="17413"/>
                    <a:pt x="113531" y="36835"/>
                  </a:cubicBezTo>
                  <a:cubicBezTo>
                    <a:pt x="108173" y="36165"/>
                    <a:pt x="105829" y="28463"/>
                    <a:pt x="104155" y="25450"/>
                  </a:cubicBezTo>
                  <a:cubicBezTo>
                    <a:pt x="102146" y="22101"/>
                    <a:pt x="92422" y="11385"/>
                    <a:pt x="65968" y="11385"/>
                  </a:cubicBezTo>
                  <a:cubicBezTo>
                    <a:pt x="44537" y="11385"/>
                    <a:pt x="26789" y="22101"/>
                    <a:pt x="26789" y="42193"/>
                  </a:cubicBezTo>
                  <a:cubicBezTo>
                    <a:pt x="26789" y="60275"/>
                    <a:pt x="35830" y="70656"/>
                    <a:pt x="64963" y="90425"/>
                  </a:cubicBezTo>
                  <a:lnTo>
                    <a:pt x="73347" y="96118"/>
                  </a:lnTo>
                  <a:cubicBezTo>
                    <a:pt x="109178" y="120563"/>
                    <a:pt x="121568" y="140320"/>
                    <a:pt x="121568" y="164765"/>
                  </a:cubicBezTo>
                  <a:cubicBezTo>
                    <a:pt x="121568" y="181508"/>
                    <a:pt x="115205" y="199591"/>
                    <a:pt x="94109" y="213320"/>
                  </a:cubicBezTo>
                  <a:cubicBezTo>
                    <a:pt x="81707" y="221357"/>
                    <a:pt x="63289" y="223379"/>
                    <a:pt x="47216" y="223379"/>
                  </a:cubicBezTo>
                  <a:cubicBezTo>
                    <a:pt x="33486" y="223379"/>
                    <a:pt x="16408" y="221357"/>
                    <a:pt x="4353" y="215664"/>
                  </a:cubicBezTo>
                  <a:cubicBezTo>
                    <a:pt x="335" y="213655"/>
                    <a:pt x="0" y="212651"/>
                    <a:pt x="0" y="204949"/>
                  </a:cubicBezTo>
                  <a:cubicBezTo>
                    <a:pt x="0" y="190884"/>
                    <a:pt x="1339" y="179499"/>
                    <a:pt x="1674" y="174811"/>
                  </a:cubicBezTo>
                  <a:cubicBezTo>
                    <a:pt x="6697" y="175816"/>
                    <a:pt x="6697" y="179834"/>
                    <a:pt x="7702" y="183852"/>
                  </a:cubicBezTo>
                  <a:cubicBezTo>
                    <a:pt x="12390" y="204614"/>
                    <a:pt x="34491" y="211981"/>
                    <a:pt x="54248" y="211981"/>
                  </a:cubicBezTo>
                  <a:cubicBezTo>
                    <a:pt x="83393" y="211981"/>
                    <a:pt x="98462" y="195573"/>
                    <a:pt x="98462" y="174141"/>
                  </a:cubicBezTo>
                  <a:cubicBezTo>
                    <a:pt x="98462" y="153715"/>
                    <a:pt x="87399" y="144004"/>
                    <a:pt x="61292" y="124582"/>
                  </a:cubicBezTo>
                  <a:lnTo>
                    <a:pt x="47885" y="114536"/>
                  </a:lnTo>
                  <a:cubicBezTo>
                    <a:pt x="16073" y="90748"/>
                    <a:pt x="5693" y="73335"/>
                    <a:pt x="5693" y="53578"/>
                  </a:cubicBezTo>
                  <a:cubicBezTo>
                    <a:pt x="5693" y="20092"/>
                    <a:pt x="32147" y="0"/>
                    <a:pt x="70991"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grpSp>
    </p:spTree>
    <p:extLst>
      <p:ext uri="{BB962C8B-B14F-4D97-AF65-F5344CB8AC3E}">
        <p14:creationId xmlns:p14="http://schemas.microsoft.com/office/powerpoint/2010/main" val="180207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parador de Tema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050D051-B25E-4CAB-BC76-D3359F73287F}"/>
              </a:ext>
            </a:extLst>
          </p:cNvPr>
          <p:cNvSpPr>
            <a:spLocks noGrp="1"/>
          </p:cNvSpPr>
          <p:nvPr>
            <p:ph type="title" hasCustomPrompt="1"/>
          </p:nvPr>
        </p:nvSpPr>
        <p:spPr>
          <a:xfrm>
            <a:off x="831850" y="3649287"/>
            <a:ext cx="10515600" cy="673476"/>
          </a:xfrm>
        </p:spPr>
        <p:txBody>
          <a:bodyPr anchor="b">
            <a:noAutofit/>
          </a:bodyPr>
          <a:lstStyle>
            <a:lvl1pPr algn="l">
              <a:lnSpc>
                <a:spcPct val="100000"/>
              </a:lnSpc>
              <a:defRPr sz="3200">
                <a:solidFill>
                  <a:srgbClr val="7D99BA"/>
                </a:solidFill>
              </a:defRPr>
            </a:lvl1pPr>
          </a:lstStyle>
          <a:p>
            <a:r>
              <a:rPr lang="pt-PT" dirty="0"/>
              <a:t>Título</a:t>
            </a:r>
          </a:p>
        </p:txBody>
      </p:sp>
      <p:sp>
        <p:nvSpPr>
          <p:cNvPr id="3" name="Marcador de Posição do Texto 2">
            <a:extLst>
              <a:ext uri="{FF2B5EF4-FFF2-40B4-BE49-F238E27FC236}">
                <a16:creationId xmlns:a16="http://schemas.microsoft.com/office/drawing/2014/main" xmlns="" id="{F31064E3-B0E5-497F-88A1-4107781656DB}"/>
              </a:ext>
            </a:extLst>
          </p:cNvPr>
          <p:cNvSpPr>
            <a:spLocks noGrp="1"/>
          </p:cNvSpPr>
          <p:nvPr>
            <p:ph type="body" idx="1" hasCustomPrompt="1"/>
          </p:nvPr>
        </p:nvSpPr>
        <p:spPr>
          <a:xfrm>
            <a:off x="831850" y="4589463"/>
            <a:ext cx="10515600" cy="1500187"/>
          </a:xfrm>
        </p:spPr>
        <p:txBody>
          <a:bodyPr/>
          <a:lstStyle>
            <a:lvl1pPr marL="0" indent="0">
              <a:buNone/>
              <a:defRPr sz="2400">
                <a:solidFill>
                  <a:srgbClr val="ACA39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dirty="0"/>
              <a:t>Subtítulo se existente</a:t>
            </a:r>
          </a:p>
        </p:txBody>
      </p:sp>
      <p:grpSp>
        <p:nvGrpSpPr>
          <p:cNvPr id="7" name="Group 248">
            <a:extLst>
              <a:ext uri="{FF2B5EF4-FFF2-40B4-BE49-F238E27FC236}">
                <a16:creationId xmlns:a16="http://schemas.microsoft.com/office/drawing/2014/main" xmlns="" id="{13B52F88-7B40-429A-9BFB-B7A28EE84582}"/>
              </a:ext>
            </a:extLst>
          </p:cNvPr>
          <p:cNvGrpSpPr/>
          <p:nvPr userDrawn="1"/>
        </p:nvGrpSpPr>
        <p:grpSpPr>
          <a:xfrm>
            <a:off x="231561" y="242836"/>
            <a:ext cx="1213278" cy="607312"/>
            <a:chOff x="0" y="973286"/>
            <a:chExt cx="4569508" cy="2287774"/>
          </a:xfrm>
        </p:grpSpPr>
        <p:sp>
          <p:nvSpPr>
            <p:cNvPr id="8" name="Shape 6">
              <a:extLst>
                <a:ext uri="{FF2B5EF4-FFF2-40B4-BE49-F238E27FC236}">
                  <a16:creationId xmlns:a16="http://schemas.microsoft.com/office/drawing/2014/main" xmlns="" id="{CE76D97C-4133-4191-839A-ED2AAD1840F6}"/>
                </a:ext>
              </a:extLst>
            </p:cNvPr>
            <p:cNvSpPr/>
            <p:nvPr/>
          </p:nvSpPr>
          <p:spPr>
            <a:xfrm>
              <a:off x="1298091" y="1102457"/>
              <a:ext cx="894048" cy="1032309"/>
            </a:xfrm>
            <a:custGeom>
              <a:avLst/>
              <a:gdLst/>
              <a:ahLst/>
              <a:cxnLst/>
              <a:rect l="0" t="0" r="0" b="0"/>
              <a:pathLst>
                <a:path w="894048" h="1032309">
                  <a:moveTo>
                    <a:pt x="549077" y="0"/>
                  </a:moveTo>
                  <a:cubicBezTo>
                    <a:pt x="601737" y="0"/>
                    <a:pt x="675469" y="3932"/>
                    <a:pt x="740011" y="15788"/>
                  </a:cubicBezTo>
                  <a:cubicBezTo>
                    <a:pt x="790042" y="25016"/>
                    <a:pt x="832172" y="32903"/>
                    <a:pt x="874303" y="35545"/>
                  </a:cubicBezTo>
                  <a:cubicBezTo>
                    <a:pt x="888789" y="36872"/>
                    <a:pt x="891418" y="42131"/>
                    <a:pt x="891418" y="50031"/>
                  </a:cubicBezTo>
                  <a:cubicBezTo>
                    <a:pt x="891418" y="60573"/>
                    <a:pt x="887475" y="76374"/>
                    <a:pt x="884833" y="123763"/>
                  </a:cubicBezTo>
                  <a:cubicBezTo>
                    <a:pt x="882191" y="167221"/>
                    <a:pt x="882191" y="239626"/>
                    <a:pt x="880889" y="259383"/>
                  </a:cubicBezTo>
                  <a:cubicBezTo>
                    <a:pt x="879562" y="279152"/>
                    <a:pt x="876933" y="287052"/>
                    <a:pt x="869032" y="287052"/>
                  </a:cubicBezTo>
                  <a:cubicBezTo>
                    <a:pt x="859817" y="287052"/>
                    <a:pt x="858515" y="277825"/>
                    <a:pt x="858515" y="259383"/>
                  </a:cubicBezTo>
                  <a:cubicBezTo>
                    <a:pt x="858515" y="208049"/>
                    <a:pt x="837431" y="154062"/>
                    <a:pt x="803201" y="125090"/>
                  </a:cubicBezTo>
                  <a:cubicBezTo>
                    <a:pt x="757126" y="85589"/>
                    <a:pt x="655724" y="50031"/>
                    <a:pt x="539862" y="50031"/>
                  </a:cubicBezTo>
                  <a:cubicBezTo>
                    <a:pt x="364741" y="50031"/>
                    <a:pt x="283108" y="101377"/>
                    <a:pt x="237021" y="146149"/>
                  </a:cubicBezTo>
                  <a:cubicBezTo>
                    <a:pt x="140903" y="238323"/>
                    <a:pt x="118517" y="355526"/>
                    <a:pt x="118517" y="489818"/>
                  </a:cubicBezTo>
                  <a:cubicBezTo>
                    <a:pt x="118517" y="741313"/>
                    <a:pt x="312055" y="971724"/>
                    <a:pt x="593837" y="971724"/>
                  </a:cubicBezTo>
                  <a:cubicBezTo>
                    <a:pt x="692597" y="971724"/>
                    <a:pt x="770285" y="959892"/>
                    <a:pt x="822945" y="905904"/>
                  </a:cubicBezTo>
                  <a:cubicBezTo>
                    <a:pt x="850615" y="876933"/>
                    <a:pt x="867730" y="818989"/>
                    <a:pt x="871674" y="795300"/>
                  </a:cubicBezTo>
                  <a:cubicBezTo>
                    <a:pt x="874303" y="780814"/>
                    <a:pt x="876933" y="775556"/>
                    <a:pt x="884833" y="775556"/>
                  </a:cubicBezTo>
                  <a:cubicBezTo>
                    <a:pt x="891418" y="775556"/>
                    <a:pt x="894048" y="784758"/>
                    <a:pt x="894048" y="795300"/>
                  </a:cubicBezTo>
                  <a:cubicBezTo>
                    <a:pt x="894048" y="804503"/>
                    <a:pt x="878260" y="919063"/>
                    <a:pt x="865076" y="963836"/>
                  </a:cubicBezTo>
                  <a:cubicBezTo>
                    <a:pt x="857188" y="988851"/>
                    <a:pt x="854546" y="991481"/>
                    <a:pt x="830858" y="1002023"/>
                  </a:cubicBezTo>
                  <a:cubicBezTo>
                    <a:pt x="778185" y="1023082"/>
                    <a:pt x="678111" y="1032309"/>
                    <a:pt x="593837" y="1032309"/>
                  </a:cubicBezTo>
                  <a:cubicBezTo>
                    <a:pt x="396342" y="1032309"/>
                    <a:pt x="263351" y="983580"/>
                    <a:pt x="159321" y="890091"/>
                  </a:cubicBezTo>
                  <a:cubicBezTo>
                    <a:pt x="31601" y="775556"/>
                    <a:pt x="0" y="625425"/>
                    <a:pt x="0" y="500360"/>
                  </a:cubicBezTo>
                  <a:cubicBezTo>
                    <a:pt x="0" y="412142"/>
                    <a:pt x="30299" y="258080"/>
                    <a:pt x="147464" y="140878"/>
                  </a:cubicBezTo>
                  <a:cubicBezTo>
                    <a:pt x="226467" y="61888"/>
                    <a:pt x="346298" y="0"/>
                    <a:pt x="549077"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9" name="Shape 7">
              <a:extLst>
                <a:ext uri="{FF2B5EF4-FFF2-40B4-BE49-F238E27FC236}">
                  <a16:creationId xmlns:a16="http://schemas.microsoft.com/office/drawing/2014/main" xmlns="" id="{EFF8F048-D82A-40A4-893D-1407D03744D1}"/>
                </a:ext>
              </a:extLst>
            </p:cNvPr>
            <p:cNvSpPr/>
            <p:nvPr/>
          </p:nvSpPr>
          <p:spPr>
            <a:xfrm>
              <a:off x="805445" y="973286"/>
              <a:ext cx="492311" cy="1731702"/>
            </a:xfrm>
            <a:custGeom>
              <a:avLst/>
              <a:gdLst/>
              <a:ahLst/>
              <a:cxnLst/>
              <a:rect l="0" t="0" r="0" b="0"/>
              <a:pathLst>
                <a:path w="492311" h="1731702">
                  <a:moveTo>
                    <a:pt x="121022" y="0"/>
                  </a:moveTo>
                  <a:cubicBezTo>
                    <a:pt x="194618" y="0"/>
                    <a:pt x="297669" y="4911"/>
                    <a:pt x="305854" y="4911"/>
                  </a:cubicBezTo>
                  <a:cubicBezTo>
                    <a:pt x="314040" y="4911"/>
                    <a:pt x="417066" y="0"/>
                    <a:pt x="466130" y="0"/>
                  </a:cubicBezTo>
                  <a:cubicBezTo>
                    <a:pt x="484126" y="0"/>
                    <a:pt x="492311" y="3262"/>
                    <a:pt x="492311" y="13097"/>
                  </a:cubicBezTo>
                  <a:cubicBezTo>
                    <a:pt x="492311" y="19633"/>
                    <a:pt x="485775" y="22907"/>
                    <a:pt x="479227" y="22907"/>
                  </a:cubicBezTo>
                  <a:cubicBezTo>
                    <a:pt x="467779" y="22907"/>
                    <a:pt x="457969" y="24532"/>
                    <a:pt x="438324" y="27818"/>
                  </a:cubicBezTo>
                  <a:cubicBezTo>
                    <a:pt x="394171" y="35979"/>
                    <a:pt x="381099" y="63785"/>
                    <a:pt x="377825" y="121034"/>
                  </a:cubicBezTo>
                  <a:cubicBezTo>
                    <a:pt x="374538" y="173372"/>
                    <a:pt x="374538" y="219174"/>
                    <a:pt x="374538" y="474340"/>
                  </a:cubicBezTo>
                  <a:lnTo>
                    <a:pt x="374538" y="866862"/>
                  </a:lnTo>
                  <a:cubicBezTo>
                    <a:pt x="374538" y="1131838"/>
                    <a:pt x="374538" y="1321185"/>
                    <a:pt x="325475" y="1437308"/>
                  </a:cubicBezTo>
                  <a:cubicBezTo>
                    <a:pt x="291133" y="1519064"/>
                    <a:pt x="219174" y="1595958"/>
                    <a:pt x="86680" y="1687562"/>
                  </a:cubicBezTo>
                  <a:cubicBezTo>
                    <a:pt x="65410" y="1702259"/>
                    <a:pt x="39253" y="1720255"/>
                    <a:pt x="22882" y="1728440"/>
                  </a:cubicBezTo>
                  <a:cubicBezTo>
                    <a:pt x="19621" y="1730077"/>
                    <a:pt x="16346" y="1731702"/>
                    <a:pt x="11435" y="1731702"/>
                  </a:cubicBezTo>
                  <a:cubicBezTo>
                    <a:pt x="6536" y="1731702"/>
                    <a:pt x="0" y="1728440"/>
                    <a:pt x="0" y="1721904"/>
                  </a:cubicBezTo>
                  <a:cubicBezTo>
                    <a:pt x="0" y="1712094"/>
                    <a:pt x="8161" y="1707170"/>
                    <a:pt x="22882" y="1697360"/>
                  </a:cubicBezTo>
                  <a:cubicBezTo>
                    <a:pt x="42528" y="1685913"/>
                    <a:pt x="65410" y="1666292"/>
                    <a:pt x="80144" y="1651571"/>
                  </a:cubicBezTo>
                  <a:cubicBezTo>
                    <a:pt x="186457" y="1543608"/>
                    <a:pt x="237145" y="1456928"/>
                    <a:pt x="237145" y="1034951"/>
                  </a:cubicBezTo>
                  <a:lnTo>
                    <a:pt x="237145" y="474340"/>
                  </a:lnTo>
                  <a:cubicBezTo>
                    <a:pt x="237145" y="219174"/>
                    <a:pt x="237145" y="173372"/>
                    <a:pt x="233871" y="121034"/>
                  </a:cubicBezTo>
                  <a:cubicBezTo>
                    <a:pt x="230609" y="65435"/>
                    <a:pt x="217525" y="39253"/>
                    <a:pt x="163550" y="27818"/>
                  </a:cubicBezTo>
                  <a:cubicBezTo>
                    <a:pt x="150465" y="24532"/>
                    <a:pt x="122672" y="22907"/>
                    <a:pt x="107938" y="22907"/>
                  </a:cubicBezTo>
                  <a:cubicBezTo>
                    <a:pt x="101402" y="22907"/>
                    <a:pt x="94866" y="19633"/>
                    <a:pt x="94866" y="13097"/>
                  </a:cubicBezTo>
                  <a:cubicBezTo>
                    <a:pt x="94866" y="3262"/>
                    <a:pt x="103026" y="0"/>
                    <a:pt x="121022"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0" name="Shape 8">
              <a:extLst>
                <a:ext uri="{FF2B5EF4-FFF2-40B4-BE49-F238E27FC236}">
                  <a16:creationId xmlns:a16="http://schemas.microsoft.com/office/drawing/2014/main" xmlns="" id="{F292DD89-55B2-4E56-81FC-EE5FAFE41171}"/>
                </a:ext>
              </a:extLst>
            </p:cNvPr>
            <p:cNvSpPr/>
            <p:nvPr/>
          </p:nvSpPr>
          <p:spPr>
            <a:xfrm>
              <a:off x="0" y="1102457"/>
              <a:ext cx="978371" cy="1013879"/>
            </a:xfrm>
            <a:custGeom>
              <a:avLst/>
              <a:gdLst/>
              <a:ahLst/>
              <a:cxnLst/>
              <a:rect l="0" t="0" r="0" b="0"/>
              <a:pathLst>
                <a:path w="978371" h="1013879">
                  <a:moveTo>
                    <a:pt x="214623" y="0"/>
                  </a:moveTo>
                  <a:cubicBezTo>
                    <a:pt x="222510" y="0"/>
                    <a:pt x="227794" y="5259"/>
                    <a:pt x="234367" y="19745"/>
                  </a:cubicBezTo>
                  <a:lnTo>
                    <a:pt x="637282" y="847961"/>
                  </a:lnTo>
                  <a:lnTo>
                    <a:pt x="978371" y="119385"/>
                  </a:lnTo>
                  <a:lnTo>
                    <a:pt x="978322" y="256753"/>
                  </a:lnTo>
                  <a:lnTo>
                    <a:pt x="655724" y="941450"/>
                  </a:lnTo>
                  <a:cubicBezTo>
                    <a:pt x="628067" y="999393"/>
                    <a:pt x="624123" y="1011250"/>
                    <a:pt x="612267" y="1011250"/>
                  </a:cubicBezTo>
                  <a:cubicBezTo>
                    <a:pt x="603052" y="1011250"/>
                    <a:pt x="596478" y="998066"/>
                    <a:pt x="571450" y="950677"/>
                  </a:cubicBezTo>
                  <a:cubicBezTo>
                    <a:pt x="537208" y="886160"/>
                    <a:pt x="423974" y="658366"/>
                    <a:pt x="417401" y="645195"/>
                  </a:cubicBezTo>
                  <a:cubicBezTo>
                    <a:pt x="405544" y="621494"/>
                    <a:pt x="258080" y="305470"/>
                    <a:pt x="243594" y="269925"/>
                  </a:cubicBezTo>
                  <a:lnTo>
                    <a:pt x="185651" y="880876"/>
                  </a:lnTo>
                  <a:cubicBezTo>
                    <a:pt x="184336" y="901948"/>
                    <a:pt x="184336" y="925661"/>
                    <a:pt x="184336" y="948035"/>
                  </a:cubicBezTo>
                  <a:cubicBezTo>
                    <a:pt x="184336" y="967792"/>
                    <a:pt x="198822" y="984907"/>
                    <a:pt x="218579" y="988851"/>
                  </a:cubicBezTo>
                  <a:cubicBezTo>
                    <a:pt x="240953" y="994135"/>
                    <a:pt x="260710" y="995437"/>
                    <a:pt x="268610" y="995437"/>
                  </a:cubicBezTo>
                  <a:cubicBezTo>
                    <a:pt x="273869" y="995437"/>
                    <a:pt x="279127" y="998066"/>
                    <a:pt x="279127" y="1002023"/>
                  </a:cubicBezTo>
                  <a:cubicBezTo>
                    <a:pt x="279127" y="1011250"/>
                    <a:pt x="271239" y="1013879"/>
                    <a:pt x="255439" y="1013879"/>
                  </a:cubicBezTo>
                  <a:cubicBezTo>
                    <a:pt x="206722" y="1013879"/>
                    <a:pt x="143508" y="1009923"/>
                    <a:pt x="132990" y="1009923"/>
                  </a:cubicBezTo>
                  <a:cubicBezTo>
                    <a:pt x="121134" y="1009923"/>
                    <a:pt x="57919" y="1013879"/>
                    <a:pt x="22386" y="1013879"/>
                  </a:cubicBezTo>
                  <a:cubicBezTo>
                    <a:pt x="9227" y="1013879"/>
                    <a:pt x="0" y="1011250"/>
                    <a:pt x="0" y="1002023"/>
                  </a:cubicBezTo>
                  <a:cubicBezTo>
                    <a:pt x="0" y="998066"/>
                    <a:pt x="6573" y="995437"/>
                    <a:pt x="13159" y="995437"/>
                  </a:cubicBezTo>
                  <a:cubicBezTo>
                    <a:pt x="23688" y="995437"/>
                    <a:pt x="32916" y="995437"/>
                    <a:pt x="52660" y="991481"/>
                  </a:cubicBezTo>
                  <a:cubicBezTo>
                    <a:pt x="96118" y="983580"/>
                    <a:pt x="100075" y="932222"/>
                    <a:pt x="105346" y="882204"/>
                  </a:cubicBezTo>
                  <a:lnTo>
                    <a:pt x="200137" y="23713"/>
                  </a:lnTo>
                  <a:cubicBezTo>
                    <a:pt x="201464" y="9215"/>
                    <a:pt x="206722" y="0"/>
                    <a:pt x="21462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1" name="Shape 9">
              <a:extLst>
                <a:ext uri="{FF2B5EF4-FFF2-40B4-BE49-F238E27FC236}">
                  <a16:creationId xmlns:a16="http://schemas.microsoft.com/office/drawing/2014/main" xmlns="" id="{F4ED6FFC-EC28-4F8C-8E3A-D008066A258E}"/>
                </a:ext>
              </a:extLst>
            </p:cNvPr>
            <p:cNvSpPr/>
            <p:nvPr/>
          </p:nvSpPr>
          <p:spPr>
            <a:xfrm>
              <a:off x="2529061" y="2462485"/>
              <a:ext cx="155153" cy="296069"/>
            </a:xfrm>
            <a:custGeom>
              <a:avLst/>
              <a:gdLst/>
              <a:ahLst/>
              <a:cxnLst/>
              <a:rect l="0" t="0" r="0" b="0"/>
              <a:pathLst>
                <a:path w="155153" h="296069">
                  <a:moveTo>
                    <a:pt x="155153" y="0"/>
                  </a:moveTo>
                  <a:lnTo>
                    <a:pt x="155153" y="14668"/>
                  </a:lnTo>
                  <a:lnTo>
                    <a:pt x="152933" y="14225"/>
                  </a:lnTo>
                  <a:cubicBezTo>
                    <a:pt x="87585" y="14225"/>
                    <a:pt x="40456" y="55116"/>
                    <a:pt x="40456" y="137356"/>
                  </a:cubicBezTo>
                  <a:cubicBezTo>
                    <a:pt x="40456" y="214373"/>
                    <a:pt x="80964" y="266208"/>
                    <a:pt x="138442" y="277963"/>
                  </a:cubicBezTo>
                  <a:lnTo>
                    <a:pt x="155153" y="279621"/>
                  </a:lnTo>
                  <a:lnTo>
                    <a:pt x="155153" y="295861"/>
                  </a:lnTo>
                  <a:lnTo>
                    <a:pt x="152933" y="296069"/>
                  </a:lnTo>
                  <a:cubicBezTo>
                    <a:pt x="45802" y="296069"/>
                    <a:pt x="0" y="215602"/>
                    <a:pt x="0" y="147588"/>
                  </a:cubicBezTo>
                  <a:cubicBezTo>
                    <a:pt x="0" y="86680"/>
                    <a:pt x="47129" y="0"/>
                    <a:pt x="15515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2" name="Shape 10">
              <a:extLst>
                <a:ext uri="{FF2B5EF4-FFF2-40B4-BE49-F238E27FC236}">
                  <a16:creationId xmlns:a16="http://schemas.microsoft.com/office/drawing/2014/main" xmlns="" id="{CD8E26E8-6415-4777-879B-2CC9BF3BAA39}"/>
                </a:ext>
              </a:extLst>
            </p:cNvPr>
            <p:cNvSpPr/>
            <p:nvPr/>
          </p:nvSpPr>
          <p:spPr>
            <a:xfrm>
              <a:off x="1982279" y="2417577"/>
              <a:ext cx="133809" cy="445889"/>
            </a:xfrm>
            <a:custGeom>
              <a:avLst/>
              <a:gdLst/>
              <a:ahLst/>
              <a:cxnLst/>
              <a:rect l="0" t="0" r="0" b="0"/>
              <a:pathLst>
                <a:path w="133809" h="445889">
                  <a:moveTo>
                    <a:pt x="126690" y="0"/>
                  </a:moveTo>
                  <a:cubicBezTo>
                    <a:pt x="131589" y="0"/>
                    <a:pt x="133809" y="893"/>
                    <a:pt x="133809" y="3572"/>
                  </a:cubicBezTo>
                  <a:cubicBezTo>
                    <a:pt x="127149" y="6226"/>
                    <a:pt x="124482" y="6672"/>
                    <a:pt x="119137" y="7565"/>
                  </a:cubicBezTo>
                  <a:cubicBezTo>
                    <a:pt x="107144" y="9785"/>
                    <a:pt x="103584" y="17338"/>
                    <a:pt x="102691" y="32903"/>
                  </a:cubicBezTo>
                  <a:cubicBezTo>
                    <a:pt x="101798" y="47129"/>
                    <a:pt x="101798" y="59581"/>
                    <a:pt x="101798" y="128922"/>
                  </a:cubicBezTo>
                  <a:lnTo>
                    <a:pt x="101798" y="235607"/>
                  </a:lnTo>
                  <a:cubicBezTo>
                    <a:pt x="101798" y="307628"/>
                    <a:pt x="101798" y="335198"/>
                    <a:pt x="88466" y="366762"/>
                  </a:cubicBezTo>
                  <a:cubicBezTo>
                    <a:pt x="79127" y="388975"/>
                    <a:pt x="59581" y="409885"/>
                    <a:pt x="23564" y="434777"/>
                  </a:cubicBezTo>
                  <a:cubicBezTo>
                    <a:pt x="17785" y="438770"/>
                    <a:pt x="10678" y="443657"/>
                    <a:pt x="6226" y="445889"/>
                  </a:cubicBezTo>
                  <a:cubicBezTo>
                    <a:pt x="0" y="441437"/>
                    <a:pt x="2220" y="440110"/>
                    <a:pt x="6226" y="437443"/>
                  </a:cubicBezTo>
                  <a:cubicBezTo>
                    <a:pt x="11559" y="434330"/>
                    <a:pt x="17785" y="428997"/>
                    <a:pt x="21791" y="424991"/>
                  </a:cubicBezTo>
                  <a:cubicBezTo>
                    <a:pt x="50688" y="395647"/>
                    <a:pt x="64455" y="372095"/>
                    <a:pt x="64455" y="257398"/>
                  </a:cubicBezTo>
                  <a:lnTo>
                    <a:pt x="64455" y="128922"/>
                  </a:lnTo>
                  <a:cubicBezTo>
                    <a:pt x="64455" y="59581"/>
                    <a:pt x="64455" y="47129"/>
                    <a:pt x="63574" y="32903"/>
                  </a:cubicBezTo>
                  <a:cubicBezTo>
                    <a:pt x="62681" y="17785"/>
                    <a:pt x="59122" y="10678"/>
                    <a:pt x="44462" y="7565"/>
                  </a:cubicBezTo>
                  <a:cubicBezTo>
                    <a:pt x="40903" y="6672"/>
                    <a:pt x="33350" y="6226"/>
                    <a:pt x="29344" y="6226"/>
                  </a:cubicBezTo>
                  <a:cubicBezTo>
                    <a:pt x="52896" y="0"/>
                    <a:pt x="80913" y="1339"/>
                    <a:pt x="83133" y="1339"/>
                  </a:cubicBezTo>
                  <a:cubicBezTo>
                    <a:pt x="85365" y="1339"/>
                    <a:pt x="113357" y="0"/>
                    <a:pt x="126690"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3" name="Shape 11">
              <a:extLst>
                <a:ext uri="{FF2B5EF4-FFF2-40B4-BE49-F238E27FC236}">
                  <a16:creationId xmlns:a16="http://schemas.microsoft.com/office/drawing/2014/main" xmlns="" id="{2CD9EA4B-95A3-48A4-B4D0-424AEE639AC5}"/>
                </a:ext>
              </a:extLst>
            </p:cNvPr>
            <p:cNvSpPr/>
            <p:nvPr/>
          </p:nvSpPr>
          <p:spPr>
            <a:xfrm>
              <a:off x="2180097" y="2411363"/>
              <a:ext cx="301848" cy="348518"/>
            </a:xfrm>
            <a:custGeom>
              <a:avLst/>
              <a:gdLst/>
              <a:ahLst/>
              <a:cxnLst/>
              <a:rect l="0" t="0" r="0" b="0"/>
              <a:pathLst>
                <a:path w="301848" h="348518">
                  <a:moveTo>
                    <a:pt x="185378" y="0"/>
                  </a:moveTo>
                  <a:cubicBezTo>
                    <a:pt x="203150" y="0"/>
                    <a:pt x="228054" y="1327"/>
                    <a:pt x="249833" y="5333"/>
                  </a:cubicBezTo>
                  <a:cubicBezTo>
                    <a:pt x="266725" y="8446"/>
                    <a:pt x="280950" y="11113"/>
                    <a:pt x="295176" y="11993"/>
                  </a:cubicBezTo>
                  <a:cubicBezTo>
                    <a:pt x="300955" y="20451"/>
                    <a:pt x="299628" y="25784"/>
                    <a:pt x="298735" y="41783"/>
                  </a:cubicBezTo>
                  <a:cubicBezTo>
                    <a:pt x="297842" y="56455"/>
                    <a:pt x="297842" y="80900"/>
                    <a:pt x="297396" y="87573"/>
                  </a:cubicBezTo>
                  <a:cubicBezTo>
                    <a:pt x="296949" y="94245"/>
                    <a:pt x="296069" y="96912"/>
                    <a:pt x="293402" y="96912"/>
                  </a:cubicBezTo>
                  <a:cubicBezTo>
                    <a:pt x="290289" y="96912"/>
                    <a:pt x="289843" y="93799"/>
                    <a:pt x="289843" y="87573"/>
                  </a:cubicBezTo>
                  <a:cubicBezTo>
                    <a:pt x="289843" y="70234"/>
                    <a:pt x="282736" y="52015"/>
                    <a:pt x="271177" y="42230"/>
                  </a:cubicBezTo>
                  <a:cubicBezTo>
                    <a:pt x="255612" y="28897"/>
                    <a:pt x="221382" y="16892"/>
                    <a:pt x="182265" y="16892"/>
                  </a:cubicBezTo>
                  <a:cubicBezTo>
                    <a:pt x="123143" y="16892"/>
                    <a:pt x="95585" y="34230"/>
                    <a:pt x="80020" y="49337"/>
                  </a:cubicBezTo>
                  <a:cubicBezTo>
                    <a:pt x="47575" y="80466"/>
                    <a:pt x="40010" y="120030"/>
                    <a:pt x="40010" y="165360"/>
                  </a:cubicBezTo>
                  <a:cubicBezTo>
                    <a:pt x="40010" y="250279"/>
                    <a:pt x="105358" y="328067"/>
                    <a:pt x="200496" y="328067"/>
                  </a:cubicBezTo>
                  <a:cubicBezTo>
                    <a:pt x="233834" y="328067"/>
                    <a:pt x="260065" y="324073"/>
                    <a:pt x="277837" y="305842"/>
                  </a:cubicBezTo>
                  <a:cubicBezTo>
                    <a:pt x="287176" y="296069"/>
                    <a:pt x="292956" y="276498"/>
                    <a:pt x="294283" y="268498"/>
                  </a:cubicBezTo>
                  <a:cubicBezTo>
                    <a:pt x="300955" y="261838"/>
                    <a:pt x="301848" y="264939"/>
                    <a:pt x="301848" y="268498"/>
                  </a:cubicBezTo>
                  <a:cubicBezTo>
                    <a:pt x="301848" y="271611"/>
                    <a:pt x="296515" y="310294"/>
                    <a:pt x="292063" y="325400"/>
                  </a:cubicBezTo>
                  <a:cubicBezTo>
                    <a:pt x="289396" y="333846"/>
                    <a:pt x="288516" y="334739"/>
                    <a:pt x="280516" y="338299"/>
                  </a:cubicBezTo>
                  <a:cubicBezTo>
                    <a:pt x="262731" y="345405"/>
                    <a:pt x="228935" y="348518"/>
                    <a:pt x="200496" y="348518"/>
                  </a:cubicBezTo>
                  <a:cubicBezTo>
                    <a:pt x="133809" y="348518"/>
                    <a:pt x="88912" y="332073"/>
                    <a:pt x="53789" y="300509"/>
                  </a:cubicBezTo>
                  <a:cubicBezTo>
                    <a:pt x="10666" y="261838"/>
                    <a:pt x="0" y="211150"/>
                    <a:pt x="0" y="168932"/>
                  </a:cubicBezTo>
                  <a:cubicBezTo>
                    <a:pt x="0" y="139142"/>
                    <a:pt x="10232" y="87126"/>
                    <a:pt x="49783" y="47563"/>
                  </a:cubicBezTo>
                  <a:cubicBezTo>
                    <a:pt x="76460" y="20886"/>
                    <a:pt x="116917" y="0"/>
                    <a:pt x="185378"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4" name="Shape 12">
              <a:extLst>
                <a:ext uri="{FF2B5EF4-FFF2-40B4-BE49-F238E27FC236}">
                  <a16:creationId xmlns:a16="http://schemas.microsoft.com/office/drawing/2014/main" xmlns="" id="{DE9CD5CF-5083-4E8A-9192-40DF9C9DF729}"/>
                </a:ext>
              </a:extLst>
            </p:cNvPr>
            <p:cNvSpPr/>
            <p:nvPr/>
          </p:nvSpPr>
          <p:spPr>
            <a:xfrm>
              <a:off x="1523082" y="2411363"/>
              <a:ext cx="440531" cy="342292"/>
            </a:xfrm>
            <a:custGeom>
              <a:avLst/>
              <a:gdLst/>
              <a:ahLst/>
              <a:cxnLst/>
              <a:rect l="0" t="0" r="0" b="0"/>
              <a:pathLst>
                <a:path w="440531" h="342292">
                  <a:moveTo>
                    <a:pt x="72454" y="0"/>
                  </a:moveTo>
                  <a:lnTo>
                    <a:pt x="215156" y="286283"/>
                  </a:lnTo>
                  <a:lnTo>
                    <a:pt x="345852" y="7107"/>
                  </a:lnTo>
                  <a:cubicBezTo>
                    <a:pt x="347625" y="3113"/>
                    <a:pt x="349399" y="0"/>
                    <a:pt x="352512" y="0"/>
                  </a:cubicBezTo>
                  <a:cubicBezTo>
                    <a:pt x="355625" y="0"/>
                    <a:pt x="356964" y="3547"/>
                    <a:pt x="357845" y="11993"/>
                  </a:cubicBezTo>
                  <a:lnTo>
                    <a:pt x="387635" y="284944"/>
                  </a:lnTo>
                  <a:cubicBezTo>
                    <a:pt x="389409" y="300955"/>
                    <a:pt x="392522" y="325847"/>
                    <a:pt x="411634" y="332073"/>
                  </a:cubicBezTo>
                  <a:cubicBezTo>
                    <a:pt x="424532" y="336066"/>
                    <a:pt x="436091" y="336066"/>
                    <a:pt x="440531" y="336066"/>
                  </a:cubicBezTo>
                  <a:cubicBezTo>
                    <a:pt x="424979" y="342292"/>
                    <a:pt x="376969" y="340965"/>
                    <a:pt x="360511" y="339626"/>
                  </a:cubicBezTo>
                  <a:cubicBezTo>
                    <a:pt x="350292" y="338733"/>
                    <a:pt x="348072" y="337406"/>
                    <a:pt x="348072" y="335186"/>
                  </a:cubicBezTo>
                  <a:cubicBezTo>
                    <a:pt x="353405" y="331626"/>
                    <a:pt x="353851" y="324073"/>
                    <a:pt x="352958" y="316074"/>
                  </a:cubicBezTo>
                  <a:lnTo>
                    <a:pt x="331626" y="86680"/>
                  </a:lnTo>
                  <a:lnTo>
                    <a:pt x="221382" y="317847"/>
                  </a:lnTo>
                  <a:cubicBezTo>
                    <a:pt x="212030" y="337406"/>
                    <a:pt x="210703" y="341412"/>
                    <a:pt x="206710" y="341412"/>
                  </a:cubicBezTo>
                  <a:cubicBezTo>
                    <a:pt x="203597" y="341412"/>
                    <a:pt x="201377" y="336959"/>
                    <a:pt x="192918" y="320960"/>
                  </a:cubicBezTo>
                  <a:cubicBezTo>
                    <a:pt x="181359" y="299182"/>
                    <a:pt x="143135" y="222275"/>
                    <a:pt x="140915" y="217822"/>
                  </a:cubicBezTo>
                  <a:cubicBezTo>
                    <a:pt x="136909" y="209823"/>
                    <a:pt x="87126" y="103125"/>
                    <a:pt x="82228" y="91132"/>
                  </a:cubicBezTo>
                  <a:lnTo>
                    <a:pt x="62669" y="297396"/>
                  </a:lnTo>
                  <a:cubicBezTo>
                    <a:pt x="62235" y="304515"/>
                    <a:pt x="62235" y="312514"/>
                    <a:pt x="62235" y="320067"/>
                  </a:cubicBezTo>
                  <a:cubicBezTo>
                    <a:pt x="62235" y="326740"/>
                    <a:pt x="67121" y="332519"/>
                    <a:pt x="73794" y="333846"/>
                  </a:cubicBezTo>
                  <a:cubicBezTo>
                    <a:pt x="81347" y="335632"/>
                    <a:pt x="88007" y="336066"/>
                    <a:pt x="90674" y="336066"/>
                  </a:cubicBezTo>
                  <a:cubicBezTo>
                    <a:pt x="69788" y="342292"/>
                    <a:pt x="48444" y="340965"/>
                    <a:pt x="44896" y="340965"/>
                  </a:cubicBezTo>
                  <a:cubicBezTo>
                    <a:pt x="40891" y="340965"/>
                    <a:pt x="19546" y="342292"/>
                    <a:pt x="7553" y="342292"/>
                  </a:cubicBezTo>
                  <a:cubicBezTo>
                    <a:pt x="3113" y="342292"/>
                    <a:pt x="0" y="341412"/>
                    <a:pt x="0" y="338299"/>
                  </a:cubicBezTo>
                  <a:cubicBezTo>
                    <a:pt x="7987" y="336066"/>
                    <a:pt x="11100" y="336066"/>
                    <a:pt x="17773" y="334739"/>
                  </a:cubicBezTo>
                  <a:cubicBezTo>
                    <a:pt x="32445" y="332073"/>
                    <a:pt x="33784" y="314734"/>
                    <a:pt x="35558" y="297842"/>
                  </a:cubicBezTo>
                  <a:lnTo>
                    <a:pt x="67556" y="8000"/>
                  </a:lnTo>
                  <a:cubicBezTo>
                    <a:pt x="68014" y="3113"/>
                    <a:pt x="69788" y="0"/>
                    <a:pt x="72454"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5" name="Shape 13">
              <a:extLst>
                <a:ext uri="{FF2B5EF4-FFF2-40B4-BE49-F238E27FC236}">
                  <a16:creationId xmlns:a16="http://schemas.microsoft.com/office/drawing/2014/main" xmlns="" id="{40F9DEF3-1B1E-4C56-8E06-E107E434832E}"/>
                </a:ext>
              </a:extLst>
            </p:cNvPr>
            <p:cNvSpPr/>
            <p:nvPr/>
          </p:nvSpPr>
          <p:spPr>
            <a:xfrm>
              <a:off x="3251907" y="2467596"/>
              <a:ext cx="161807" cy="289172"/>
            </a:xfrm>
            <a:custGeom>
              <a:avLst/>
              <a:gdLst/>
              <a:ahLst/>
              <a:cxnLst/>
              <a:rect l="0" t="0" r="0" b="0"/>
              <a:pathLst>
                <a:path w="161807" h="289172">
                  <a:moveTo>
                    <a:pt x="100905" y="222"/>
                  </a:moveTo>
                  <a:cubicBezTo>
                    <a:pt x="110685" y="222"/>
                    <a:pt x="122493" y="0"/>
                    <a:pt x="135426" y="396"/>
                  </a:cubicBezTo>
                  <a:lnTo>
                    <a:pt x="161807" y="2877"/>
                  </a:lnTo>
                  <a:lnTo>
                    <a:pt x="161807" y="21341"/>
                  </a:lnTo>
                  <a:lnTo>
                    <a:pt x="161254" y="21113"/>
                  </a:lnTo>
                  <a:cubicBezTo>
                    <a:pt x="140026" y="15223"/>
                    <a:pt x="117574" y="14001"/>
                    <a:pt x="94233" y="14001"/>
                  </a:cubicBezTo>
                  <a:cubicBezTo>
                    <a:pt x="86680" y="14001"/>
                    <a:pt x="74228" y="15329"/>
                    <a:pt x="70669" y="16668"/>
                  </a:cubicBezTo>
                  <a:cubicBezTo>
                    <a:pt x="67121" y="17995"/>
                    <a:pt x="65782" y="19781"/>
                    <a:pt x="65782" y="24233"/>
                  </a:cubicBezTo>
                  <a:lnTo>
                    <a:pt x="65782" y="150477"/>
                  </a:lnTo>
                  <a:cubicBezTo>
                    <a:pt x="65782" y="190487"/>
                    <a:pt x="65782" y="225610"/>
                    <a:pt x="66229" y="232717"/>
                  </a:cubicBezTo>
                  <a:cubicBezTo>
                    <a:pt x="66675" y="242056"/>
                    <a:pt x="67556" y="255835"/>
                    <a:pt x="70669" y="259841"/>
                  </a:cubicBezTo>
                  <a:cubicBezTo>
                    <a:pt x="75567" y="266947"/>
                    <a:pt x="89346" y="274947"/>
                    <a:pt x="135570" y="274947"/>
                  </a:cubicBezTo>
                  <a:lnTo>
                    <a:pt x="161807" y="270384"/>
                  </a:lnTo>
                  <a:lnTo>
                    <a:pt x="161807" y="286543"/>
                  </a:lnTo>
                  <a:lnTo>
                    <a:pt x="135136" y="289172"/>
                  </a:lnTo>
                  <a:cubicBezTo>
                    <a:pt x="118244" y="289172"/>
                    <a:pt x="97346" y="287845"/>
                    <a:pt x="80454" y="286952"/>
                  </a:cubicBezTo>
                  <a:lnTo>
                    <a:pt x="48444" y="284732"/>
                  </a:lnTo>
                  <a:cubicBezTo>
                    <a:pt x="47563" y="284732"/>
                    <a:pt x="40444" y="285179"/>
                    <a:pt x="32445" y="285179"/>
                  </a:cubicBezTo>
                  <a:cubicBezTo>
                    <a:pt x="24445" y="285613"/>
                    <a:pt x="15106" y="286059"/>
                    <a:pt x="8880" y="286059"/>
                  </a:cubicBezTo>
                  <a:cubicBezTo>
                    <a:pt x="9327" y="279833"/>
                    <a:pt x="14213" y="278953"/>
                    <a:pt x="17773" y="278060"/>
                  </a:cubicBezTo>
                  <a:cubicBezTo>
                    <a:pt x="25326" y="276286"/>
                    <a:pt x="26219" y="269167"/>
                    <a:pt x="27992" y="258055"/>
                  </a:cubicBezTo>
                  <a:cubicBezTo>
                    <a:pt x="30225" y="242502"/>
                    <a:pt x="30225" y="212712"/>
                    <a:pt x="30225" y="176261"/>
                  </a:cubicBezTo>
                  <a:lnTo>
                    <a:pt x="30225" y="109586"/>
                  </a:lnTo>
                  <a:cubicBezTo>
                    <a:pt x="30225" y="50898"/>
                    <a:pt x="30225" y="40232"/>
                    <a:pt x="29332" y="28227"/>
                  </a:cubicBezTo>
                  <a:cubicBezTo>
                    <a:pt x="28439" y="15329"/>
                    <a:pt x="26219" y="9115"/>
                    <a:pt x="13333" y="7341"/>
                  </a:cubicBezTo>
                  <a:cubicBezTo>
                    <a:pt x="10220" y="6895"/>
                    <a:pt x="3547" y="6436"/>
                    <a:pt x="0" y="6436"/>
                  </a:cubicBezTo>
                  <a:cubicBezTo>
                    <a:pt x="20886" y="222"/>
                    <a:pt x="46224" y="1115"/>
                    <a:pt x="48444" y="1115"/>
                  </a:cubicBezTo>
                  <a:cubicBezTo>
                    <a:pt x="52884" y="1115"/>
                    <a:pt x="77788" y="222"/>
                    <a:pt x="100905" y="222"/>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6" name="Shape 14">
              <a:extLst>
                <a:ext uri="{FF2B5EF4-FFF2-40B4-BE49-F238E27FC236}">
                  <a16:creationId xmlns:a16="http://schemas.microsoft.com/office/drawing/2014/main" xmlns="" id="{3666A62D-48A4-450F-828D-597EFFC1DEE8}"/>
                </a:ext>
              </a:extLst>
            </p:cNvPr>
            <p:cNvSpPr/>
            <p:nvPr/>
          </p:nvSpPr>
          <p:spPr>
            <a:xfrm>
              <a:off x="2888704" y="2462485"/>
              <a:ext cx="308496" cy="293836"/>
            </a:xfrm>
            <a:custGeom>
              <a:avLst/>
              <a:gdLst/>
              <a:ahLst/>
              <a:cxnLst/>
              <a:rect l="0" t="0" r="0" b="0"/>
              <a:pathLst>
                <a:path w="308496" h="293836">
                  <a:moveTo>
                    <a:pt x="29344" y="0"/>
                  </a:moveTo>
                  <a:cubicBezTo>
                    <a:pt x="33784" y="0"/>
                    <a:pt x="40456" y="7553"/>
                    <a:pt x="44450" y="11547"/>
                  </a:cubicBezTo>
                  <a:cubicBezTo>
                    <a:pt x="50676" y="17785"/>
                    <a:pt x="107528" y="78234"/>
                    <a:pt x="167928" y="140469"/>
                  </a:cubicBezTo>
                  <a:cubicBezTo>
                    <a:pt x="206561" y="180479"/>
                    <a:pt x="248307" y="225375"/>
                    <a:pt x="260313" y="237827"/>
                  </a:cubicBezTo>
                  <a:lnTo>
                    <a:pt x="256294" y="48456"/>
                  </a:lnTo>
                  <a:cubicBezTo>
                    <a:pt x="255848" y="23999"/>
                    <a:pt x="253640" y="15553"/>
                    <a:pt x="241647" y="13333"/>
                  </a:cubicBezTo>
                  <a:cubicBezTo>
                    <a:pt x="234541" y="12005"/>
                    <a:pt x="225648" y="11547"/>
                    <a:pt x="222548" y="11547"/>
                  </a:cubicBezTo>
                  <a:cubicBezTo>
                    <a:pt x="244760" y="5333"/>
                    <a:pt x="263451" y="6226"/>
                    <a:pt x="267940" y="6226"/>
                  </a:cubicBezTo>
                  <a:cubicBezTo>
                    <a:pt x="272430" y="6226"/>
                    <a:pt x="285378" y="5333"/>
                    <a:pt x="301377" y="5333"/>
                  </a:cubicBezTo>
                  <a:cubicBezTo>
                    <a:pt x="305383" y="5333"/>
                    <a:pt x="308496" y="5767"/>
                    <a:pt x="308496" y="8000"/>
                  </a:cubicBezTo>
                  <a:cubicBezTo>
                    <a:pt x="302270" y="11547"/>
                    <a:pt x="299157" y="11547"/>
                    <a:pt x="294717" y="12452"/>
                  </a:cubicBezTo>
                  <a:cubicBezTo>
                    <a:pt x="281831" y="15118"/>
                    <a:pt x="280926" y="22671"/>
                    <a:pt x="280926" y="45343"/>
                  </a:cubicBezTo>
                  <a:lnTo>
                    <a:pt x="280045" y="266725"/>
                  </a:lnTo>
                  <a:cubicBezTo>
                    <a:pt x="280045" y="291616"/>
                    <a:pt x="279598" y="293836"/>
                    <a:pt x="276907" y="293836"/>
                  </a:cubicBezTo>
                  <a:cubicBezTo>
                    <a:pt x="272876" y="293836"/>
                    <a:pt x="268833" y="290723"/>
                    <a:pt x="246968" y="270731"/>
                  </a:cubicBezTo>
                  <a:cubicBezTo>
                    <a:pt x="242974" y="267171"/>
                    <a:pt x="186581" y="211609"/>
                    <a:pt x="145269" y="168486"/>
                  </a:cubicBezTo>
                  <a:cubicBezTo>
                    <a:pt x="99963" y="120910"/>
                    <a:pt x="56009" y="74687"/>
                    <a:pt x="44016" y="61342"/>
                  </a:cubicBezTo>
                  <a:lnTo>
                    <a:pt x="48456" y="239601"/>
                  </a:lnTo>
                  <a:cubicBezTo>
                    <a:pt x="49349" y="270731"/>
                    <a:pt x="52896" y="280057"/>
                    <a:pt x="63550" y="282724"/>
                  </a:cubicBezTo>
                  <a:cubicBezTo>
                    <a:pt x="70656" y="284510"/>
                    <a:pt x="79549" y="284944"/>
                    <a:pt x="83096" y="284944"/>
                  </a:cubicBezTo>
                  <a:cubicBezTo>
                    <a:pt x="56890" y="291170"/>
                    <a:pt x="41337" y="289843"/>
                    <a:pt x="37790" y="289843"/>
                  </a:cubicBezTo>
                  <a:cubicBezTo>
                    <a:pt x="34230" y="289843"/>
                    <a:pt x="17785" y="291170"/>
                    <a:pt x="0" y="291170"/>
                  </a:cubicBezTo>
                  <a:cubicBezTo>
                    <a:pt x="0" y="284944"/>
                    <a:pt x="7119" y="284510"/>
                    <a:pt x="12886" y="282724"/>
                  </a:cubicBezTo>
                  <a:cubicBezTo>
                    <a:pt x="22671" y="280057"/>
                    <a:pt x="23999" y="269838"/>
                    <a:pt x="23999" y="235607"/>
                  </a:cubicBezTo>
                  <a:lnTo>
                    <a:pt x="23999" y="19112"/>
                  </a:lnTo>
                  <a:cubicBezTo>
                    <a:pt x="23999" y="3994"/>
                    <a:pt x="26231" y="0"/>
                    <a:pt x="29344"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7" name="Shape 15">
              <a:extLst>
                <a:ext uri="{FF2B5EF4-FFF2-40B4-BE49-F238E27FC236}">
                  <a16:creationId xmlns:a16="http://schemas.microsoft.com/office/drawing/2014/main" xmlns="" id="{369A0A44-3A61-4506-A0DA-A8A672194B3D}"/>
                </a:ext>
              </a:extLst>
            </p:cNvPr>
            <p:cNvSpPr/>
            <p:nvPr/>
          </p:nvSpPr>
          <p:spPr>
            <a:xfrm>
              <a:off x="2684215" y="2462485"/>
              <a:ext cx="154694" cy="295861"/>
            </a:xfrm>
            <a:custGeom>
              <a:avLst/>
              <a:gdLst/>
              <a:ahLst/>
              <a:cxnLst/>
              <a:rect l="0" t="0" r="0" b="0"/>
              <a:pathLst>
                <a:path w="154694" h="295861">
                  <a:moveTo>
                    <a:pt x="0" y="0"/>
                  </a:moveTo>
                  <a:cubicBezTo>
                    <a:pt x="88019" y="0"/>
                    <a:pt x="154694" y="53789"/>
                    <a:pt x="154694" y="141808"/>
                  </a:cubicBezTo>
                  <a:cubicBezTo>
                    <a:pt x="154694" y="215711"/>
                    <a:pt x="106704" y="278390"/>
                    <a:pt x="31578" y="292905"/>
                  </a:cubicBezTo>
                  <a:lnTo>
                    <a:pt x="0" y="295861"/>
                  </a:lnTo>
                  <a:lnTo>
                    <a:pt x="0" y="279621"/>
                  </a:lnTo>
                  <a:lnTo>
                    <a:pt x="8892" y="280504"/>
                  </a:lnTo>
                  <a:cubicBezTo>
                    <a:pt x="44016" y="280504"/>
                    <a:pt x="114697" y="261826"/>
                    <a:pt x="114697" y="152474"/>
                  </a:cubicBezTo>
                  <a:cubicBezTo>
                    <a:pt x="114697" y="84460"/>
                    <a:pt x="83687" y="40702"/>
                    <a:pt x="42115" y="23074"/>
                  </a:cubicBezTo>
                  <a:lnTo>
                    <a:pt x="0" y="14668"/>
                  </a:lnTo>
                  <a:lnTo>
                    <a:pt x="0"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8" name="Shape 16">
              <a:extLst>
                <a:ext uri="{FF2B5EF4-FFF2-40B4-BE49-F238E27FC236}">
                  <a16:creationId xmlns:a16="http://schemas.microsoft.com/office/drawing/2014/main" xmlns="" id="{19983121-089F-447D-A17D-5B8D721C81E7}"/>
                </a:ext>
              </a:extLst>
            </p:cNvPr>
            <p:cNvSpPr/>
            <p:nvPr/>
          </p:nvSpPr>
          <p:spPr>
            <a:xfrm>
              <a:off x="3413714" y="2470473"/>
              <a:ext cx="134249" cy="283665"/>
            </a:xfrm>
            <a:custGeom>
              <a:avLst/>
              <a:gdLst/>
              <a:ahLst/>
              <a:cxnLst/>
              <a:rect l="0" t="0" r="0" b="0"/>
              <a:pathLst>
                <a:path w="134249" h="283665">
                  <a:moveTo>
                    <a:pt x="0" y="0"/>
                  </a:moveTo>
                  <a:lnTo>
                    <a:pt x="14892" y="1401"/>
                  </a:lnTo>
                  <a:cubicBezTo>
                    <a:pt x="43455" y="6346"/>
                    <a:pt x="72907" y="17127"/>
                    <a:pt x="96025" y="40468"/>
                  </a:cubicBezTo>
                  <a:cubicBezTo>
                    <a:pt x="115584" y="60027"/>
                    <a:pt x="134249" y="91591"/>
                    <a:pt x="134249" y="136487"/>
                  </a:cubicBezTo>
                  <a:cubicBezTo>
                    <a:pt x="134249" y="184050"/>
                    <a:pt x="113798" y="220501"/>
                    <a:pt x="92019" y="242738"/>
                  </a:cubicBezTo>
                  <a:cubicBezTo>
                    <a:pt x="79350" y="255742"/>
                    <a:pt x="56426" y="273741"/>
                    <a:pt x="17627" y="281927"/>
                  </a:cubicBezTo>
                  <a:lnTo>
                    <a:pt x="0" y="283665"/>
                  </a:lnTo>
                  <a:lnTo>
                    <a:pt x="0" y="267507"/>
                  </a:lnTo>
                  <a:lnTo>
                    <a:pt x="24228" y="263293"/>
                  </a:lnTo>
                  <a:cubicBezTo>
                    <a:pt x="39678" y="257515"/>
                    <a:pt x="53572" y="248958"/>
                    <a:pt x="65354" y="237839"/>
                  </a:cubicBezTo>
                  <a:cubicBezTo>
                    <a:pt x="85793" y="218727"/>
                    <a:pt x="96025" y="182711"/>
                    <a:pt x="96025" y="148046"/>
                  </a:cubicBezTo>
                  <a:cubicBezTo>
                    <a:pt x="96025" y="100037"/>
                    <a:pt x="75127" y="69366"/>
                    <a:pt x="59128" y="53354"/>
                  </a:cubicBezTo>
                  <a:cubicBezTo>
                    <a:pt x="49904" y="44018"/>
                    <a:pt x="40291" y="36711"/>
                    <a:pt x="30330" y="31001"/>
                  </a:cubicBezTo>
                  <a:lnTo>
                    <a:pt x="0" y="18464"/>
                  </a:lnTo>
                  <a:lnTo>
                    <a:pt x="0"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19" name="Shape 17">
              <a:extLst>
                <a:ext uri="{FF2B5EF4-FFF2-40B4-BE49-F238E27FC236}">
                  <a16:creationId xmlns:a16="http://schemas.microsoft.com/office/drawing/2014/main" xmlns="" id="{04003011-99C0-48B8-B7A9-BFB421B43E50}"/>
                </a:ext>
              </a:extLst>
            </p:cNvPr>
            <p:cNvSpPr/>
            <p:nvPr/>
          </p:nvSpPr>
          <p:spPr>
            <a:xfrm>
              <a:off x="4268106" y="2468094"/>
              <a:ext cx="143371" cy="285561"/>
            </a:xfrm>
            <a:custGeom>
              <a:avLst/>
              <a:gdLst/>
              <a:ahLst/>
              <a:cxnLst/>
              <a:rect l="0" t="0" r="0" b="0"/>
              <a:pathLst>
                <a:path w="143371" h="285561">
                  <a:moveTo>
                    <a:pt x="143371" y="0"/>
                  </a:moveTo>
                  <a:lnTo>
                    <a:pt x="143371" y="65341"/>
                  </a:lnTo>
                  <a:lnTo>
                    <a:pt x="103138" y="161984"/>
                  </a:lnTo>
                  <a:lnTo>
                    <a:pt x="104477" y="164650"/>
                  </a:lnTo>
                  <a:lnTo>
                    <a:pt x="143371" y="164650"/>
                  </a:lnTo>
                  <a:lnTo>
                    <a:pt x="143371" y="181256"/>
                  </a:lnTo>
                  <a:lnTo>
                    <a:pt x="99144" y="180215"/>
                  </a:lnTo>
                  <a:lnTo>
                    <a:pt x="72913" y="243777"/>
                  </a:lnTo>
                  <a:cubicBezTo>
                    <a:pt x="69354" y="253104"/>
                    <a:pt x="67134" y="262455"/>
                    <a:pt x="67134" y="269115"/>
                  </a:cubicBezTo>
                  <a:cubicBezTo>
                    <a:pt x="67134" y="276668"/>
                    <a:pt x="73794" y="279335"/>
                    <a:pt x="80466" y="279335"/>
                  </a:cubicBezTo>
                  <a:cubicBezTo>
                    <a:pt x="87139" y="279335"/>
                    <a:pt x="88019" y="280674"/>
                    <a:pt x="88019" y="282448"/>
                  </a:cubicBezTo>
                  <a:cubicBezTo>
                    <a:pt x="72913" y="285561"/>
                    <a:pt x="51569" y="284234"/>
                    <a:pt x="47129" y="284234"/>
                  </a:cubicBezTo>
                  <a:cubicBezTo>
                    <a:pt x="43123" y="284234"/>
                    <a:pt x="23564" y="285561"/>
                    <a:pt x="7565" y="285561"/>
                  </a:cubicBezTo>
                  <a:cubicBezTo>
                    <a:pt x="2667" y="285561"/>
                    <a:pt x="0" y="284680"/>
                    <a:pt x="0" y="282448"/>
                  </a:cubicBezTo>
                  <a:cubicBezTo>
                    <a:pt x="6238" y="279335"/>
                    <a:pt x="12005" y="278901"/>
                    <a:pt x="15118" y="278454"/>
                  </a:cubicBezTo>
                  <a:cubicBezTo>
                    <a:pt x="32903" y="276222"/>
                    <a:pt x="40456" y="262889"/>
                    <a:pt x="48022" y="243777"/>
                  </a:cubicBezTo>
                  <a:lnTo>
                    <a:pt x="140035" y="7277"/>
                  </a:lnTo>
                  <a:lnTo>
                    <a:pt x="143371" y="0"/>
                  </a:ln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0" name="Shape 18">
              <a:extLst>
                <a:ext uri="{FF2B5EF4-FFF2-40B4-BE49-F238E27FC236}">
                  <a16:creationId xmlns:a16="http://schemas.microsoft.com/office/drawing/2014/main" xmlns="" id="{2DB25E79-F36E-4026-AC34-3163D659F227}"/>
                </a:ext>
              </a:extLst>
            </p:cNvPr>
            <p:cNvSpPr/>
            <p:nvPr/>
          </p:nvSpPr>
          <p:spPr>
            <a:xfrm>
              <a:off x="3607532" y="2465592"/>
              <a:ext cx="176039" cy="288956"/>
            </a:xfrm>
            <a:custGeom>
              <a:avLst/>
              <a:gdLst/>
              <a:ahLst/>
              <a:cxnLst/>
              <a:rect l="0" t="0" r="0" b="0"/>
              <a:pathLst>
                <a:path w="176039" h="288956">
                  <a:moveTo>
                    <a:pt x="165655" y="443"/>
                  </a:moveTo>
                  <a:cubicBezTo>
                    <a:pt x="166601" y="887"/>
                    <a:pt x="166712" y="1774"/>
                    <a:pt x="166712" y="2660"/>
                  </a:cubicBezTo>
                  <a:cubicBezTo>
                    <a:pt x="166712" y="5339"/>
                    <a:pt x="164480" y="9779"/>
                    <a:pt x="163599" y="20458"/>
                  </a:cubicBezTo>
                  <a:cubicBezTo>
                    <a:pt x="163153" y="24005"/>
                    <a:pt x="162260" y="40897"/>
                    <a:pt x="161367" y="45349"/>
                  </a:cubicBezTo>
                  <a:cubicBezTo>
                    <a:pt x="154707" y="41790"/>
                    <a:pt x="154260" y="35564"/>
                    <a:pt x="152474" y="31124"/>
                  </a:cubicBezTo>
                  <a:cubicBezTo>
                    <a:pt x="149808" y="24898"/>
                    <a:pt x="145814" y="22231"/>
                    <a:pt x="124470" y="19565"/>
                  </a:cubicBezTo>
                  <a:cubicBezTo>
                    <a:pt x="117810" y="18672"/>
                    <a:pt x="72467" y="18225"/>
                    <a:pt x="68014" y="18225"/>
                  </a:cubicBezTo>
                  <a:lnTo>
                    <a:pt x="65794" y="124923"/>
                  </a:lnTo>
                  <a:cubicBezTo>
                    <a:pt x="72913" y="128916"/>
                    <a:pt x="124470" y="128916"/>
                    <a:pt x="133362" y="128036"/>
                  </a:cubicBezTo>
                  <a:cubicBezTo>
                    <a:pt x="142701" y="127143"/>
                    <a:pt x="148481" y="126696"/>
                    <a:pt x="152474" y="122690"/>
                  </a:cubicBezTo>
                  <a:cubicBezTo>
                    <a:pt x="159593" y="117804"/>
                    <a:pt x="160486" y="118697"/>
                    <a:pt x="160486" y="120917"/>
                  </a:cubicBezTo>
                  <a:cubicBezTo>
                    <a:pt x="160486" y="123137"/>
                    <a:pt x="158254" y="129363"/>
                    <a:pt x="157373" y="141815"/>
                  </a:cubicBezTo>
                  <a:cubicBezTo>
                    <a:pt x="156480" y="149368"/>
                    <a:pt x="155587" y="163593"/>
                    <a:pt x="155587" y="166260"/>
                  </a:cubicBezTo>
                  <a:cubicBezTo>
                    <a:pt x="155587" y="169373"/>
                    <a:pt x="154707" y="173379"/>
                    <a:pt x="152040" y="173379"/>
                  </a:cubicBezTo>
                  <a:cubicBezTo>
                    <a:pt x="149374" y="166260"/>
                    <a:pt x="149374" y="162266"/>
                    <a:pt x="147588" y="157367"/>
                  </a:cubicBezTo>
                  <a:cubicBezTo>
                    <a:pt x="146261" y="152034"/>
                    <a:pt x="142701" y="147594"/>
                    <a:pt x="127583" y="145808"/>
                  </a:cubicBezTo>
                  <a:cubicBezTo>
                    <a:pt x="116917" y="144481"/>
                    <a:pt x="75133" y="144035"/>
                    <a:pt x="68461" y="144035"/>
                  </a:cubicBezTo>
                  <a:lnTo>
                    <a:pt x="65794" y="178265"/>
                  </a:lnTo>
                  <a:cubicBezTo>
                    <a:pt x="65794" y="191164"/>
                    <a:pt x="65348" y="235167"/>
                    <a:pt x="65794" y="242720"/>
                  </a:cubicBezTo>
                  <a:cubicBezTo>
                    <a:pt x="66687" y="268058"/>
                    <a:pt x="73794" y="272945"/>
                    <a:pt x="112464" y="272945"/>
                  </a:cubicBezTo>
                  <a:cubicBezTo>
                    <a:pt x="122696" y="272945"/>
                    <a:pt x="141362" y="272945"/>
                    <a:pt x="151594" y="268951"/>
                  </a:cubicBezTo>
                  <a:cubicBezTo>
                    <a:pt x="161813" y="264499"/>
                    <a:pt x="167146" y="257839"/>
                    <a:pt x="169379" y="242720"/>
                  </a:cubicBezTo>
                  <a:cubicBezTo>
                    <a:pt x="176039" y="245387"/>
                    <a:pt x="172926" y="271171"/>
                    <a:pt x="170706" y="279171"/>
                  </a:cubicBezTo>
                  <a:cubicBezTo>
                    <a:pt x="168039" y="288956"/>
                    <a:pt x="164033" y="288956"/>
                    <a:pt x="148927" y="288956"/>
                  </a:cubicBezTo>
                  <a:cubicBezTo>
                    <a:pt x="119583" y="288956"/>
                    <a:pt x="96912" y="288063"/>
                    <a:pt x="80913" y="287617"/>
                  </a:cubicBezTo>
                  <a:cubicBezTo>
                    <a:pt x="64455" y="286736"/>
                    <a:pt x="54235" y="286736"/>
                    <a:pt x="48456" y="286736"/>
                  </a:cubicBezTo>
                  <a:cubicBezTo>
                    <a:pt x="47563" y="286736"/>
                    <a:pt x="40010" y="286736"/>
                    <a:pt x="31564" y="287182"/>
                  </a:cubicBezTo>
                  <a:cubicBezTo>
                    <a:pt x="24011" y="287617"/>
                    <a:pt x="15118" y="288063"/>
                    <a:pt x="8892" y="288063"/>
                  </a:cubicBezTo>
                  <a:cubicBezTo>
                    <a:pt x="9339" y="281837"/>
                    <a:pt x="14225" y="280510"/>
                    <a:pt x="17785" y="280064"/>
                  </a:cubicBezTo>
                  <a:cubicBezTo>
                    <a:pt x="25338" y="278724"/>
                    <a:pt x="26231" y="271171"/>
                    <a:pt x="28004" y="260059"/>
                  </a:cubicBezTo>
                  <a:cubicBezTo>
                    <a:pt x="30225" y="244506"/>
                    <a:pt x="30225" y="214716"/>
                    <a:pt x="30225" y="178265"/>
                  </a:cubicBezTo>
                  <a:lnTo>
                    <a:pt x="30225" y="111590"/>
                  </a:lnTo>
                  <a:cubicBezTo>
                    <a:pt x="30225" y="52902"/>
                    <a:pt x="30225" y="42236"/>
                    <a:pt x="29344" y="30231"/>
                  </a:cubicBezTo>
                  <a:cubicBezTo>
                    <a:pt x="28451" y="17332"/>
                    <a:pt x="26231" y="11119"/>
                    <a:pt x="13345" y="9345"/>
                  </a:cubicBezTo>
                  <a:cubicBezTo>
                    <a:pt x="10232" y="8899"/>
                    <a:pt x="3559" y="8440"/>
                    <a:pt x="0" y="8440"/>
                  </a:cubicBezTo>
                  <a:cubicBezTo>
                    <a:pt x="20898" y="2226"/>
                    <a:pt x="46236" y="3119"/>
                    <a:pt x="48456" y="3119"/>
                  </a:cubicBezTo>
                  <a:cubicBezTo>
                    <a:pt x="51122" y="3119"/>
                    <a:pt x="132916" y="3566"/>
                    <a:pt x="141808" y="3119"/>
                  </a:cubicBezTo>
                  <a:cubicBezTo>
                    <a:pt x="149374" y="2660"/>
                    <a:pt x="156480" y="1333"/>
                    <a:pt x="159593" y="887"/>
                  </a:cubicBezTo>
                  <a:cubicBezTo>
                    <a:pt x="162930" y="0"/>
                    <a:pt x="164709" y="0"/>
                    <a:pt x="165655" y="443"/>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1" name="Shape 19">
              <a:extLst>
                <a:ext uri="{FF2B5EF4-FFF2-40B4-BE49-F238E27FC236}">
                  <a16:creationId xmlns:a16="http://schemas.microsoft.com/office/drawing/2014/main" xmlns="" id="{695D0900-D5B8-47F1-A341-3BE7EBA9E8D3}"/>
                </a:ext>
              </a:extLst>
            </p:cNvPr>
            <p:cNvSpPr/>
            <p:nvPr/>
          </p:nvSpPr>
          <p:spPr>
            <a:xfrm>
              <a:off x="4076961" y="2462039"/>
              <a:ext cx="161367" cy="296515"/>
            </a:xfrm>
            <a:custGeom>
              <a:avLst/>
              <a:gdLst/>
              <a:ahLst/>
              <a:cxnLst/>
              <a:rect l="0" t="0" r="0" b="0"/>
              <a:pathLst>
                <a:path w="161367" h="296515">
                  <a:moveTo>
                    <a:pt x="94245" y="0"/>
                  </a:moveTo>
                  <a:cubicBezTo>
                    <a:pt x="109810" y="0"/>
                    <a:pt x="125363" y="2220"/>
                    <a:pt x="134702" y="4440"/>
                  </a:cubicBezTo>
                  <a:cubicBezTo>
                    <a:pt x="142255" y="6214"/>
                    <a:pt x="145368" y="6214"/>
                    <a:pt x="148481" y="6214"/>
                  </a:cubicBezTo>
                  <a:cubicBezTo>
                    <a:pt x="152474" y="10666"/>
                    <a:pt x="150701" y="23118"/>
                    <a:pt x="150701" y="48902"/>
                  </a:cubicBezTo>
                  <a:cubicBezTo>
                    <a:pt x="150701" y="54682"/>
                    <a:pt x="150254" y="57348"/>
                    <a:pt x="147588" y="57348"/>
                  </a:cubicBezTo>
                  <a:cubicBezTo>
                    <a:pt x="143594" y="48009"/>
                    <a:pt x="140481" y="37790"/>
                    <a:pt x="138249" y="33784"/>
                  </a:cubicBezTo>
                  <a:cubicBezTo>
                    <a:pt x="135595" y="29332"/>
                    <a:pt x="122696" y="15118"/>
                    <a:pt x="87573" y="15118"/>
                  </a:cubicBezTo>
                  <a:cubicBezTo>
                    <a:pt x="59134" y="15118"/>
                    <a:pt x="35558" y="29332"/>
                    <a:pt x="35558" y="56009"/>
                  </a:cubicBezTo>
                  <a:cubicBezTo>
                    <a:pt x="35558" y="80020"/>
                    <a:pt x="47575" y="93799"/>
                    <a:pt x="86246" y="120030"/>
                  </a:cubicBezTo>
                  <a:lnTo>
                    <a:pt x="97358" y="127583"/>
                  </a:lnTo>
                  <a:cubicBezTo>
                    <a:pt x="144921" y="160040"/>
                    <a:pt x="161367" y="186271"/>
                    <a:pt x="161367" y="218715"/>
                  </a:cubicBezTo>
                  <a:cubicBezTo>
                    <a:pt x="161367" y="240940"/>
                    <a:pt x="152921" y="264939"/>
                    <a:pt x="124916" y="283170"/>
                  </a:cubicBezTo>
                  <a:cubicBezTo>
                    <a:pt x="108471" y="293836"/>
                    <a:pt x="84026" y="296515"/>
                    <a:pt x="62681" y="296515"/>
                  </a:cubicBezTo>
                  <a:cubicBezTo>
                    <a:pt x="44462" y="296515"/>
                    <a:pt x="21791" y="293836"/>
                    <a:pt x="5779" y="286283"/>
                  </a:cubicBezTo>
                  <a:cubicBezTo>
                    <a:pt x="446" y="283617"/>
                    <a:pt x="0" y="282277"/>
                    <a:pt x="0" y="272058"/>
                  </a:cubicBezTo>
                  <a:cubicBezTo>
                    <a:pt x="0" y="253392"/>
                    <a:pt x="1786" y="238274"/>
                    <a:pt x="2220" y="232048"/>
                  </a:cubicBezTo>
                  <a:cubicBezTo>
                    <a:pt x="8892" y="233387"/>
                    <a:pt x="8892" y="238720"/>
                    <a:pt x="10232" y="244053"/>
                  </a:cubicBezTo>
                  <a:cubicBezTo>
                    <a:pt x="16446" y="271611"/>
                    <a:pt x="45789" y="281397"/>
                    <a:pt x="72020" y="281397"/>
                  </a:cubicBezTo>
                  <a:cubicBezTo>
                    <a:pt x="110691" y="281397"/>
                    <a:pt x="130696" y="259618"/>
                    <a:pt x="130696" y="231167"/>
                  </a:cubicBezTo>
                  <a:cubicBezTo>
                    <a:pt x="130696" y="204043"/>
                    <a:pt x="116024" y="191145"/>
                    <a:pt x="81359" y="165373"/>
                  </a:cubicBezTo>
                  <a:lnTo>
                    <a:pt x="63574" y="152028"/>
                  </a:lnTo>
                  <a:cubicBezTo>
                    <a:pt x="21344" y="120464"/>
                    <a:pt x="7565" y="97346"/>
                    <a:pt x="7565" y="71127"/>
                  </a:cubicBezTo>
                  <a:cubicBezTo>
                    <a:pt x="7565" y="26665"/>
                    <a:pt x="42676" y="0"/>
                    <a:pt x="94245"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2" name="Shape 20">
              <a:extLst>
                <a:ext uri="{FF2B5EF4-FFF2-40B4-BE49-F238E27FC236}">
                  <a16:creationId xmlns:a16="http://schemas.microsoft.com/office/drawing/2014/main" xmlns="" id="{ED22B12D-B84A-47AA-880F-B6DF19FAC4D0}"/>
                </a:ext>
              </a:extLst>
            </p:cNvPr>
            <p:cNvSpPr/>
            <p:nvPr/>
          </p:nvSpPr>
          <p:spPr>
            <a:xfrm>
              <a:off x="3844020" y="2462039"/>
              <a:ext cx="161379" cy="296515"/>
            </a:xfrm>
            <a:custGeom>
              <a:avLst/>
              <a:gdLst/>
              <a:ahLst/>
              <a:cxnLst/>
              <a:rect l="0" t="0" r="0" b="0"/>
              <a:pathLst>
                <a:path w="161379" h="296515">
                  <a:moveTo>
                    <a:pt x="94245" y="0"/>
                  </a:moveTo>
                  <a:cubicBezTo>
                    <a:pt x="109810" y="0"/>
                    <a:pt x="125375" y="2220"/>
                    <a:pt x="134702" y="4440"/>
                  </a:cubicBezTo>
                  <a:cubicBezTo>
                    <a:pt x="142267" y="6214"/>
                    <a:pt x="145380" y="6214"/>
                    <a:pt x="148481" y="6214"/>
                  </a:cubicBezTo>
                  <a:cubicBezTo>
                    <a:pt x="152487" y="10666"/>
                    <a:pt x="150713" y="23118"/>
                    <a:pt x="150713" y="48902"/>
                  </a:cubicBezTo>
                  <a:cubicBezTo>
                    <a:pt x="150713" y="54682"/>
                    <a:pt x="150267" y="57348"/>
                    <a:pt x="147600" y="57348"/>
                  </a:cubicBezTo>
                  <a:cubicBezTo>
                    <a:pt x="143594" y="48009"/>
                    <a:pt x="140481" y="37790"/>
                    <a:pt x="138261" y="33784"/>
                  </a:cubicBezTo>
                  <a:cubicBezTo>
                    <a:pt x="135595" y="29332"/>
                    <a:pt x="122696" y="15118"/>
                    <a:pt x="87585" y="15118"/>
                  </a:cubicBezTo>
                  <a:cubicBezTo>
                    <a:pt x="59134" y="15118"/>
                    <a:pt x="35570" y="29332"/>
                    <a:pt x="35570" y="56009"/>
                  </a:cubicBezTo>
                  <a:cubicBezTo>
                    <a:pt x="35570" y="80020"/>
                    <a:pt x="47575" y="93799"/>
                    <a:pt x="86246" y="120030"/>
                  </a:cubicBezTo>
                  <a:lnTo>
                    <a:pt x="97371" y="127583"/>
                  </a:lnTo>
                  <a:cubicBezTo>
                    <a:pt x="144934" y="160040"/>
                    <a:pt x="161379" y="186271"/>
                    <a:pt x="161379" y="218715"/>
                  </a:cubicBezTo>
                  <a:cubicBezTo>
                    <a:pt x="161379" y="240940"/>
                    <a:pt x="152933" y="264939"/>
                    <a:pt x="124929" y="283170"/>
                  </a:cubicBezTo>
                  <a:cubicBezTo>
                    <a:pt x="108471" y="293836"/>
                    <a:pt x="84026" y="296515"/>
                    <a:pt x="62694" y="296515"/>
                  </a:cubicBezTo>
                  <a:cubicBezTo>
                    <a:pt x="44462" y="296515"/>
                    <a:pt x="21791" y="293836"/>
                    <a:pt x="5779" y="286283"/>
                  </a:cubicBezTo>
                  <a:cubicBezTo>
                    <a:pt x="459" y="283617"/>
                    <a:pt x="0" y="282277"/>
                    <a:pt x="0" y="272058"/>
                  </a:cubicBezTo>
                  <a:cubicBezTo>
                    <a:pt x="0" y="253392"/>
                    <a:pt x="1786" y="238274"/>
                    <a:pt x="2232" y="232048"/>
                  </a:cubicBezTo>
                  <a:cubicBezTo>
                    <a:pt x="8892" y="233387"/>
                    <a:pt x="8892" y="238720"/>
                    <a:pt x="10232" y="244053"/>
                  </a:cubicBezTo>
                  <a:cubicBezTo>
                    <a:pt x="16458" y="271611"/>
                    <a:pt x="45802" y="281397"/>
                    <a:pt x="72020" y="281397"/>
                  </a:cubicBezTo>
                  <a:cubicBezTo>
                    <a:pt x="110703" y="281397"/>
                    <a:pt x="130708" y="259618"/>
                    <a:pt x="130708" y="231167"/>
                  </a:cubicBezTo>
                  <a:cubicBezTo>
                    <a:pt x="130708" y="204043"/>
                    <a:pt x="116036" y="191145"/>
                    <a:pt x="81359" y="165373"/>
                  </a:cubicBezTo>
                  <a:lnTo>
                    <a:pt x="63574" y="152028"/>
                  </a:lnTo>
                  <a:cubicBezTo>
                    <a:pt x="21344" y="120464"/>
                    <a:pt x="7565" y="97346"/>
                    <a:pt x="7565" y="71127"/>
                  </a:cubicBezTo>
                  <a:cubicBezTo>
                    <a:pt x="7565" y="26665"/>
                    <a:pt x="42689" y="0"/>
                    <a:pt x="94245"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3" name="Shape 21">
              <a:extLst>
                <a:ext uri="{FF2B5EF4-FFF2-40B4-BE49-F238E27FC236}">
                  <a16:creationId xmlns:a16="http://schemas.microsoft.com/office/drawing/2014/main" xmlns="" id="{2C3DB778-CD04-4B6D-B152-948300CEA3B5}"/>
                </a:ext>
              </a:extLst>
            </p:cNvPr>
            <p:cNvSpPr/>
            <p:nvPr/>
          </p:nvSpPr>
          <p:spPr>
            <a:xfrm>
              <a:off x="4411477" y="2460700"/>
              <a:ext cx="158031" cy="292956"/>
            </a:xfrm>
            <a:custGeom>
              <a:avLst/>
              <a:gdLst/>
              <a:ahLst/>
              <a:cxnLst/>
              <a:rect l="0" t="0" r="0" b="0"/>
              <a:pathLst>
                <a:path w="158031" h="292956">
                  <a:moveTo>
                    <a:pt x="6003" y="0"/>
                  </a:moveTo>
                  <a:cubicBezTo>
                    <a:pt x="9996" y="0"/>
                    <a:pt x="11336" y="5345"/>
                    <a:pt x="15329" y="13791"/>
                  </a:cubicBezTo>
                  <a:cubicBezTo>
                    <a:pt x="22448" y="29790"/>
                    <a:pt x="85130" y="185824"/>
                    <a:pt x="109141" y="243173"/>
                  </a:cubicBezTo>
                  <a:cubicBezTo>
                    <a:pt x="123366" y="276957"/>
                    <a:pt x="134032" y="281843"/>
                    <a:pt x="142478" y="284510"/>
                  </a:cubicBezTo>
                  <a:cubicBezTo>
                    <a:pt x="148258" y="286296"/>
                    <a:pt x="154037" y="286730"/>
                    <a:pt x="158031" y="286730"/>
                  </a:cubicBezTo>
                  <a:cubicBezTo>
                    <a:pt x="148258" y="292956"/>
                    <a:pt x="119360" y="292956"/>
                    <a:pt x="92236" y="292075"/>
                  </a:cubicBezTo>
                  <a:cubicBezTo>
                    <a:pt x="84683" y="291629"/>
                    <a:pt x="78470" y="291629"/>
                    <a:pt x="78470" y="289396"/>
                  </a:cubicBezTo>
                  <a:cubicBezTo>
                    <a:pt x="83344" y="285849"/>
                    <a:pt x="87350" y="282736"/>
                    <a:pt x="84683" y="276510"/>
                  </a:cubicBezTo>
                  <a:lnTo>
                    <a:pt x="49572" y="189818"/>
                  </a:lnTo>
                  <a:lnTo>
                    <a:pt x="0" y="188651"/>
                  </a:lnTo>
                  <a:lnTo>
                    <a:pt x="0" y="172045"/>
                  </a:lnTo>
                  <a:lnTo>
                    <a:pt x="40233" y="172045"/>
                  </a:lnTo>
                  <a:lnTo>
                    <a:pt x="2890" y="65794"/>
                  </a:lnTo>
                  <a:lnTo>
                    <a:pt x="0" y="72736"/>
                  </a:lnTo>
                  <a:lnTo>
                    <a:pt x="0" y="7395"/>
                  </a:lnTo>
                  <a:lnTo>
                    <a:pt x="2166" y="2671"/>
                  </a:lnTo>
                  <a:cubicBezTo>
                    <a:pt x="3556" y="558"/>
                    <a:pt x="4669" y="0"/>
                    <a:pt x="6003" y="0"/>
                  </a:cubicBezTo>
                  <a:close/>
                </a:path>
              </a:pathLst>
            </a:custGeom>
            <a:ln w="0" cap="flat">
              <a:miter lim="127000"/>
            </a:ln>
          </p:spPr>
          <p:style>
            <a:lnRef idx="0">
              <a:srgbClr val="000000">
                <a:alpha val="0"/>
              </a:srgbClr>
            </a:lnRef>
            <a:fillRef idx="1">
              <a:srgbClr val="B7AA9D"/>
            </a:fillRef>
            <a:effectRef idx="0">
              <a:scrgbClr r="0" g="0" b="0"/>
            </a:effectRef>
            <a:fontRef idx="none"/>
          </p:style>
          <p:txBody>
            <a:bodyPr/>
            <a:lstStyle/>
            <a:p>
              <a:endParaRPr lang="pt-PT" dirty="0"/>
            </a:p>
          </p:txBody>
        </p:sp>
        <p:sp>
          <p:nvSpPr>
            <p:cNvPr id="24" name="Shape 22">
              <a:extLst>
                <a:ext uri="{FF2B5EF4-FFF2-40B4-BE49-F238E27FC236}">
                  <a16:creationId xmlns:a16="http://schemas.microsoft.com/office/drawing/2014/main" xmlns="" id="{EC26432F-7CFE-42B5-91BE-F909476B3141}"/>
                </a:ext>
              </a:extLst>
            </p:cNvPr>
            <p:cNvSpPr/>
            <p:nvPr/>
          </p:nvSpPr>
          <p:spPr>
            <a:xfrm>
              <a:off x="1753357" y="3038016"/>
              <a:ext cx="116880" cy="223044"/>
            </a:xfrm>
            <a:custGeom>
              <a:avLst/>
              <a:gdLst/>
              <a:ahLst/>
              <a:cxnLst/>
              <a:rect l="0" t="0" r="0" b="0"/>
              <a:pathLst>
                <a:path w="116880" h="223044">
                  <a:moveTo>
                    <a:pt x="116880" y="0"/>
                  </a:moveTo>
                  <a:lnTo>
                    <a:pt x="116880" y="11050"/>
                  </a:lnTo>
                  <a:lnTo>
                    <a:pt x="115205" y="10716"/>
                  </a:lnTo>
                  <a:cubicBezTo>
                    <a:pt x="65980" y="10716"/>
                    <a:pt x="30473" y="41523"/>
                    <a:pt x="30473" y="103485"/>
                  </a:cubicBezTo>
                  <a:cubicBezTo>
                    <a:pt x="30473" y="153212"/>
                    <a:pt x="52894" y="189008"/>
                    <a:pt x="86567" y="203798"/>
                  </a:cubicBezTo>
                  <a:lnTo>
                    <a:pt x="116880" y="209962"/>
                  </a:lnTo>
                  <a:lnTo>
                    <a:pt x="116880" y="222887"/>
                  </a:lnTo>
                  <a:lnTo>
                    <a:pt x="115205" y="223044"/>
                  </a:lnTo>
                  <a:cubicBezTo>
                    <a:pt x="34503" y="223044"/>
                    <a:pt x="0" y="162421"/>
                    <a:pt x="0" y="111187"/>
                  </a:cubicBezTo>
                  <a:cubicBezTo>
                    <a:pt x="0" y="65298"/>
                    <a:pt x="35496" y="0"/>
                    <a:pt x="116880"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5" name="Shape 23">
              <a:extLst>
                <a:ext uri="{FF2B5EF4-FFF2-40B4-BE49-F238E27FC236}">
                  <a16:creationId xmlns:a16="http://schemas.microsoft.com/office/drawing/2014/main" xmlns="" id="{4D1F288E-5401-4C85-B87E-6243DF11EE58}"/>
                </a:ext>
              </a:extLst>
            </p:cNvPr>
            <p:cNvSpPr/>
            <p:nvPr/>
          </p:nvSpPr>
          <p:spPr>
            <a:xfrm>
              <a:off x="1519262" y="3038016"/>
              <a:ext cx="200608" cy="223044"/>
            </a:xfrm>
            <a:custGeom>
              <a:avLst/>
              <a:gdLst/>
              <a:ahLst/>
              <a:cxnLst/>
              <a:rect l="0" t="0" r="0" b="0"/>
              <a:pathLst>
                <a:path w="200608" h="223044">
                  <a:moveTo>
                    <a:pt x="122907" y="0"/>
                  </a:moveTo>
                  <a:cubicBezTo>
                    <a:pt x="134627" y="0"/>
                    <a:pt x="151383" y="1005"/>
                    <a:pt x="165782" y="3349"/>
                  </a:cubicBezTo>
                  <a:cubicBezTo>
                    <a:pt x="176820" y="5358"/>
                    <a:pt x="186196" y="7367"/>
                    <a:pt x="195920" y="7702"/>
                  </a:cubicBezTo>
                  <a:lnTo>
                    <a:pt x="198264" y="26789"/>
                  </a:lnTo>
                  <a:cubicBezTo>
                    <a:pt x="197929" y="36165"/>
                    <a:pt x="197929" y="51904"/>
                    <a:pt x="197594" y="55922"/>
                  </a:cubicBezTo>
                  <a:cubicBezTo>
                    <a:pt x="191901" y="44872"/>
                    <a:pt x="187213" y="33486"/>
                    <a:pt x="179512" y="27459"/>
                  </a:cubicBezTo>
                  <a:cubicBezTo>
                    <a:pt x="169118" y="18752"/>
                    <a:pt x="147687" y="11720"/>
                    <a:pt x="121568" y="11720"/>
                  </a:cubicBezTo>
                  <a:cubicBezTo>
                    <a:pt x="83728" y="11720"/>
                    <a:pt x="65646" y="21766"/>
                    <a:pt x="55265" y="31477"/>
                  </a:cubicBezTo>
                  <a:cubicBezTo>
                    <a:pt x="33499" y="51569"/>
                    <a:pt x="28811" y="77031"/>
                    <a:pt x="28811" y="105829"/>
                  </a:cubicBezTo>
                  <a:cubicBezTo>
                    <a:pt x="28811" y="160412"/>
                    <a:pt x="72008" y="208967"/>
                    <a:pt x="134962" y="208967"/>
                  </a:cubicBezTo>
                  <a:cubicBezTo>
                    <a:pt x="157076" y="208967"/>
                    <a:pt x="171797" y="207293"/>
                    <a:pt x="183530" y="195573"/>
                  </a:cubicBezTo>
                  <a:cubicBezTo>
                    <a:pt x="189892" y="189210"/>
                    <a:pt x="193911" y="177155"/>
                    <a:pt x="194915" y="171797"/>
                  </a:cubicBezTo>
                  <a:cubicBezTo>
                    <a:pt x="200608" y="173806"/>
                    <a:pt x="196590" y="198586"/>
                    <a:pt x="193576" y="208297"/>
                  </a:cubicBezTo>
                  <a:cubicBezTo>
                    <a:pt x="191901" y="213655"/>
                    <a:pt x="191232" y="214660"/>
                    <a:pt x="186196" y="216669"/>
                  </a:cubicBezTo>
                  <a:cubicBezTo>
                    <a:pt x="174154" y="221357"/>
                    <a:pt x="152053" y="223044"/>
                    <a:pt x="132953" y="223044"/>
                  </a:cubicBezTo>
                  <a:cubicBezTo>
                    <a:pt x="88751" y="223044"/>
                    <a:pt x="58948" y="212651"/>
                    <a:pt x="35843" y="192559"/>
                  </a:cubicBezTo>
                  <a:cubicBezTo>
                    <a:pt x="7045" y="167779"/>
                    <a:pt x="0" y="135297"/>
                    <a:pt x="0" y="108173"/>
                  </a:cubicBezTo>
                  <a:cubicBezTo>
                    <a:pt x="0" y="89074"/>
                    <a:pt x="7045" y="55922"/>
                    <a:pt x="33164" y="30473"/>
                  </a:cubicBezTo>
                  <a:cubicBezTo>
                    <a:pt x="50912" y="13395"/>
                    <a:pt x="77701" y="0"/>
                    <a:pt x="122907"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6" name="Shape 24">
              <a:extLst>
                <a:ext uri="{FF2B5EF4-FFF2-40B4-BE49-F238E27FC236}">
                  <a16:creationId xmlns:a16="http://schemas.microsoft.com/office/drawing/2014/main" xmlns="" id="{8140EBE9-65F7-4BC1-A21F-318BD9A3D015}"/>
                </a:ext>
              </a:extLst>
            </p:cNvPr>
            <p:cNvSpPr/>
            <p:nvPr/>
          </p:nvSpPr>
          <p:spPr>
            <a:xfrm>
              <a:off x="3093926" y="3042035"/>
              <a:ext cx="71326" cy="215342"/>
            </a:xfrm>
            <a:custGeom>
              <a:avLst/>
              <a:gdLst/>
              <a:ahLst/>
              <a:cxnLst/>
              <a:rect l="0" t="0" r="0" b="0"/>
              <a:pathLst>
                <a:path w="71326" h="215342">
                  <a:moveTo>
                    <a:pt x="61615" y="0"/>
                  </a:moveTo>
                  <a:cubicBezTo>
                    <a:pt x="48555" y="7032"/>
                    <a:pt x="46881" y="11050"/>
                    <a:pt x="46211" y="21096"/>
                  </a:cubicBezTo>
                  <a:cubicBezTo>
                    <a:pt x="45876" y="30138"/>
                    <a:pt x="45876" y="38174"/>
                    <a:pt x="45876" y="82389"/>
                  </a:cubicBezTo>
                  <a:lnTo>
                    <a:pt x="45876" y="132618"/>
                  </a:lnTo>
                  <a:cubicBezTo>
                    <a:pt x="45876" y="160077"/>
                    <a:pt x="45876" y="182513"/>
                    <a:pt x="47216" y="194233"/>
                  </a:cubicBezTo>
                  <a:cubicBezTo>
                    <a:pt x="48220" y="202605"/>
                    <a:pt x="49225" y="207963"/>
                    <a:pt x="57931" y="209302"/>
                  </a:cubicBezTo>
                  <a:cubicBezTo>
                    <a:pt x="62285" y="209972"/>
                    <a:pt x="68647" y="210641"/>
                    <a:pt x="71326" y="210641"/>
                  </a:cubicBezTo>
                  <a:cubicBezTo>
                    <a:pt x="52574" y="215342"/>
                    <a:pt x="33486" y="214325"/>
                    <a:pt x="32147" y="214325"/>
                  </a:cubicBezTo>
                  <a:cubicBezTo>
                    <a:pt x="30473" y="214325"/>
                    <a:pt x="12055" y="215342"/>
                    <a:pt x="3001" y="215342"/>
                  </a:cubicBezTo>
                  <a:cubicBezTo>
                    <a:pt x="15404" y="207963"/>
                    <a:pt x="16408" y="202605"/>
                    <a:pt x="17400" y="194233"/>
                  </a:cubicBezTo>
                  <a:cubicBezTo>
                    <a:pt x="18752" y="182513"/>
                    <a:pt x="19087" y="160077"/>
                    <a:pt x="19087" y="132618"/>
                  </a:cubicBezTo>
                  <a:lnTo>
                    <a:pt x="19087" y="82389"/>
                  </a:lnTo>
                  <a:cubicBezTo>
                    <a:pt x="19087" y="38174"/>
                    <a:pt x="19087" y="30138"/>
                    <a:pt x="18417" y="21096"/>
                  </a:cubicBezTo>
                  <a:cubicBezTo>
                    <a:pt x="17748" y="11385"/>
                    <a:pt x="15404" y="7032"/>
                    <a:pt x="9041" y="5693"/>
                  </a:cubicBezTo>
                  <a:cubicBezTo>
                    <a:pt x="5693" y="5023"/>
                    <a:pt x="2009" y="4688"/>
                    <a:pt x="0" y="4688"/>
                  </a:cubicBezTo>
                  <a:cubicBezTo>
                    <a:pt x="12055" y="0"/>
                    <a:pt x="30473" y="670"/>
                    <a:pt x="32147" y="670"/>
                  </a:cubicBezTo>
                  <a:cubicBezTo>
                    <a:pt x="33486" y="670"/>
                    <a:pt x="52574" y="0"/>
                    <a:pt x="61615"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7" name="Shape 25">
              <a:extLst>
                <a:ext uri="{FF2B5EF4-FFF2-40B4-BE49-F238E27FC236}">
                  <a16:creationId xmlns:a16="http://schemas.microsoft.com/office/drawing/2014/main" xmlns="" id="{AEBFE3CF-5017-4D35-B01D-E8F960572795}"/>
                </a:ext>
              </a:extLst>
            </p:cNvPr>
            <p:cNvSpPr/>
            <p:nvPr/>
          </p:nvSpPr>
          <p:spPr>
            <a:xfrm>
              <a:off x="2725217" y="3042035"/>
              <a:ext cx="142317" cy="216012"/>
            </a:xfrm>
            <a:custGeom>
              <a:avLst/>
              <a:gdLst/>
              <a:ahLst/>
              <a:cxnLst/>
              <a:rect l="0" t="0" r="0" b="0"/>
              <a:pathLst>
                <a:path w="142317" h="216012">
                  <a:moveTo>
                    <a:pt x="68312" y="0"/>
                  </a:moveTo>
                  <a:lnTo>
                    <a:pt x="60945" y="5023"/>
                  </a:lnTo>
                  <a:cubicBezTo>
                    <a:pt x="52239" y="6697"/>
                    <a:pt x="50564" y="11050"/>
                    <a:pt x="49895" y="21096"/>
                  </a:cubicBezTo>
                  <a:cubicBezTo>
                    <a:pt x="49560" y="30138"/>
                    <a:pt x="49560" y="38174"/>
                    <a:pt x="49560" y="82389"/>
                  </a:cubicBezTo>
                  <a:lnTo>
                    <a:pt x="49560" y="133288"/>
                  </a:lnTo>
                  <a:cubicBezTo>
                    <a:pt x="49560" y="175146"/>
                    <a:pt x="50229" y="192224"/>
                    <a:pt x="55587" y="197247"/>
                  </a:cubicBezTo>
                  <a:cubicBezTo>
                    <a:pt x="60275" y="201935"/>
                    <a:pt x="71661" y="203944"/>
                    <a:pt x="94766" y="203944"/>
                  </a:cubicBezTo>
                  <a:cubicBezTo>
                    <a:pt x="110170" y="203944"/>
                    <a:pt x="123230" y="203609"/>
                    <a:pt x="130262" y="195238"/>
                  </a:cubicBezTo>
                  <a:cubicBezTo>
                    <a:pt x="133945" y="190884"/>
                    <a:pt x="136302" y="184857"/>
                    <a:pt x="137294" y="179164"/>
                  </a:cubicBezTo>
                  <a:cubicBezTo>
                    <a:pt x="142317" y="182848"/>
                    <a:pt x="140308" y="199926"/>
                    <a:pt x="137964" y="208297"/>
                  </a:cubicBezTo>
                  <a:cubicBezTo>
                    <a:pt x="135955" y="214995"/>
                    <a:pt x="134962" y="216012"/>
                    <a:pt x="119211" y="216012"/>
                  </a:cubicBezTo>
                  <a:cubicBezTo>
                    <a:pt x="98115" y="216012"/>
                    <a:pt x="81707" y="215664"/>
                    <a:pt x="67977" y="214995"/>
                  </a:cubicBezTo>
                  <a:lnTo>
                    <a:pt x="35830" y="214325"/>
                  </a:lnTo>
                  <a:lnTo>
                    <a:pt x="23775" y="214672"/>
                  </a:lnTo>
                  <a:lnTo>
                    <a:pt x="6685" y="215342"/>
                  </a:lnTo>
                  <a:cubicBezTo>
                    <a:pt x="19075" y="207963"/>
                    <a:pt x="19745" y="202605"/>
                    <a:pt x="21084" y="194233"/>
                  </a:cubicBezTo>
                  <a:cubicBezTo>
                    <a:pt x="22771" y="182513"/>
                    <a:pt x="22771" y="160077"/>
                    <a:pt x="22771" y="132618"/>
                  </a:cubicBezTo>
                  <a:lnTo>
                    <a:pt x="22771" y="82389"/>
                  </a:lnTo>
                  <a:cubicBezTo>
                    <a:pt x="22771" y="38174"/>
                    <a:pt x="22771" y="30138"/>
                    <a:pt x="22101" y="21096"/>
                  </a:cubicBezTo>
                  <a:cubicBezTo>
                    <a:pt x="21431" y="11385"/>
                    <a:pt x="19745" y="6697"/>
                    <a:pt x="10046" y="5358"/>
                  </a:cubicBezTo>
                  <a:lnTo>
                    <a:pt x="0" y="4688"/>
                  </a:lnTo>
                  <a:cubicBezTo>
                    <a:pt x="15739" y="0"/>
                    <a:pt x="34156" y="670"/>
                    <a:pt x="35830" y="670"/>
                  </a:cubicBezTo>
                  <a:lnTo>
                    <a:pt x="68312"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8" name="Shape 26">
              <a:extLst>
                <a:ext uri="{FF2B5EF4-FFF2-40B4-BE49-F238E27FC236}">
                  <a16:creationId xmlns:a16="http://schemas.microsoft.com/office/drawing/2014/main" xmlns="" id="{1318B6E4-15A1-4C24-833C-B16E5514368F}"/>
                </a:ext>
              </a:extLst>
            </p:cNvPr>
            <p:cNvSpPr/>
            <p:nvPr/>
          </p:nvSpPr>
          <p:spPr>
            <a:xfrm>
              <a:off x="2465003" y="3042035"/>
              <a:ext cx="214660" cy="219025"/>
            </a:xfrm>
            <a:custGeom>
              <a:avLst/>
              <a:gdLst/>
              <a:ahLst/>
              <a:cxnLst/>
              <a:rect l="0" t="0" r="0" b="0"/>
              <a:pathLst>
                <a:path w="214660" h="219025">
                  <a:moveTo>
                    <a:pt x="65968" y="0"/>
                  </a:moveTo>
                  <a:cubicBezTo>
                    <a:pt x="53243" y="6697"/>
                    <a:pt x="51569" y="11720"/>
                    <a:pt x="50899" y="21096"/>
                  </a:cubicBezTo>
                  <a:cubicBezTo>
                    <a:pt x="50229" y="30138"/>
                    <a:pt x="50229" y="38174"/>
                    <a:pt x="50229" y="82389"/>
                  </a:cubicBezTo>
                  <a:lnTo>
                    <a:pt x="50229" y="122238"/>
                  </a:lnTo>
                  <a:cubicBezTo>
                    <a:pt x="50229" y="163426"/>
                    <a:pt x="59271" y="180504"/>
                    <a:pt x="71996" y="191889"/>
                  </a:cubicBezTo>
                  <a:cubicBezTo>
                    <a:pt x="86395" y="204949"/>
                    <a:pt x="99120" y="207305"/>
                    <a:pt x="115875" y="207305"/>
                  </a:cubicBezTo>
                  <a:cubicBezTo>
                    <a:pt x="133958" y="207305"/>
                    <a:pt x="151371" y="199256"/>
                    <a:pt x="161417" y="187201"/>
                  </a:cubicBezTo>
                  <a:cubicBezTo>
                    <a:pt x="175146" y="170793"/>
                    <a:pt x="178160" y="147352"/>
                    <a:pt x="178160" y="118219"/>
                  </a:cubicBezTo>
                  <a:lnTo>
                    <a:pt x="178160" y="82389"/>
                  </a:lnTo>
                  <a:cubicBezTo>
                    <a:pt x="178160" y="38174"/>
                    <a:pt x="177825" y="30138"/>
                    <a:pt x="177490" y="21096"/>
                  </a:cubicBezTo>
                  <a:cubicBezTo>
                    <a:pt x="177155" y="12055"/>
                    <a:pt x="175481" y="6697"/>
                    <a:pt x="165770" y="5358"/>
                  </a:cubicBezTo>
                  <a:lnTo>
                    <a:pt x="155724" y="4688"/>
                  </a:lnTo>
                  <a:cubicBezTo>
                    <a:pt x="171128" y="0"/>
                    <a:pt x="188206" y="670"/>
                    <a:pt x="189880" y="670"/>
                  </a:cubicBezTo>
                  <a:cubicBezTo>
                    <a:pt x="191889" y="670"/>
                    <a:pt x="205953" y="0"/>
                    <a:pt x="214660" y="0"/>
                  </a:cubicBezTo>
                  <a:cubicBezTo>
                    <a:pt x="201600" y="7032"/>
                    <a:pt x="199926" y="11720"/>
                    <a:pt x="199256" y="21096"/>
                  </a:cubicBezTo>
                  <a:cubicBezTo>
                    <a:pt x="198586" y="30138"/>
                    <a:pt x="198921" y="38174"/>
                    <a:pt x="198921" y="82389"/>
                  </a:cubicBezTo>
                  <a:lnTo>
                    <a:pt x="198921" y="112861"/>
                  </a:lnTo>
                  <a:cubicBezTo>
                    <a:pt x="198921" y="143669"/>
                    <a:pt x="194903" y="178160"/>
                    <a:pt x="171462" y="198251"/>
                  </a:cubicBezTo>
                  <a:cubicBezTo>
                    <a:pt x="150031" y="216681"/>
                    <a:pt x="127260" y="219025"/>
                    <a:pt x="109835" y="219025"/>
                  </a:cubicBezTo>
                  <a:cubicBezTo>
                    <a:pt x="100137" y="219025"/>
                    <a:pt x="69317" y="218343"/>
                    <a:pt x="48555" y="198921"/>
                  </a:cubicBezTo>
                  <a:cubicBezTo>
                    <a:pt x="34156" y="185527"/>
                    <a:pt x="22771" y="165770"/>
                    <a:pt x="22771" y="124247"/>
                  </a:cubicBezTo>
                  <a:lnTo>
                    <a:pt x="22771" y="82389"/>
                  </a:lnTo>
                  <a:cubicBezTo>
                    <a:pt x="22771" y="38174"/>
                    <a:pt x="22771" y="30138"/>
                    <a:pt x="22101" y="21096"/>
                  </a:cubicBezTo>
                  <a:cubicBezTo>
                    <a:pt x="21431" y="12055"/>
                    <a:pt x="19757" y="6697"/>
                    <a:pt x="10046" y="5358"/>
                  </a:cubicBezTo>
                  <a:lnTo>
                    <a:pt x="0" y="4688"/>
                  </a:lnTo>
                  <a:cubicBezTo>
                    <a:pt x="15739" y="0"/>
                    <a:pt x="33486" y="670"/>
                    <a:pt x="36165" y="670"/>
                  </a:cubicBezTo>
                  <a:lnTo>
                    <a:pt x="65968"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29" name="Shape 27">
              <a:extLst>
                <a:ext uri="{FF2B5EF4-FFF2-40B4-BE49-F238E27FC236}">
                  <a16:creationId xmlns:a16="http://schemas.microsoft.com/office/drawing/2014/main" xmlns="" id="{3EBC04CC-302C-4750-A4A4-CA485E5D2445}"/>
                </a:ext>
              </a:extLst>
            </p:cNvPr>
            <p:cNvSpPr/>
            <p:nvPr/>
          </p:nvSpPr>
          <p:spPr>
            <a:xfrm>
              <a:off x="2864185" y="3039942"/>
              <a:ext cx="187523" cy="217435"/>
            </a:xfrm>
            <a:custGeom>
              <a:avLst/>
              <a:gdLst/>
              <a:ahLst/>
              <a:cxnLst/>
              <a:rect l="0" t="0" r="0" b="0"/>
              <a:pathLst>
                <a:path w="187523" h="217435">
                  <a:moveTo>
                    <a:pt x="13271" y="42"/>
                  </a:moveTo>
                  <a:cubicBezTo>
                    <a:pt x="15658" y="84"/>
                    <a:pt x="18424" y="921"/>
                    <a:pt x="22448" y="1423"/>
                  </a:cubicBezTo>
                  <a:cubicBezTo>
                    <a:pt x="30807" y="2428"/>
                    <a:pt x="42193" y="2763"/>
                    <a:pt x="45554" y="2763"/>
                  </a:cubicBezTo>
                  <a:lnTo>
                    <a:pt x="156629" y="2763"/>
                  </a:lnTo>
                  <a:cubicBezTo>
                    <a:pt x="166315" y="2763"/>
                    <a:pt x="173000" y="2093"/>
                    <a:pt x="177688" y="1423"/>
                  </a:cubicBezTo>
                  <a:cubicBezTo>
                    <a:pt x="182054" y="753"/>
                    <a:pt x="184795" y="84"/>
                    <a:pt x="186159" y="84"/>
                  </a:cubicBezTo>
                  <a:cubicBezTo>
                    <a:pt x="187523" y="12139"/>
                    <a:pt x="186506" y="32565"/>
                    <a:pt x="186506" y="35914"/>
                  </a:cubicBezTo>
                  <a:cubicBezTo>
                    <a:pt x="180032" y="22854"/>
                    <a:pt x="173670" y="16492"/>
                    <a:pt x="145604" y="15822"/>
                  </a:cubicBezTo>
                  <a:lnTo>
                    <a:pt x="108843" y="15153"/>
                  </a:lnTo>
                  <a:lnTo>
                    <a:pt x="108843" y="134711"/>
                  </a:lnTo>
                  <a:cubicBezTo>
                    <a:pt x="108843" y="162170"/>
                    <a:pt x="108843" y="184606"/>
                    <a:pt x="110182" y="196326"/>
                  </a:cubicBezTo>
                  <a:cubicBezTo>
                    <a:pt x="111187" y="204698"/>
                    <a:pt x="112514" y="210055"/>
                    <a:pt x="121543" y="211395"/>
                  </a:cubicBezTo>
                  <a:cubicBezTo>
                    <a:pt x="125549" y="212065"/>
                    <a:pt x="132234" y="212734"/>
                    <a:pt x="134913" y="212734"/>
                  </a:cubicBezTo>
                  <a:cubicBezTo>
                    <a:pt x="116532" y="217435"/>
                    <a:pt x="97792" y="216418"/>
                    <a:pt x="96118" y="216418"/>
                  </a:cubicBezTo>
                  <a:cubicBezTo>
                    <a:pt x="94779" y="216418"/>
                    <a:pt x="74352" y="217435"/>
                    <a:pt x="65646" y="217435"/>
                  </a:cubicBezTo>
                  <a:cubicBezTo>
                    <a:pt x="78036" y="210390"/>
                    <a:pt x="79710" y="204698"/>
                    <a:pt x="80714" y="196326"/>
                  </a:cubicBezTo>
                  <a:cubicBezTo>
                    <a:pt x="82054" y="184606"/>
                    <a:pt x="82054" y="162170"/>
                    <a:pt x="82054" y="134711"/>
                  </a:cubicBezTo>
                  <a:lnTo>
                    <a:pt x="82054" y="15153"/>
                  </a:lnTo>
                  <a:lnTo>
                    <a:pt x="39526" y="15822"/>
                  </a:lnTo>
                  <a:cubicBezTo>
                    <a:pt x="21109" y="16157"/>
                    <a:pt x="14064" y="18166"/>
                    <a:pt x="9711" y="24864"/>
                  </a:cubicBezTo>
                  <a:cubicBezTo>
                    <a:pt x="6362" y="29887"/>
                    <a:pt x="6028" y="31896"/>
                    <a:pt x="5023" y="33905"/>
                  </a:cubicBezTo>
                  <a:cubicBezTo>
                    <a:pt x="0" y="31226"/>
                    <a:pt x="6028" y="5776"/>
                    <a:pt x="6362" y="3432"/>
                  </a:cubicBezTo>
                  <a:cubicBezTo>
                    <a:pt x="8874" y="753"/>
                    <a:pt x="10883" y="0"/>
                    <a:pt x="13271" y="42"/>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0" name="Shape 28">
              <a:extLst>
                <a:ext uri="{FF2B5EF4-FFF2-40B4-BE49-F238E27FC236}">
                  <a16:creationId xmlns:a16="http://schemas.microsoft.com/office/drawing/2014/main" xmlns="" id="{7FE7F211-3622-42F9-A240-33542596CAEF}"/>
                </a:ext>
              </a:extLst>
            </p:cNvPr>
            <p:cNvSpPr/>
            <p:nvPr/>
          </p:nvSpPr>
          <p:spPr>
            <a:xfrm>
              <a:off x="3477369" y="3038016"/>
              <a:ext cx="215342" cy="223044"/>
            </a:xfrm>
            <a:custGeom>
              <a:avLst/>
              <a:gdLst/>
              <a:ahLst/>
              <a:cxnLst/>
              <a:rect l="0" t="0" r="0" b="0"/>
              <a:pathLst>
                <a:path w="215342" h="223044">
                  <a:moveTo>
                    <a:pt x="127595" y="0"/>
                  </a:moveTo>
                  <a:cubicBezTo>
                    <a:pt x="146348" y="0"/>
                    <a:pt x="167109" y="3349"/>
                    <a:pt x="172802" y="4688"/>
                  </a:cubicBezTo>
                  <a:cubicBezTo>
                    <a:pt x="178842" y="6028"/>
                    <a:pt x="189210" y="7702"/>
                    <a:pt x="196590" y="7702"/>
                  </a:cubicBezTo>
                  <a:cubicBezTo>
                    <a:pt x="200273" y="14399"/>
                    <a:pt x="198599" y="22101"/>
                    <a:pt x="198599" y="50564"/>
                  </a:cubicBezTo>
                  <a:cubicBezTo>
                    <a:pt x="192906" y="48555"/>
                    <a:pt x="191232" y="40184"/>
                    <a:pt x="186544" y="33486"/>
                  </a:cubicBezTo>
                  <a:cubicBezTo>
                    <a:pt x="179164" y="22771"/>
                    <a:pt x="156728" y="11385"/>
                    <a:pt x="118554" y="11385"/>
                  </a:cubicBezTo>
                  <a:cubicBezTo>
                    <a:pt x="100806" y="11385"/>
                    <a:pt x="79375" y="12725"/>
                    <a:pt x="56939" y="29803"/>
                  </a:cubicBezTo>
                  <a:cubicBezTo>
                    <a:pt x="39849" y="42863"/>
                    <a:pt x="27794" y="68312"/>
                    <a:pt x="27794" y="101476"/>
                  </a:cubicBezTo>
                  <a:cubicBezTo>
                    <a:pt x="27794" y="141660"/>
                    <a:pt x="48568" y="170458"/>
                    <a:pt x="58948" y="180169"/>
                  </a:cubicBezTo>
                  <a:cubicBezTo>
                    <a:pt x="82389" y="201935"/>
                    <a:pt x="107169" y="209984"/>
                    <a:pt x="134293" y="209984"/>
                  </a:cubicBezTo>
                  <a:cubicBezTo>
                    <a:pt x="144673" y="209984"/>
                    <a:pt x="158403" y="208967"/>
                    <a:pt x="166105" y="204614"/>
                  </a:cubicBezTo>
                  <a:cubicBezTo>
                    <a:pt x="169788" y="202605"/>
                    <a:pt x="172145" y="201265"/>
                    <a:pt x="172145" y="195907"/>
                  </a:cubicBezTo>
                  <a:lnTo>
                    <a:pt x="172145" y="146683"/>
                  </a:lnTo>
                  <a:cubicBezTo>
                    <a:pt x="172145" y="123577"/>
                    <a:pt x="171475" y="120228"/>
                    <a:pt x="159420" y="117884"/>
                  </a:cubicBezTo>
                  <a:lnTo>
                    <a:pt x="149374" y="117215"/>
                  </a:lnTo>
                  <a:cubicBezTo>
                    <a:pt x="165112" y="112526"/>
                    <a:pt x="184857" y="113196"/>
                    <a:pt x="186544" y="113196"/>
                  </a:cubicBezTo>
                  <a:cubicBezTo>
                    <a:pt x="187883" y="113196"/>
                    <a:pt x="206301" y="112526"/>
                    <a:pt x="215342" y="112526"/>
                  </a:cubicBezTo>
                  <a:cubicBezTo>
                    <a:pt x="202282" y="119224"/>
                    <a:pt x="199926" y="123577"/>
                    <a:pt x="199268" y="133623"/>
                  </a:cubicBezTo>
                  <a:cubicBezTo>
                    <a:pt x="198934" y="142664"/>
                    <a:pt x="198934" y="151036"/>
                    <a:pt x="198934" y="163091"/>
                  </a:cubicBezTo>
                  <a:lnTo>
                    <a:pt x="198934" y="194903"/>
                  </a:lnTo>
                  <a:cubicBezTo>
                    <a:pt x="198934" y="207963"/>
                    <a:pt x="198599" y="208297"/>
                    <a:pt x="194915" y="210307"/>
                  </a:cubicBezTo>
                  <a:cubicBezTo>
                    <a:pt x="176150" y="220030"/>
                    <a:pt x="149374" y="223044"/>
                    <a:pt x="132283" y="223044"/>
                  </a:cubicBezTo>
                  <a:cubicBezTo>
                    <a:pt x="109848" y="223044"/>
                    <a:pt x="67990" y="220352"/>
                    <a:pt x="35173" y="192559"/>
                  </a:cubicBezTo>
                  <a:cubicBezTo>
                    <a:pt x="17078" y="177490"/>
                    <a:pt x="0" y="147017"/>
                    <a:pt x="0" y="111522"/>
                  </a:cubicBezTo>
                  <a:cubicBezTo>
                    <a:pt x="0" y="65968"/>
                    <a:pt x="23106" y="33821"/>
                    <a:pt x="49237" y="18083"/>
                  </a:cubicBezTo>
                  <a:cubicBezTo>
                    <a:pt x="75692" y="2009"/>
                    <a:pt x="105159" y="0"/>
                    <a:pt x="127595"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1" name="Shape 29">
              <a:extLst>
                <a:ext uri="{FF2B5EF4-FFF2-40B4-BE49-F238E27FC236}">
                  <a16:creationId xmlns:a16="http://schemas.microsoft.com/office/drawing/2014/main" xmlns="" id="{DFD663BA-06B0-46F2-8C53-AFA55E90B9DF}"/>
                </a:ext>
              </a:extLst>
            </p:cNvPr>
            <p:cNvSpPr/>
            <p:nvPr/>
          </p:nvSpPr>
          <p:spPr>
            <a:xfrm>
              <a:off x="3212468" y="3038016"/>
              <a:ext cx="227050" cy="221357"/>
            </a:xfrm>
            <a:custGeom>
              <a:avLst/>
              <a:gdLst/>
              <a:ahLst/>
              <a:cxnLst/>
              <a:rect l="0" t="0" r="0" b="0"/>
              <a:pathLst>
                <a:path w="227050" h="221357">
                  <a:moveTo>
                    <a:pt x="22113" y="0"/>
                  </a:moveTo>
                  <a:cubicBezTo>
                    <a:pt x="25462" y="0"/>
                    <a:pt x="30485" y="5693"/>
                    <a:pt x="33499" y="8706"/>
                  </a:cubicBezTo>
                  <a:cubicBezTo>
                    <a:pt x="38174" y="13395"/>
                    <a:pt x="81012" y="58936"/>
                    <a:pt x="126504" y="105829"/>
                  </a:cubicBezTo>
                  <a:cubicBezTo>
                    <a:pt x="155612" y="135967"/>
                    <a:pt x="187065" y="169788"/>
                    <a:pt x="196106" y="179164"/>
                  </a:cubicBezTo>
                  <a:lnTo>
                    <a:pt x="193092" y="36500"/>
                  </a:lnTo>
                  <a:cubicBezTo>
                    <a:pt x="192745" y="18083"/>
                    <a:pt x="191083" y="11720"/>
                    <a:pt x="182042" y="10046"/>
                  </a:cubicBezTo>
                  <a:cubicBezTo>
                    <a:pt x="176696" y="9041"/>
                    <a:pt x="169999" y="8706"/>
                    <a:pt x="167655" y="8706"/>
                  </a:cubicBezTo>
                  <a:cubicBezTo>
                    <a:pt x="184386" y="4018"/>
                    <a:pt x="198475" y="4688"/>
                    <a:pt x="201861" y="4688"/>
                  </a:cubicBezTo>
                  <a:cubicBezTo>
                    <a:pt x="205234" y="4688"/>
                    <a:pt x="214995" y="4018"/>
                    <a:pt x="227050" y="4018"/>
                  </a:cubicBezTo>
                  <a:cubicBezTo>
                    <a:pt x="212316" y="11385"/>
                    <a:pt x="211646" y="17078"/>
                    <a:pt x="211646" y="34156"/>
                  </a:cubicBezTo>
                  <a:lnTo>
                    <a:pt x="210976" y="200930"/>
                  </a:lnTo>
                  <a:cubicBezTo>
                    <a:pt x="210976" y="219683"/>
                    <a:pt x="210629" y="221357"/>
                    <a:pt x="208607" y="221357"/>
                  </a:cubicBezTo>
                  <a:cubicBezTo>
                    <a:pt x="205569" y="221357"/>
                    <a:pt x="202530" y="219013"/>
                    <a:pt x="186060" y="203944"/>
                  </a:cubicBezTo>
                  <a:cubicBezTo>
                    <a:pt x="183046" y="201265"/>
                    <a:pt x="140556" y="159407"/>
                    <a:pt x="109451" y="126926"/>
                  </a:cubicBezTo>
                  <a:cubicBezTo>
                    <a:pt x="75319" y="91083"/>
                    <a:pt x="42193" y="56257"/>
                    <a:pt x="33164" y="46211"/>
                  </a:cubicBezTo>
                  <a:lnTo>
                    <a:pt x="36513" y="180504"/>
                  </a:lnTo>
                  <a:cubicBezTo>
                    <a:pt x="37182" y="203944"/>
                    <a:pt x="39849" y="210976"/>
                    <a:pt x="47885" y="212985"/>
                  </a:cubicBezTo>
                  <a:cubicBezTo>
                    <a:pt x="53231" y="214337"/>
                    <a:pt x="59928" y="214660"/>
                    <a:pt x="62595" y="214660"/>
                  </a:cubicBezTo>
                  <a:cubicBezTo>
                    <a:pt x="42863" y="219360"/>
                    <a:pt x="31142" y="218343"/>
                    <a:pt x="28476" y="218343"/>
                  </a:cubicBezTo>
                  <a:cubicBezTo>
                    <a:pt x="25797" y="218343"/>
                    <a:pt x="13407" y="219360"/>
                    <a:pt x="0" y="219360"/>
                  </a:cubicBezTo>
                  <a:cubicBezTo>
                    <a:pt x="0" y="214660"/>
                    <a:pt x="5358" y="214337"/>
                    <a:pt x="9711" y="212985"/>
                  </a:cubicBezTo>
                  <a:cubicBezTo>
                    <a:pt x="17090" y="210976"/>
                    <a:pt x="18083" y="203274"/>
                    <a:pt x="18083" y="177490"/>
                  </a:cubicBezTo>
                  <a:lnTo>
                    <a:pt x="18083" y="14399"/>
                  </a:lnTo>
                  <a:cubicBezTo>
                    <a:pt x="18083" y="3014"/>
                    <a:pt x="19769" y="0"/>
                    <a:pt x="22113"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2" name="Shape 30">
              <a:extLst>
                <a:ext uri="{FF2B5EF4-FFF2-40B4-BE49-F238E27FC236}">
                  <a16:creationId xmlns:a16="http://schemas.microsoft.com/office/drawing/2014/main" xmlns="" id="{AA980D62-B5AC-4271-9E5A-44D676398AAC}"/>
                </a:ext>
              </a:extLst>
            </p:cNvPr>
            <p:cNvSpPr/>
            <p:nvPr/>
          </p:nvSpPr>
          <p:spPr>
            <a:xfrm>
              <a:off x="2024286" y="3038016"/>
              <a:ext cx="227050" cy="221357"/>
            </a:xfrm>
            <a:custGeom>
              <a:avLst/>
              <a:gdLst/>
              <a:ahLst/>
              <a:cxnLst/>
              <a:rect l="0" t="0" r="0" b="0"/>
              <a:pathLst>
                <a:path w="227050" h="221357">
                  <a:moveTo>
                    <a:pt x="22101" y="0"/>
                  </a:moveTo>
                  <a:cubicBezTo>
                    <a:pt x="25450" y="0"/>
                    <a:pt x="30473" y="5693"/>
                    <a:pt x="33486" y="8706"/>
                  </a:cubicBezTo>
                  <a:cubicBezTo>
                    <a:pt x="38174" y="13395"/>
                    <a:pt x="81000" y="58936"/>
                    <a:pt x="126504" y="105829"/>
                  </a:cubicBezTo>
                  <a:cubicBezTo>
                    <a:pt x="155612" y="135967"/>
                    <a:pt x="187065" y="169788"/>
                    <a:pt x="196106" y="179164"/>
                  </a:cubicBezTo>
                  <a:lnTo>
                    <a:pt x="193080" y="36500"/>
                  </a:lnTo>
                  <a:cubicBezTo>
                    <a:pt x="192745" y="18083"/>
                    <a:pt x="191071" y="11720"/>
                    <a:pt x="182042" y="10046"/>
                  </a:cubicBezTo>
                  <a:cubicBezTo>
                    <a:pt x="176696" y="9041"/>
                    <a:pt x="169999" y="8706"/>
                    <a:pt x="167655" y="8706"/>
                  </a:cubicBezTo>
                  <a:cubicBezTo>
                    <a:pt x="184386" y="4018"/>
                    <a:pt x="198475" y="4688"/>
                    <a:pt x="201848" y="4688"/>
                  </a:cubicBezTo>
                  <a:cubicBezTo>
                    <a:pt x="205234" y="4688"/>
                    <a:pt x="214995" y="4018"/>
                    <a:pt x="227050" y="4018"/>
                  </a:cubicBezTo>
                  <a:cubicBezTo>
                    <a:pt x="212316" y="11385"/>
                    <a:pt x="211634" y="17078"/>
                    <a:pt x="211634" y="34156"/>
                  </a:cubicBezTo>
                  <a:lnTo>
                    <a:pt x="210964" y="200930"/>
                  </a:lnTo>
                  <a:cubicBezTo>
                    <a:pt x="210964" y="219683"/>
                    <a:pt x="210629" y="221357"/>
                    <a:pt x="208607" y="221357"/>
                  </a:cubicBezTo>
                  <a:cubicBezTo>
                    <a:pt x="205569" y="221357"/>
                    <a:pt x="202530" y="219013"/>
                    <a:pt x="186060" y="203944"/>
                  </a:cubicBezTo>
                  <a:cubicBezTo>
                    <a:pt x="183046" y="201265"/>
                    <a:pt x="140556" y="159407"/>
                    <a:pt x="109438" y="126926"/>
                  </a:cubicBezTo>
                  <a:cubicBezTo>
                    <a:pt x="75307" y="91083"/>
                    <a:pt x="42193" y="56257"/>
                    <a:pt x="33164" y="46211"/>
                  </a:cubicBezTo>
                  <a:lnTo>
                    <a:pt x="36500" y="180504"/>
                  </a:lnTo>
                  <a:cubicBezTo>
                    <a:pt x="37170" y="203944"/>
                    <a:pt x="39849" y="210976"/>
                    <a:pt x="47885" y="212985"/>
                  </a:cubicBezTo>
                  <a:cubicBezTo>
                    <a:pt x="53231" y="214337"/>
                    <a:pt x="59928" y="214660"/>
                    <a:pt x="62595" y="214660"/>
                  </a:cubicBezTo>
                  <a:cubicBezTo>
                    <a:pt x="42863" y="219360"/>
                    <a:pt x="31142" y="218343"/>
                    <a:pt x="28463" y="218343"/>
                  </a:cubicBezTo>
                  <a:cubicBezTo>
                    <a:pt x="25784" y="218343"/>
                    <a:pt x="13395" y="219360"/>
                    <a:pt x="0" y="219360"/>
                  </a:cubicBezTo>
                  <a:cubicBezTo>
                    <a:pt x="0" y="214660"/>
                    <a:pt x="5358" y="214337"/>
                    <a:pt x="9711" y="212985"/>
                  </a:cubicBezTo>
                  <a:cubicBezTo>
                    <a:pt x="17078" y="210976"/>
                    <a:pt x="18083" y="203274"/>
                    <a:pt x="18083" y="177490"/>
                  </a:cubicBezTo>
                  <a:lnTo>
                    <a:pt x="18083" y="14399"/>
                  </a:lnTo>
                  <a:cubicBezTo>
                    <a:pt x="18083" y="3014"/>
                    <a:pt x="19757" y="0"/>
                    <a:pt x="22101"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3" name="Shape 31">
              <a:extLst>
                <a:ext uri="{FF2B5EF4-FFF2-40B4-BE49-F238E27FC236}">
                  <a16:creationId xmlns:a16="http://schemas.microsoft.com/office/drawing/2014/main" xmlns="" id="{E1F4E587-30CE-4E10-BF5F-FE989E974469}"/>
                </a:ext>
              </a:extLst>
            </p:cNvPr>
            <p:cNvSpPr/>
            <p:nvPr/>
          </p:nvSpPr>
          <p:spPr>
            <a:xfrm>
              <a:off x="1870236" y="3038016"/>
              <a:ext cx="116545" cy="222887"/>
            </a:xfrm>
            <a:custGeom>
              <a:avLst/>
              <a:gdLst/>
              <a:ahLst/>
              <a:cxnLst/>
              <a:rect l="0" t="0" r="0" b="0"/>
              <a:pathLst>
                <a:path w="116545" h="222887">
                  <a:moveTo>
                    <a:pt x="0" y="0"/>
                  </a:moveTo>
                  <a:cubicBezTo>
                    <a:pt x="66315" y="0"/>
                    <a:pt x="116545" y="40518"/>
                    <a:pt x="116545" y="106834"/>
                  </a:cubicBezTo>
                  <a:cubicBezTo>
                    <a:pt x="116545" y="162505"/>
                    <a:pt x="80386" y="209725"/>
                    <a:pt x="23788" y="220660"/>
                  </a:cubicBezTo>
                  <a:lnTo>
                    <a:pt x="0" y="222887"/>
                  </a:lnTo>
                  <a:lnTo>
                    <a:pt x="0" y="209962"/>
                  </a:lnTo>
                  <a:lnTo>
                    <a:pt x="6697" y="211324"/>
                  </a:lnTo>
                  <a:cubicBezTo>
                    <a:pt x="33151" y="211324"/>
                    <a:pt x="86407" y="197247"/>
                    <a:pt x="86407" y="114871"/>
                  </a:cubicBezTo>
                  <a:cubicBezTo>
                    <a:pt x="86407" y="63627"/>
                    <a:pt x="63043" y="30662"/>
                    <a:pt x="31725" y="17382"/>
                  </a:cubicBezTo>
                  <a:lnTo>
                    <a:pt x="0" y="11050"/>
                  </a:lnTo>
                  <a:lnTo>
                    <a:pt x="0" y="0"/>
                  </a:ln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sp>
          <p:nvSpPr>
            <p:cNvPr id="34" name="Shape 32">
              <a:extLst>
                <a:ext uri="{FF2B5EF4-FFF2-40B4-BE49-F238E27FC236}">
                  <a16:creationId xmlns:a16="http://schemas.microsoft.com/office/drawing/2014/main" xmlns="" id="{A9CE1F82-D597-43B0-899A-EFAE95E46ECB}"/>
                </a:ext>
              </a:extLst>
            </p:cNvPr>
            <p:cNvSpPr/>
            <p:nvPr/>
          </p:nvSpPr>
          <p:spPr>
            <a:xfrm>
              <a:off x="2298229" y="3037681"/>
              <a:ext cx="121568" cy="223379"/>
            </a:xfrm>
            <a:custGeom>
              <a:avLst/>
              <a:gdLst/>
              <a:ahLst/>
              <a:cxnLst/>
              <a:rect l="0" t="0" r="0" b="0"/>
              <a:pathLst>
                <a:path w="121568" h="223379">
                  <a:moveTo>
                    <a:pt x="70991" y="0"/>
                  </a:moveTo>
                  <a:cubicBezTo>
                    <a:pt x="82724" y="0"/>
                    <a:pt x="94444" y="1674"/>
                    <a:pt x="101476" y="3349"/>
                  </a:cubicBezTo>
                  <a:cubicBezTo>
                    <a:pt x="107169" y="4688"/>
                    <a:pt x="109513" y="4688"/>
                    <a:pt x="111844" y="4688"/>
                  </a:cubicBezTo>
                  <a:cubicBezTo>
                    <a:pt x="114871" y="8037"/>
                    <a:pt x="113531" y="17413"/>
                    <a:pt x="113531" y="36835"/>
                  </a:cubicBezTo>
                  <a:cubicBezTo>
                    <a:pt x="108173" y="36165"/>
                    <a:pt x="105829" y="28463"/>
                    <a:pt x="104155" y="25450"/>
                  </a:cubicBezTo>
                  <a:cubicBezTo>
                    <a:pt x="102146" y="22101"/>
                    <a:pt x="92422" y="11385"/>
                    <a:pt x="65968" y="11385"/>
                  </a:cubicBezTo>
                  <a:cubicBezTo>
                    <a:pt x="44537" y="11385"/>
                    <a:pt x="26789" y="22101"/>
                    <a:pt x="26789" y="42193"/>
                  </a:cubicBezTo>
                  <a:cubicBezTo>
                    <a:pt x="26789" y="60275"/>
                    <a:pt x="35830" y="70656"/>
                    <a:pt x="64963" y="90425"/>
                  </a:cubicBezTo>
                  <a:lnTo>
                    <a:pt x="73347" y="96118"/>
                  </a:lnTo>
                  <a:cubicBezTo>
                    <a:pt x="109178" y="120563"/>
                    <a:pt x="121568" y="140320"/>
                    <a:pt x="121568" y="164765"/>
                  </a:cubicBezTo>
                  <a:cubicBezTo>
                    <a:pt x="121568" y="181508"/>
                    <a:pt x="115205" y="199591"/>
                    <a:pt x="94109" y="213320"/>
                  </a:cubicBezTo>
                  <a:cubicBezTo>
                    <a:pt x="81707" y="221357"/>
                    <a:pt x="63289" y="223379"/>
                    <a:pt x="47216" y="223379"/>
                  </a:cubicBezTo>
                  <a:cubicBezTo>
                    <a:pt x="33486" y="223379"/>
                    <a:pt x="16408" y="221357"/>
                    <a:pt x="4353" y="215664"/>
                  </a:cubicBezTo>
                  <a:cubicBezTo>
                    <a:pt x="335" y="213655"/>
                    <a:pt x="0" y="212651"/>
                    <a:pt x="0" y="204949"/>
                  </a:cubicBezTo>
                  <a:cubicBezTo>
                    <a:pt x="0" y="190884"/>
                    <a:pt x="1339" y="179499"/>
                    <a:pt x="1674" y="174811"/>
                  </a:cubicBezTo>
                  <a:cubicBezTo>
                    <a:pt x="6697" y="175816"/>
                    <a:pt x="6697" y="179834"/>
                    <a:pt x="7702" y="183852"/>
                  </a:cubicBezTo>
                  <a:cubicBezTo>
                    <a:pt x="12390" y="204614"/>
                    <a:pt x="34491" y="211981"/>
                    <a:pt x="54248" y="211981"/>
                  </a:cubicBezTo>
                  <a:cubicBezTo>
                    <a:pt x="83393" y="211981"/>
                    <a:pt x="98462" y="195573"/>
                    <a:pt x="98462" y="174141"/>
                  </a:cubicBezTo>
                  <a:cubicBezTo>
                    <a:pt x="98462" y="153715"/>
                    <a:pt x="87399" y="144004"/>
                    <a:pt x="61292" y="124582"/>
                  </a:cubicBezTo>
                  <a:lnTo>
                    <a:pt x="47885" y="114536"/>
                  </a:lnTo>
                  <a:cubicBezTo>
                    <a:pt x="16073" y="90748"/>
                    <a:pt x="5693" y="73335"/>
                    <a:pt x="5693" y="53578"/>
                  </a:cubicBezTo>
                  <a:cubicBezTo>
                    <a:pt x="5693" y="20092"/>
                    <a:pt x="32147" y="0"/>
                    <a:pt x="70991" y="0"/>
                  </a:cubicBezTo>
                  <a:close/>
                </a:path>
              </a:pathLst>
            </a:custGeom>
            <a:ln w="0" cap="flat">
              <a:miter lim="127000"/>
            </a:ln>
          </p:spPr>
          <p:style>
            <a:lnRef idx="0">
              <a:srgbClr val="000000">
                <a:alpha val="0"/>
              </a:srgbClr>
            </a:lnRef>
            <a:fillRef idx="1">
              <a:srgbClr val="7C98B9"/>
            </a:fillRef>
            <a:effectRef idx="0">
              <a:scrgbClr r="0" g="0" b="0"/>
            </a:effectRef>
            <a:fontRef idx="none"/>
          </p:style>
          <p:txBody>
            <a:bodyPr/>
            <a:lstStyle/>
            <a:p>
              <a:endParaRPr lang="pt-PT" dirty="0"/>
            </a:p>
          </p:txBody>
        </p:sp>
      </p:grpSp>
    </p:spTree>
    <p:extLst>
      <p:ext uri="{BB962C8B-B14F-4D97-AF65-F5344CB8AC3E}">
        <p14:creationId xmlns:p14="http://schemas.microsoft.com/office/powerpoint/2010/main" val="269702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xmlns="" id="{4BE30C5E-7BA8-4521-B1CE-F3E0F25C81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0" lang="pt-PT" sz="3200" b="1" i="0" u="none" strike="noStrike" kern="1200" cap="all" spc="750" normalizeH="0" baseline="0" noProof="0" dirty="0">
                <a:ln>
                  <a:noFill/>
                </a:ln>
                <a:solidFill>
                  <a:srgbClr val="7D99BA"/>
                </a:solidFill>
                <a:effectLst/>
                <a:uLnTx/>
                <a:uFillTx/>
                <a:latin typeface="+mn-lt"/>
                <a:ea typeface="+mj-ea"/>
                <a:cs typeface="+mj-cs"/>
              </a:rPr>
              <a:t>Título</a:t>
            </a:r>
            <a:endParaRPr lang="pt-PT" dirty="0"/>
          </a:p>
        </p:txBody>
      </p:sp>
      <p:sp>
        <p:nvSpPr>
          <p:cNvPr id="3" name="Marcador de Posição do Texto 2">
            <a:extLst>
              <a:ext uri="{FF2B5EF4-FFF2-40B4-BE49-F238E27FC236}">
                <a16:creationId xmlns:a16="http://schemas.microsoft.com/office/drawing/2014/main" xmlns="" id="{B64DE302-D6BA-4BBA-996B-1AD46AD2C6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7" name="CaixaDeTexto 6">
            <a:extLst>
              <a:ext uri="{FF2B5EF4-FFF2-40B4-BE49-F238E27FC236}">
                <a16:creationId xmlns:a16="http://schemas.microsoft.com/office/drawing/2014/main" xmlns="" id="{965BE1DD-D5FD-4BD8-92E6-FB6DBCC0D0FF}"/>
              </a:ext>
            </a:extLst>
          </p:cNvPr>
          <p:cNvSpPr txBox="1"/>
          <p:nvPr userDrawn="1"/>
        </p:nvSpPr>
        <p:spPr>
          <a:xfrm>
            <a:off x="0" y="6450190"/>
            <a:ext cx="12191999" cy="330540"/>
          </a:xfrm>
          <a:prstGeom prst="rect">
            <a:avLst/>
          </a:prstGeom>
          <a:noFill/>
        </p:spPr>
        <p:txBody>
          <a:bodyPr wrap="square" rtlCol="0">
            <a:spAutoFit/>
          </a:bodyPr>
          <a:lstStyle/>
          <a:p>
            <a:pPr algn="ctr">
              <a:lnSpc>
                <a:spcPct val="200000"/>
              </a:lnSpc>
            </a:pPr>
            <a:r>
              <a:rPr lang="pt-PT" sz="900" spc="250" dirty="0">
                <a:solidFill>
                  <a:srgbClr val="7D99BA"/>
                </a:solidFill>
                <a:latin typeface="+mj-lt"/>
                <a:ea typeface="Verdana" pitchFamily="34" charset="0"/>
                <a:cs typeface="Verdana" pitchFamily="34" charset="0"/>
              </a:rPr>
              <a:t>mjc@mjcondessa.com  /  </a:t>
            </a:r>
            <a:r>
              <a:rPr lang="de-DE" sz="900" spc="250" dirty="0">
                <a:solidFill>
                  <a:srgbClr val="7D99BA"/>
                </a:solidFill>
                <a:latin typeface="+mj-lt"/>
                <a:ea typeface="Verdana" pitchFamily="34" charset="0"/>
                <a:cs typeface="Verdana" pitchFamily="34" charset="0"/>
              </a:rPr>
              <a:t>Tlm (+351) 939 900 739  /  Tel (+351) 210 111 922  /  www.mjcondessa.com</a:t>
            </a:r>
            <a:endParaRPr lang="pt-PT" sz="900" spc="250" dirty="0">
              <a:solidFill>
                <a:srgbClr val="7D99BA"/>
              </a:solidFill>
              <a:latin typeface="+mj-lt"/>
              <a:ea typeface="Verdana" pitchFamily="34" charset="0"/>
              <a:cs typeface="Verdana" pitchFamily="34" charset="0"/>
            </a:endParaRPr>
          </a:p>
        </p:txBody>
      </p:sp>
    </p:spTree>
    <p:extLst>
      <p:ext uri="{BB962C8B-B14F-4D97-AF65-F5344CB8AC3E}">
        <p14:creationId xmlns:p14="http://schemas.microsoft.com/office/powerpoint/2010/main" val="96682850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49" r:id="rId4"/>
    <p:sldLayoutId id="2147483663" r:id="rId5"/>
    <p:sldLayoutId id="2147483660" r:id="rId6"/>
    <p:sldLayoutId id="2147483664" r:id="rId7"/>
    <p:sldLayoutId id="2147483661" r:id="rId8"/>
    <p:sldLayoutId id="2147483651" r:id="rId9"/>
    <p:sldLayoutId id="2147483662" r:id="rId10"/>
  </p:sldLayoutIdLst>
  <p:txStyles>
    <p:titleStyle>
      <a:lvl1pPr algn="ctr" defTabSz="914400" rtl="0" eaLnBrk="1" latinLnBrk="0" hangingPunct="1">
        <a:lnSpc>
          <a:spcPct val="90000"/>
        </a:lnSpc>
        <a:spcBef>
          <a:spcPct val="0"/>
        </a:spcBef>
        <a:buNone/>
        <a:defRPr lang="pt-PT" sz="3200" b="1" kern="1200" cap="all" spc="750" baseline="0" dirty="0">
          <a:solidFill>
            <a:srgbClr val="7D99BA"/>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hyperlink" Target="http://www.xe.com/"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comments" Target="../comments/comment1.xml"/><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2" Type="http://schemas.openxmlformats.org/officeDocument/2006/relationships/hyperlink" Target="http://www.xe.com/"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www.xe.com/"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57.xml.rels><?xml version="1.0" encoding="UTF-8" standalone="yes"?>
<Relationships xmlns="http://schemas.openxmlformats.org/package/2006/relationships"><Relationship Id="rId2" Type="http://schemas.openxmlformats.org/officeDocument/2006/relationships/hyperlink" Target="http://www.xe.com/"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xmlns="" id="{466F93C5-8816-49C5-8DBD-32B68E2D06F2}"/>
              </a:ext>
            </a:extLst>
          </p:cNvPr>
          <p:cNvSpPr>
            <a:spLocks noGrp="1"/>
          </p:cNvSpPr>
          <p:nvPr>
            <p:ph type="body" sz="quarter" idx="11"/>
          </p:nvPr>
        </p:nvSpPr>
        <p:spPr>
          <a:xfrm>
            <a:off x="0" y="5305650"/>
            <a:ext cx="8516275" cy="1552350"/>
          </a:xfrm>
        </p:spPr>
        <p:txBody>
          <a:bodyPr>
            <a:normAutofit fontScale="92500"/>
          </a:bodyPr>
          <a:lstStyle/>
          <a:p>
            <a:pPr>
              <a:spcAft>
                <a:spcPts val="1200"/>
              </a:spcAft>
            </a:pPr>
            <a:r>
              <a:rPr lang="pt-PT" sz="3600" b="1" dirty="0"/>
              <a:t>Colômbia – Perú</a:t>
            </a:r>
          </a:p>
          <a:p>
            <a:pPr>
              <a:spcAft>
                <a:spcPts val="1200"/>
              </a:spcAft>
            </a:pPr>
            <a:r>
              <a:rPr lang="pt-PT" sz="3600" b="1" dirty="0"/>
              <a:t>Argentina - Marrocos</a:t>
            </a:r>
          </a:p>
        </p:txBody>
      </p:sp>
      <p:sp>
        <p:nvSpPr>
          <p:cNvPr id="3" name="Marcador de Posição do Texto 2">
            <a:extLst>
              <a:ext uri="{FF2B5EF4-FFF2-40B4-BE49-F238E27FC236}">
                <a16:creationId xmlns:a16="http://schemas.microsoft.com/office/drawing/2014/main" xmlns="" id="{FF36A68E-216B-41C7-8E0C-8224F1E4A9C4}"/>
              </a:ext>
            </a:extLst>
          </p:cNvPr>
          <p:cNvSpPr>
            <a:spLocks noGrp="1"/>
          </p:cNvSpPr>
          <p:nvPr>
            <p:ph type="body" sz="quarter" idx="12"/>
          </p:nvPr>
        </p:nvSpPr>
        <p:spPr>
          <a:xfrm>
            <a:off x="6044268" y="419776"/>
            <a:ext cx="5469622" cy="1021635"/>
          </a:xfrm>
        </p:spPr>
        <p:txBody>
          <a:bodyPr>
            <a:normAutofit/>
          </a:bodyPr>
          <a:lstStyle/>
          <a:p>
            <a:pPr>
              <a:lnSpc>
                <a:spcPct val="150000"/>
              </a:lnSpc>
              <a:spcAft>
                <a:spcPts val="600"/>
              </a:spcAft>
            </a:pPr>
            <a:r>
              <a:rPr lang="pt-PT" sz="2000" b="1" cap="all" dirty="0"/>
              <a:t>Projeto Engenharia e Arquitetura no Mundo</a:t>
            </a:r>
          </a:p>
        </p:txBody>
      </p:sp>
      <p:sp>
        <p:nvSpPr>
          <p:cNvPr id="4" name="Marcador de Posição do Texto 3">
            <a:extLst>
              <a:ext uri="{FF2B5EF4-FFF2-40B4-BE49-F238E27FC236}">
                <a16:creationId xmlns:a16="http://schemas.microsoft.com/office/drawing/2014/main" xmlns="" id="{A4C1377A-1D3C-4D42-AF82-E5FCF3CD91BC}"/>
              </a:ext>
            </a:extLst>
          </p:cNvPr>
          <p:cNvSpPr>
            <a:spLocks noGrp="1"/>
          </p:cNvSpPr>
          <p:nvPr>
            <p:ph type="body" sz="quarter" idx="13"/>
          </p:nvPr>
        </p:nvSpPr>
        <p:spPr>
          <a:xfrm>
            <a:off x="6266067" y="1669830"/>
            <a:ext cx="5026025" cy="362066"/>
          </a:xfrm>
        </p:spPr>
        <p:txBody>
          <a:bodyPr/>
          <a:lstStyle/>
          <a:p>
            <a:r>
              <a:rPr lang="pt-PT" b="1" cap="all" dirty="0"/>
              <a:t>18 outubro 2019</a:t>
            </a:r>
          </a:p>
        </p:txBody>
      </p:sp>
      <p:sp>
        <p:nvSpPr>
          <p:cNvPr id="5" name="Marcador de Posição do Texto 4">
            <a:extLst>
              <a:ext uri="{FF2B5EF4-FFF2-40B4-BE49-F238E27FC236}">
                <a16:creationId xmlns:a16="http://schemas.microsoft.com/office/drawing/2014/main" xmlns="" id="{83D4DCCE-1699-40D4-A3FA-24BDD7C0483E}"/>
              </a:ext>
            </a:extLst>
          </p:cNvPr>
          <p:cNvSpPr>
            <a:spLocks noGrp="1"/>
          </p:cNvSpPr>
          <p:nvPr>
            <p:ph type="body" sz="quarter" idx="14"/>
          </p:nvPr>
        </p:nvSpPr>
        <p:spPr>
          <a:xfrm>
            <a:off x="157942" y="4169328"/>
            <a:ext cx="6724378" cy="679485"/>
          </a:xfrm>
        </p:spPr>
        <p:txBody>
          <a:bodyPr>
            <a:normAutofit/>
          </a:bodyPr>
          <a:lstStyle/>
          <a:p>
            <a:r>
              <a:rPr lang="pt-PT" sz="3200" spc="200" dirty="0"/>
              <a:t>internacionalização</a:t>
            </a:r>
          </a:p>
        </p:txBody>
      </p:sp>
      <p:sp>
        <p:nvSpPr>
          <p:cNvPr id="6" name="Oval 5">
            <a:extLst>
              <a:ext uri="{FF2B5EF4-FFF2-40B4-BE49-F238E27FC236}">
                <a16:creationId xmlns:a16="http://schemas.microsoft.com/office/drawing/2014/main" xmlns="" id="{349D7958-C4E9-4DA0-9300-B7F2F8105EBF}"/>
              </a:ext>
            </a:extLst>
          </p:cNvPr>
          <p:cNvSpPr/>
          <p:nvPr/>
        </p:nvSpPr>
        <p:spPr>
          <a:xfrm>
            <a:off x="7180976" y="2687999"/>
            <a:ext cx="3556932" cy="3451682"/>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pic>
        <p:nvPicPr>
          <p:cNvPr id="8" name="Imagem 7"/>
          <p:cNvPicPr/>
          <p:nvPr/>
        </p:nvPicPr>
        <p:blipFill>
          <a:blip r:embed="rId3" cstate="print">
            <a:extLst>
              <a:ext uri="{28A0092B-C50C-407E-A947-70E740481C1C}">
                <a14:useLocalDpi xmlns:a14="http://schemas.microsoft.com/office/drawing/2010/main" val="0"/>
              </a:ext>
            </a:extLst>
          </a:blip>
          <a:stretch>
            <a:fillRect/>
          </a:stretch>
        </p:blipFill>
        <p:spPr>
          <a:xfrm>
            <a:off x="9774143" y="6427660"/>
            <a:ext cx="896654" cy="273356"/>
          </a:xfrm>
          <a:prstGeom prst="rect">
            <a:avLst/>
          </a:prstGeom>
        </p:spPr>
      </p:pic>
      <p:pic>
        <p:nvPicPr>
          <p:cNvPr id="9" name="Imagem 8"/>
          <p:cNvPicPr/>
          <p:nvPr/>
        </p:nvPicPr>
        <p:blipFill>
          <a:blip r:embed="rId4" cstate="print">
            <a:extLst>
              <a:ext uri="{28A0092B-C50C-407E-A947-70E740481C1C}">
                <a14:useLocalDpi xmlns:a14="http://schemas.microsoft.com/office/drawing/2010/main" val="0"/>
              </a:ext>
            </a:extLst>
          </a:blip>
          <a:stretch>
            <a:fillRect/>
          </a:stretch>
        </p:blipFill>
        <p:spPr>
          <a:xfrm>
            <a:off x="8580709" y="6404804"/>
            <a:ext cx="1056416" cy="355436"/>
          </a:xfrm>
          <a:prstGeom prst="rect">
            <a:avLst/>
          </a:prstGeom>
        </p:spPr>
      </p:pic>
      <p:pic>
        <p:nvPicPr>
          <p:cNvPr id="10" name="Imagem 9"/>
          <p:cNvPicPr/>
          <p:nvPr/>
        </p:nvPicPr>
        <p:blipFill>
          <a:blip r:embed="rId5" cstate="print">
            <a:extLst>
              <a:ext uri="{28A0092B-C50C-407E-A947-70E740481C1C}">
                <a14:useLocalDpi xmlns:a14="http://schemas.microsoft.com/office/drawing/2010/main" val="0"/>
              </a:ext>
            </a:extLst>
          </a:blip>
          <a:stretch>
            <a:fillRect/>
          </a:stretch>
        </p:blipFill>
        <p:spPr>
          <a:xfrm>
            <a:off x="10807815" y="6369260"/>
            <a:ext cx="1253556" cy="426524"/>
          </a:xfrm>
          <a:prstGeom prst="rect">
            <a:avLst/>
          </a:prstGeom>
        </p:spPr>
      </p:pic>
    </p:spTree>
    <p:extLst>
      <p:ext uri="{BB962C8B-B14F-4D97-AF65-F5344CB8AC3E}">
        <p14:creationId xmlns:p14="http://schemas.microsoft.com/office/powerpoint/2010/main" val="943482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CBF642F4-C52E-4380-A0D8-3378904B35E1}"/>
              </a:ext>
            </a:extLst>
          </p:cNvPr>
          <p:cNvSpPr>
            <a:spLocks noGrp="1"/>
          </p:cNvSpPr>
          <p:nvPr>
            <p:ph type="subTitle" idx="1"/>
          </p:nvPr>
        </p:nvSpPr>
        <p:spPr>
          <a:xfrm>
            <a:off x="947607" y="1761688"/>
            <a:ext cx="10296787" cy="4639112"/>
          </a:xfrm>
        </p:spPr>
        <p:txBody>
          <a:bodyPr>
            <a:normAutofit/>
          </a:bodyPr>
          <a:lstStyle/>
          <a:p>
            <a:pPr marL="285750" indent="-285750" algn="l">
              <a:lnSpc>
                <a:spcPct val="160000"/>
              </a:lnSpc>
              <a:spcAft>
                <a:spcPts val="600"/>
              </a:spcAft>
              <a:buFont typeface="Wingdings" panose="05000000000000000000" pitchFamily="2" charset="2"/>
              <a:buChar char="§"/>
            </a:pPr>
            <a:r>
              <a:rPr lang="pt-PT" sz="1800" b="1" dirty="0">
                <a:solidFill>
                  <a:schemeClr val="tx1"/>
                </a:solidFill>
              </a:rPr>
              <a:t>A Colômbia importou cerca de 51,2 mil milhões de USD em 201</a:t>
            </a:r>
            <a:r>
              <a:rPr lang="pt-PT" sz="1800" dirty="0">
                <a:solidFill>
                  <a:schemeClr val="tx1"/>
                </a:solidFill>
              </a:rPr>
              <a:t>8, o que correspondeu a um aumento de 11,2% face ao ano anterior. </a:t>
            </a:r>
          </a:p>
          <a:p>
            <a:pPr marL="285750" indent="-285750" algn="l">
              <a:lnSpc>
                <a:spcPct val="160000"/>
              </a:lnSpc>
              <a:spcAft>
                <a:spcPts val="600"/>
              </a:spcAft>
              <a:buFont typeface="Wingdings" panose="05000000000000000000" pitchFamily="2" charset="2"/>
              <a:buChar char="§"/>
            </a:pPr>
            <a:r>
              <a:rPr lang="pt-PT" sz="1800" dirty="0">
                <a:solidFill>
                  <a:schemeClr val="tx1"/>
                </a:solidFill>
              </a:rPr>
              <a:t>Nas importações destacam-se as </a:t>
            </a:r>
            <a:r>
              <a:rPr lang="pt-PT" sz="1800" b="1" dirty="0">
                <a:solidFill>
                  <a:schemeClr val="tx1"/>
                </a:solidFill>
              </a:rPr>
              <a:t>máquinas, aparelhos e instrumentos mecânicos </a:t>
            </a:r>
            <a:r>
              <a:rPr lang="pt-PT" sz="1800" dirty="0">
                <a:solidFill>
                  <a:schemeClr val="tx1"/>
                </a:solidFill>
              </a:rPr>
              <a:t>(11,4% das importações totais), </a:t>
            </a:r>
            <a:r>
              <a:rPr lang="pt-PT" sz="1800" b="1" dirty="0">
                <a:solidFill>
                  <a:schemeClr val="tx1"/>
                </a:solidFill>
              </a:rPr>
              <a:t>máquinas, aparelhos e materiais elétricos </a:t>
            </a:r>
            <a:r>
              <a:rPr lang="pt-PT" sz="1800" dirty="0">
                <a:solidFill>
                  <a:schemeClr val="tx1"/>
                </a:solidFill>
              </a:rPr>
              <a:t>(11,3%), </a:t>
            </a:r>
            <a:r>
              <a:rPr lang="pt-PT" sz="1800" b="1" dirty="0">
                <a:solidFill>
                  <a:schemeClr val="tx1"/>
                </a:solidFill>
              </a:rPr>
              <a:t>veículos automóveis e outros veículos terrestres </a:t>
            </a:r>
            <a:r>
              <a:rPr lang="pt-PT" sz="1800" dirty="0">
                <a:solidFill>
                  <a:schemeClr val="tx1"/>
                </a:solidFill>
              </a:rPr>
              <a:t>(8,5%), </a:t>
            </a:r>
            <a:r>
              <a:rPr lang="pt-PT" sz="1800" b="1" dirty="0">
                <a:solidFill>
                  <a:schemeClr val="tx1"/>
                </a:solidFill>
              </a:rPr>
              <a:t>combustíveis e óleos minerais </a:t>
            </a:r>
            <a:r>
              <a:rPr lang="pt-PT" sz="1800" dirty="0">
                <a:solidFill>
                  <a:schemeClr val="tx1"/>
                </a:solidFill>
              </a:rPr>
              <a:t>(6,9%) e </a:t>
            </a:r>
            <a:r>
              <a:rPr lang="pt-PT" sz="1800" b="1" dirty="0">
                <a:solidFill>
                  <a:schemeClr val="tx1"/>
                </a:solidFill>
              </a:rPr>
              <a:t>plásticos e as suas obras </a:t>
            </a:r>
            <a:r>
              <a:rPr lang="pt-PT" sz="1800" dirty="0">
                <a:solidFill>
                  <a:schemeClr val="tx1"/>
                </a:solidFill>
              </a:rPr>
              <a:t>(4,9%).</a:t>
            </a:r>
          </a:p>
          <a:p>
            <a:pPr marL="285750" indent="-285750" algn="l">
              <a:lnSpc>
                <a:spcPct val="160000"/>
              </a:lnSpc>
              <a:spcAft>
                <a:spcPts val="600"/>
              </a:spcAft>
              <a:buFont typeface="Wingdings" panose="05000000000000000000" pitchFamily="2" charset="2"/>
              <a:buChar char="§"/>
            </a:pPr>
            <a:r>
              <a:rPr lang="pt-PT" sz="1800" dirty="0">
                <a:solidFill>
                  <a:schemeClr val="tx1"/>
                </a:solidFill>
              </a:rPr>
              <a:t>Os principais fornecedores da Colômbia são os </a:t>
            </a:r>
            <a:r>
              <a:rPr lang="pt-PT" sz="1800" b="1" dirty="0">
                <a:solidFill>
                  <a:schemeClr val="tx1"/>
                </a:solidFill>
              </a:rPr>
              <a:t>Estados Unidos da América </a:t>
            </a:r>
            <a:r>
              <a:rPr lang="pt-PT" sz="1800" dirty="0">
                <a:solidFill>
                  <a:schemeClr val="tx1"/>
                </a:solidFill>
              </a:rPr>
              <a:t>(25,5%) e a </a:t>
            </a:r>
            <a:r>
              <a:rPr lang="pt-PT" sz="1800" b="1" dirty="0">
                <a:solidFill>
                  <a:schemeClr val="tx1"/>
                </a:solidFill>
              </a:rPr>
              <a:t>China</a:t>
            </a:r>
            <a:r>
              <a:rPr lang="pt-PT" sz="1800" dirty="0">
                <a:solidFill>
                  <a:schemeClr val="tx1"/>
                </a:solidFill>
              </a:rPr>
              <a:t> (20,6%), que em conjunto representaram 46,1% das importações do país em 2018. Dos restantes fornecedores, destacam-se o </a:t>
            </a:r>
            <a:r>
              <a:rPr lang="pt-PT" sz="1800" b="1" dirty="0">
                <a:solidFill>
                  <a:schemeClr val="tx1"/>
                </a:solidFill>
              </a:rPr>
              <a:t>México</a:t>
            </a:r>
            <a:r>
              <a:rPr lang="pt-PT" sz="1800" dirty="0">
                <a:solidFill>
                  <a:schemeClr val="tx1"/>
                </a:solidFill>
              </a:rPr>
              <a:t> (7,7%), o </a:t>
            </a:r>
            <a:r>
              <a:rPr lang="pt-PT" sz="1800" b="1" dirty="0">
                <a:solidFill>
                  <a:schemeClr val="tx1"/>
                </a:solidFill>
              </a:rPr>
              <a:t>Brasil</a:t>
            </a:r>
            <a:r>
              <a:rPr lang="pt-PT" sz="1800" dirty="0">
                <a:solidFill>
                  <a:schemeClr val="tx1"/>
                </a:solidFill>
              </a:rPr>
              <a:t> (5,5%) e a </a:t>
            </a:r>
            <a:r>
              <a:rPr lang="pt-PT" sz="1800" b="1" dirty="0">
                <a:solidFill>
                  <a:schemeClr val="tx1"/>
                </a:solidFill>
              </a:rPr>
              <a:t>Alemanha</a:t>
            </a:r>
            <a:r>
              <a:rPr lang="pt-PT" sz="1800" dirty="0">
                <a:solidFill>
                  <a:schemeClr val="tx1"/>
                </a:solidFill>
              </a:rPr>
              <a:t> (4,2%). É de salientar que a China tem vindo gradualmente a ganhar quota de mercado e os Estados Unidos da América têm feito um percurso inverso.</a:t>
            </a:r>
          </a:p>
        </p:txBody>
      </p:sp>
      <p:sp>
        <p:nvSpPr>
          <p:cNvPr id="3" name="Título 2">
            <a:extLst>
              <a:ext uri="{FF2B5EF4-FFF2-40B4-BE49-F238E27FC236}">
                <a16:creationId xmlns:a16="http://schemas.microsoft.com/office/drawing/2014/main" xmlns="" id="{17A67E39-8315-46DD-B7FD-B383E50BC96F}"/>
              </a:ext>
            </a:extLst>
          </p:cNvPr>
          <p:cNvSpPr>
            <a:spLocks noGrp="1"/>
          </p:cNvSpPr>
          <p:nvPr>
            <p:ph type="title"/>
          </p:nvPr>
        </p:nvSpPr>
        <p:spPr/>
        <p:txBody>
          <a:bodyPr/>
          <a:lstStyle/>
          <a:p>
            <a:r>
              <a:rPr lang="pt-PT" dirty="0"/>
              <a:t>Balança Comercial</a:t>
            </a:r>
          </a:p>
        </p:txBody>
      </p:sp>
    </p:spTree>
    <p:extLst>
      <p:ext uri="{BB962C8B-B14F-4D97-AF65-F5344CB8AC3E}">
        <p14:creationId xmlns:p14="http://schemas.microsoft.com/office/powerpoint/2010/main" val="3801864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F0C5D11B-A158-4ACF-AA3F-5BA5E9C596A9}"/>
              </a:ext>
            </a:extLst>
          </p:cNvPr>
          <p:cNvSpPr>
            <a:spLocks noGrp="1"/>
          </p:cNvSpPr>
          <p:nvPr>
            <p:ph type="subTitle" idx="1"/>
          </p:nvPr>
        </p:nvSpPr>
        <p:spPr>
          <a:xfrm>
            <a:off x="838201" y="1714833"/>
            <a:ext cx="10515599" cy="1016140"/>
          </a:xfrm>
        </p:spPr>
        <p:txBody>
          <a:bodyPr>
            <a:normAutofit/>
          </a:bodyPr>
          <a:lstStyle/>
          <a:p>
            <a:pPr algn="just">
              <a:lnSpc>
                <a:spcPct val="150000"/>
              </a:lnSpc>
              <a:spcBef>
                <a:spcPts val="0"/>
              </a:spcBef>
              <a:spcAft>
                <a:spcPts val="600"/>
              </a:spcAft>
            </a:pPr>
            <a:r>
              <a:rPr lang="pt-PT" b="1" dirty="0">
                <a:solidFill>
                  <a:schemeClr val="tx1"/>
                </a:solidFill>
              </a:rPr>
              <a:t>18 Acordos Comerciais com mais de 64 países</a:t>
            </a:r>
            <a:r>
              <a:rPr lang="pt-PT" dirty="0">
                <a:solidFill>
                  <a:schemeClr val="tx1"/>
                </a:solidFill>
              </a:rPr>
              <a:t>, dos quais </a:t>
            </a:r>
            <a:r>
              <a:rPr lang="pt-PT" b="1" dirty="0">
                <a:solidFill>
                  <a:schemeClr val="tx1"/>
                </a:solidFill>
              </a:rPr>
              <a:t>17 estão em vigor</a:t>
            </a:r>
          </a:p>
          <a:p>
            <a:pPr algn="just">
              <a:lnSpc>
                <a:spcPct val="150000"/>
              </a:lnSpc>
              <a:spcBef>
                <a:spcPts val="0"/>
              </a:spcBef>
              <a:spcAft>
                <a:spcPts val="600"/>
              </a:spcAft>
            </a:pPr>
            <a:r>
              <a:rPr lang="pt-PT" dirty="0">
                <a:solidFill>
                  <a:schemeClr val="tx1"/>
                </a:solidFill>
              </a:rPr>
              <a:t>Membro da </a:t>
            </a:r>
            <a:r>
              <a:rPr lang="pt-PT" b="1" dirty="0">
                <a:solidFill>
                  <a:schemeClr val="tx1"/>
                </a:solidFill>
              </a:rPr>
              <a:t>Comunidade Andina (CAN)</a:t>
            </a:r>
            <a:r>
              <a:rPr lang="pt-PT" dirty="0">
                <a:solidFill>
                  <a:schemeClr val="tx1"/>
                </a:solidFill>
              </a:rPr>
              <a:t>,</a:t>
            </a:r>
            <a:r>
              <a:rPr lang="pt-PT" b="1" dirty="0">
                <a:solidFill>
                  <a:schemeClr val="tx1"/>
                </a:solidFill>
              </a:rPr>
              <a:t> </a:t>
            </a:r>
            <a:r>
              <a:rPr lang="pt-PT" dirty="0">
                <a:solidFill>
                  <a:schemeClr val="tx1"/>
                </a:solidFill>
              </a:rPr>
              <a:t>da </a:t>
            </a:r>
            <a:r>
              <a:rPr lang="pt-PT" b="1" dirty="0">
                <a:solidFill>
                  <a:schemeClr val="tx1"/>
                </a:solidFill>
              </a:rPr>
              <a:t>Aliança do Pacífico </a:t>
            </a:r>
            <a:r>
              <a:rPr lang="pt-PT" dirty="0">
                <a:solidFill>
                  <a:schemeClr val="tx1"/>
                </a:solidFill>
              </a:rPr>
              <a:t>e da </a:t>
            </a:r>
            <a:r>
              <a:rPr lang="pt-PT" b="1" dirty="0">
                <a:solidFill>
                  <a:schemeClr val="tx1"/>
                </a:solidFill>
              </a:rPr>
              <a:t>Associação Latino-Americana de Integração (ALADI)</a:t>
            </a:r>
            <a:r>
              <a:rPr lang="pt-PT" dirty="0">
                <a:solidFill>
                  <a:schemeClr val="tx1"/>
                </a:solidFill>
              </a:rPr>
              <a:t>.</a:t>
            </a:r>
          </a:p>
          <a:p>
            <a:endParaRPr lang="pt-PT" dirty="0"/>
          </a:p>
        </p:txBody>
      </p:sp>
      <p:sp>
        <p:nvSpPr>
          <p:cNvPr id="3" name="Título 2">
            <a:extLst>
              <a:ext uri="{FF2B5EF4-FFF2-40B4-BE49-F238E27FC236}">
                <a16:creationId xmlns:a16="http://schemas.microsoft.com/office/drawing/2014/main" xmlns="" id="{6984C0EB-773B-40DC-8163-B26A5AB34FB0}"/>
              </a:ext>
            </a:extLst>
          </p:cNvPr>
          <p:cNvSpPr>
            <a:spLocks noGrp="1"/>
          </p:cNvSpPr>
          <p:nvPr>
            <p:ph type="title"/>
          </p:nvPr>
        </p:nvSpPr>
        <p:spPr/>
        <p:txBody>
          <a:bodyPr/>
          <a:lstStyle/>
          <a:p>
            <a:r>
              <a:rPr lang="pt-PT" dirty="0"/>
              <a:t>Acordos Comerciais</a:t>
            </a:r>
          </a:p>
        </p:txBody>
      </p:sp>
      <p:sp>
        <p:nvSpPr>
          <p:cNvPr id="4" name="Retângulo 3">
            <a:extLst>
              <a:ext uri="{FF2B5EF4-FFF2-40B4-BE49-F238E27FC236}">
                <a16:creationId xmlns:a16="http://schemas.microsoft.com/office/drawing/2014/main" xmlns="" id="{A81159CF-7E50-4A90-B925-DDEC60BC8179}"/>
              </a:ext>
            </a:extLst>
          </p:cNvPr>
          <p:cNvSpPr/>
          <p:nvPr/>
        </p:nvSpPr>
        <p:spPr>
          <a:xfrm>
            <a:off x="6528122" y="3429000"/>
            <a:ext cx="4825677" cy="2954655"/>
          </a:xfrm>
          <a:prstGeom prst="rect">
            <a:avLst/>
          </a:prstGeom>
        </p:spPr>
        <p:txBody>
          <a:bodyPr wrap="square">
            <a:spAutoFit/>
          </a:bodyPr>
          <a:lstStyle/>
          <a:p>
            <a:pPr algn="just">
              <a:lnSpc>
                <a:spcPts val="1800"/>
              </a:lnSpc>
              <a:spcAft>
                <a:spcPts val="600"/>
              </a:spcAft>
            </a:pPr>
            <a:r>
              <a:rPr lang="pt-PT" sz="1600" dirty="0">
                <a:latin typeface="+mj-lt"/>
              </a:rPr>
              <a:t>Tratado de livre comercio Colômbia - México;</a:t>
            </a:r>
          </a:p>
          <a:p>
            <a:pPr algn="just">
              <a:lnSpc>
                <a:spcPts val="1800"/>
              </a:lnSpc>
              <a:spcAft>
                <a:spcPts val="600"/>
              </a:spcAft>
            </a:pPr>
            <a:r>
              <a:rPr lang="pt-PT" sz="1600" dirty="0">
                <a:latin typeface="+mj-lt"/>
              </a:rPr>
              <a:t>Tratado de Livre Comercio Colômbia - Chile;</a:t>
            </a:r>
          </a:p>
          <a:p>
            <a:pPr algn="just">
              <a:lnSpc>
                <a:spcPts val="1800"/>
              </a:lnSpc>
              <a:spcAft>
                <a:spcPts val="600"/>
              </a:spcAft>
            </a:pPr>
            <a:r>
              <a:rPr lang="pt-PT" sz="1600" dirty="0">
                <a:latin typeface="+mj-lt"/>
              </a:rPr>
              <a:t>Tratado de Livre Comércio Colômbia - Canadá;</a:t>
            </a:r>
          </a:p>
          <a:p>
            <a:pPr algn="just">
              <a:lnSpc>
                <a:spcPts val="1800"/>
              </a:lnSpc>
              <a:spcAft>
                <a:spcPts val="600"/>
              </a:spcAft>
            </a:pPr>
            <a:r>
              <a:rPr lang="pt-PT" sz="1600" dirty="0">
                <a:latin typeface="+mj-lt"/>
              </a:rPr>
              <a:t>Acordo de âmbito parcial com Venezuela;</a:t>
            </a:r>
          </a:p>
          <a:p>
            <a:pPr algn="just">
              <a:lnSpc>
                <a:spcPts val="1800"/>
              </a:lnSpc>
              <a:spcAft>
                <a:spcPts val="600"/>
              </a:spcAft>
            </a:pPr>
            <a:r>
              <a:rPr lang="pt-PT" sz="1600" dirty="0">
                <a:latin typeface="+mj-lt"/>
              </a:rPr>
              <a:t>Acordo Complementar Económico com Cuba;</a:t>
            </a:r>
          </a:p>
          <a:p>
            <a:pPr algn="just">
              <a:lnSpc>
                <a:spcPts val="1800"/>
              </a:lnSpc>
              <a:spcAft>
                <a:spcPts val="600"/>
              </a:spcAft>
            </a:pPr>
            <a:r>
              <a:rPr lang="pt-PT" sz="1600" dirty="0">
                <a:latin typeface="+mj-lt"/>
              </a:rPr>
              <a:t>Tratado de Livre Comércio Colômbia – Triangulo do Norte;</a:t>
            </a:r>
          </a:p>
          <a:p>
            <a:pPr algn="just">
              <a:lnSpc>
                <a:spcPts val="1800"/>
              </a:lnSpc>
              <a:spcAft>
                <a:spcPts val="600"/>
              </a:spcAft>
            </a:pPr>
            <a:r>
              <a:rPr lang="pt-PT" sz="1600" dirty="0">
                <a:latin typeface="+mj-lt"/>
              </a:rPr>
              <a:t>Tratado de Livre Comércio Colômbia - AELC Associação Europeia de Livre Comércio;</a:t>
            </a:r>
          </a:p>
          <a:p>
            <a:pPr algn="just"/>
            <a:endParaRPr lang="pt-PT" sz="1600" dirty="0">
              <a:latin typeface="+mj-lt"/>
            </a:endParaRPr>
          </a:p>
        </p:txBody>
      </p:sp>
      <p:sp>
        <p:nvSpPr>
          <p:cNvPr id="5" name="Retângulo 4">
            <a:extLst>
              <a:ext uri="{FF2B5EF4-FFF2-40B4-BE49-F238E27FC236}">
                <a16:creationId xmlns:a16="http://schemas.microsoft.com/office/drawing/2014/main" xmlns="" id="{ACAF9491-1C2D-4A73-8F0A-C84BEB21E279}"/>
              </a:ext>
            </a:extLst>
          </p:cNvPr>
          <p:cNvSpPr/>
          <p:nvPr/>
        </p:nvSpPr>
        <p:spPr>
          <a:xfrm>
            <a:off x="838201" y="3409468"/>
            <a:ext cx="5257799" cy="2939266"/>
          </a:xfrm>
          <a:prstGeom prst="rect">
            <a:avLst/>
          </a:prstGeom>
        </p:spPr>
        <p:txBody>
          <a:bodyPr wrap="square">
            <a:spAutoFit/>
          </a:bodyPr>
          <a:lstStyle/>
          <a:p>
            <a:pPr algn="just">
              <a:lnSpc>
                <a:spcPts val="1800"/>
              </a:lnSpc>
              <a:spcAft>
                <a:spcPts val="600"/>
              </a:spcAft>
            </a:pPr>
            <a:r>
              <a:rPr lang="pt-PT" sz="1600" dirty="0">
                <a:latin typeface="+mj-lt"/>
              </a:rPr>
              <a:t>Acordo de âmbito parcial com Nicarágua;</a:t>
            </a:r>
          </a:p>
          <a:p>
            <a:pPr algn="just">
              <a:lnSpc>
                <a:spcPts val="1800"/>
              </a:lnSpc>
              <a:spcAft>
                <a:spcPts val="600"/>
              </a:spcAft>
            </a:pPr>
            <a:r>
              <a:rPr lang="pt-PT" sz="1600" dirty="0">
                <a:latin typeface="+mj-lt"/>
              </a:rPr>
              <a:t>Acordo de Promoção Comercial Colômbia – USA;</a:t>
            </a:r>
          </a:p>
          <a:p>
            <a:pPr algn="just">
              <a:lnSpc>
                <a:spcPts val="1800"/>
              </a:lnSpc>
              <a:spcAft>
                <a:spcPts val="600"/>
              </a:spcAft>
            </a:pPr>
            <a:r>
              <a:rPr lang="pt-PT" sz="1600" dirty="0">
                <a:latin typeface="+mj-lt"/>
              </a:rPr>
              <a:t>Tratado de Livre Comércio entre a Colômbia e a União Europeia;</a:t>
            </a:r>
          </a:p>
          <a:p>
            <a:pPr algn="just">
              <a:lnSpc>
                <a:spcPts val="1800"/>
              </a:lnSpc>
              <a:spcAft>
                <a:spcPts val="600"/>
              </a:spcAft>
            </a:pPr>
            <a:r>
              <a:rPr lang="pt-PT" sz="1600" dirty="0">
                <a:latin typeface="+mj-lt"/>
              </a:rPr>
              <a:t>Tratado de Livre Comércio Colômbia – República da Coreia;</a:t>
            </a:r>
          </a:p>
          <a:p>
            <a:pPr algn="just">
              <a:lnSpc>
                <a:spcPts val="1800"/>
              </a:lnSpc>
              <a:spcAft>
                <a:spcPts val="600"/>
              </a:spcAft>
            </a:pPr>
            <a:r>
              <a:rPr lang="pt-PT" sz="1600" dirty="0">
                <a:latin typeface="+mj-lt"/>
              </a:rPr>
              <a:t>Tratado de Livre Comércio Colômbia – Israel;</a:t>
            </a:r>
          </a:p>
          <a:p>
            <a:pPr algn="just">
              <a:lnSpc>
                <a:spcPts val="1800"/>
              </a:lnSpc>
              <a:spcAft>
                <a:spcPts val="600"/>
              </a:spcAft>
            </a:pPr>
            <a:r>
              <a:rPr lang="pt-PT" sz="1600" dirty="0">
                <a:latin typeface="+mj-lt"/>
              </a:rPr>
              <a:t>Tratado de Livre Comércio Colômbia – Panamá; </a:t>
            </a:r>
          </a:p>
          <a:p>
            <a:pPr algn="just">
              <a:lnSpc>
                <a:spcPts val="1800"/>
              </a:lnSpc>
              <a:spcAft>
                <a:spcPts val="600"/>
              </a:spcAft>
            </a:pPr>
            <a:r>
              <a:rPr lang="pt-PT" sz="1600" dirty="0">
                <a:latin typeface="+mj-lt"/>
              </a:rPr>
              <a:t>Tratado de Livre Comércio Colômbia – Costa Rica;</a:t>
            </a:r>
          </a:p>
          <a:p>
            <a:pPr algn="just">
              <a:lnSpc>
                <a:spcPts val="1800"/>
              </a:lnSpc>
              <a:spcAft>
                <a:spcPts val="600"/>
              </a:spcAft>
            </a:pPr>
            <a:r>
              <a:rPr lang="pt-PT" sz="1600" dirty="0">
                <a:latin typeface="+mj-lt"/>
              </a:rPr>
              <a:t>Acordo Complementar Económico entre os estados membro da CAN – Mercosul;</a:t>
            </a:r>
          </a:p>
        </p:txBody>
      </p:sp>
      <p:sp>
        <p:nvSpPr>
          <p:cNvPr id="6" name="Retângulo 5">
            <a:extLst>
              <a:ext uri="{FF2B5EF4-FFF2-40B4-BE49-F238E27FC236}">
                <a16:creationId xmlns:a16="http://schemas.microsoft.com/office/drawing/2014/main" xmlns="" id="{DAF734CF-ED7B-4B7D-A9DB-35E591C5FA27}"/>
              </a:ext>
            </a:extLst>
          </p:cNvPr>
          <p:cNvSpPr/>
          <p:nvPr/>
        </p:nvSpPr>
        <p:spPr>
          <a:xfrm>
            <a:off x="4378928" y="2926098"/>
            <a:ext cx="3434145" cy="338554"/>
          </a:xfrm>
          <a:prstGeom prst="rect">
            <a:avLst/>
          </a:prstGeom>
        </p:spPr>
        <p:txBody>
          <a:bodyPr wrap="none">
            <a:spAutoFit/>
          </a:bodyPr>
          <a:lstStyle/>
          <a:p>
            <a:pPr algn="just"/>
            <a:r>
              <a:rPr lang="pt-PT" sz="1600" b="1" dirty="0">
                <a:latin typeface="+mj-lt"/>
              </a:rPr>
              <a:t>Principais Acordos Comerciais em vigor: </a:t>
            </a:r>
          </a:p>
        </p:txBody>
      </p:sp>
    </p:spTree>
    <p:extLst>
      <p:ext uri="{BB962C8B-B14F-4D97-AF65-F5344CB8AC3E}">
        <p14:creationId xmlns:p14="http://schemas.microsoft.com/office/powerpoint/2010/main" val="1620206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E3994EB5-3463-4F41-8521-8987740DE82B}"/>
              </a:ext>
            </a:extLst>
          </p:cNvPr>
          <p:cNvSpPr>
            <a:spLocks noGrp="1"/>
          </p:cNvSpPr>
          <p:nvPr>
            <p:ph type="subTitle" idx="1"/>
          </p:nvPr>
        </p:nvSpPr>
        <p:spPr>
          <a:xfrm>
            <a:off x="721400" y="2081809"/>
            <a:ext cx="6701983" cy="3831311"/>
          </a:xfrm>
        </p:spPr>
        <p:txBody>
          <a:bodyPr>
            <a:normAutofit/>
          </a:bodyPr>
          <a:lstStyle/>
          <a:p>
            <a:pPr algn="l">
              <a:lnSpc>
                <a:spcPct val="150000"/>
              </a:lnSpc>
              <a:spcAft>
                <a:spcPts val="600"/>
              </a:spcAft>
            </a:pPr>
            <a:r>
              <a:rPr lang="pt-PT" sz="1800" b="1" dirty="0">
                <a:solidFill>
                  <a:schemeClr val="tx1"/>
                </a:solidFill>
              </a:rPr>
              <a:t>Aeroportos Nacionais e Internacionais:</a:t>
            </a:r>
            <a:endParaRPr lang="pt-PT" sz="1800" b="1" dirty="0">
              <a:solidFill>
                <a:srgbClr val="FF0000"/>
              </a:solidFill>
            </a:endParaRPr>
          </a:p>
          <a:p>
            <a:pPr algn="l">
              <a:lnSpc>
                <a:spcPct val="150000"/>
              </a:lnSpc>
              <a:spcAft>
                <a:spcPts val="600"/>
              </a:spcAft>
            </a:pPr>
            <a:r>
              <a:rPr lang="pt-PT" sz="1800" u="sng" dirty="0">
                <a:solidFill>
                  <a:schemeClr val="tx1"/>
                </a:solidFill>
              </a:rPr>
              <a:t>Total de 96 Aeroportos</a:t>
            </a:r>
          </a:p>
          <a:p>
            <a:pPr algn="l">
              <a:lnSpc>
                <a:spcPct val="150000"/>
              </a:lnSpc>
              <a:spcAft>
                <a:spcPts val="600"/>
              </a:spcAft>
            </a:pPr>
            <a:r>
              <a:rPr lang="pt-PT" sz="1800" dirty="0">
                <a:solidFill>
                  <a:schemeClr val="tx1"/>
                </a:solidFill>
              </a:rPr>
              <a:t>4 Internacionais (maiores: Bogotá, Medellín, Cali e Cartagena) </a:t>
            </a:r>
          </a:p>
          <a:p>
            <a:pPr algn="l">
              <a:lnSpc>
                <a:spcPct val="150000"/>
              </a:lnSpc>
              <a:spcAft>
                <a:spcPts val="600"/>
              </a:spcAft>
            </a:pPr>
            <a:r>
              <a:rPr lang="pt-PT" sz="1800" dirty="0">
                <a:solidFill>
                  <a:schemeClr val="tx1"/>
                </a:solidFill>
              </a:rPr>
              <a:t>19 Nacionais </a:t>
            </a:r>
          </a:p>
          <a:p>
            <a:pPr algn="l">
              <a:lnSpc>
                <a:spcPct val="150000"/>
              </a:lnSpc>
              <a:spcAft>
                <a:spcPts val="600"/>
              </a:spcAft>
            </a:pPr>
            <a:r>
              <a:rPr lang="pt-PT" sz="1800" dirty="0">
                <a:solidFill>
                  <a:schemeClr val="tx1"/>
                </a:solidFill>
              </a:rPr>
              <a:t>31 Nacionais e Regionais com serviço regular </a:t>
            </a:r>
          </a:p>
          <a:p>
            <a:pPr algn="l">
              <a:lnSpc>
                <a:spcPct val="150000"/>
              </a:lnSpc>
              <a:spcAft>
                <a:spcPts val="600"/>
              </a:spcAft>
            </a:pPr>
            <a:r>
              <a:rPr lang="pt-PT" sz="1800" dirty="0">
                <a:solidFill>
                  <a:schemeClr val="tx1"/>
                </a:solidFill>
              </a:rPr>
              <a:t>25 Regionais sem serviço regular de passageiros e 7 Militares</a:t>
            </a:r>
          </a:p>
        </p:txBody>
      </p:sp>
      <p:sp>
        <p:nvSpPr>
          <p:cNvPr id="3" name="Título 2">
            <a:extLst>
              <a:ext uri="{FF2B5EF4-FFF2-40B4-BE49-F238E27FC236}">
                <a16:creationId xmlns:a16="http://schemas.microsoft.com/office/drawing/2014/main" xmlns="" id="{EF22425D-0919-4BCB-8D57-6E333B383625}"/>
              </a:ext>
            </a:extLst>
          </p:cNvPr>
          <p:cNvSpPr>
            <a:spLocks noGrp="1"/>
          </p:cNvSpPr>
          <p:nvPr>
            <p:ph type="title"/>
          </p:nvPr>
        </p:nvSpPr>
        <p:spPr/>
        <p:txBody>
          <a:bodyPr/>
          <a:lstStyle/>
          <a:p>
            <a:r>
              <a:rPr lang="pt-PT" dirty="0"/>
              <a:t>Rede de transportes</a:t>
            </a:r>
          </a:p>
        </p:txBody>
      </p:sp>
      <p:pic>
        <p:nvPicPr>
          <p:cNvPr id="1028" name="Picture 4" descr="Fuentes:&#10;-- Departamento Nacional de PlaneaciÃ³n.&#10;-- Conpes - PolÃ­tica Nacional LogÃ­stica (2008).&#10;-- Superintendencia de Pu...">
            <a:extLst>
              <a:ext uri="{FF2B5EF4-FFF2-40B4-BE49-F238E27FC236}">
                <a16:creationId xmlns:a16="http://schemas.microsoft.com/office/drawing/2014/main" xmlns="" id="{8073EE7D-5AA9-47A2-8C31-1F172A33CA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108" t="10072" r="5577" b="9986"/>
          <a:stretch/>
        </p:blipFill>
        <p:spPr bwMode="auto">
          <a:xfrm>
            <a:off x="7780917" y="1738714"/>
            <a:ext cx="3481480" cy="45116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81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E3994EB5-3463-4F41-8521-8987740DE82B}"/>
              </a:ext>
            </a:extLst>
          </p:cNvPr>
          <p:cNvSpPr>
            <a:spLocks noGrp="1"/>
          </p:cNvSpPr>
          <p:nvPr>
            <p:ph type="subTitle" idx="1"/>
          </p:nvPr>
        </p:nvSpPr>
        <p:spPr>
          <a:xfrm>
            <a:off x="5704461" y="1973867"/>
            <a:ext cx="5649339" cy="4041301"/>
          </a:xfrm>
        </p:spPr>
        <p:txBody>
          <a:bodyPr>
            <a:normAutofit lnSpcReduction="10000"/>
          </a:bodyPr>
          <a:lstStyle/>
          <a:p>
            <a:pPr algn="just">
              <a:lnSpc>
                <a:spcPct val="150000"/>
              </a:lnSpc>
              <a:spcAft>
                <a:spcPts val="600"/>
              </a:spcAft>
            </a:pPr>
            <a:r>
              <a:rPr lang="pt-PT" b="1" dirty="0">
                <a:solidFill>
                  <a:schemeClr val="tx1"/>
                </a:solidFill>
              </a:rPr>
              <a:t>Principais Portos Marítimos: </a:t>
            </a:r>
          </a:p>
          <a:p>
            <a:pPr algn="just">
              <a:lnSpc>
                <a:spcPct val="150000"/>
              </a:lnSpc>
              <a:spcAft>
                <a:spcPts val="600"/>
              </a:spcAft>
            </a:pPr>
            <a:r>
              <a:rPr lang="pt-PT" dirty="0">
                <a:solidFill>
                  <a:schemeClr val="tx1"/>
                </a:solidFill>
              </a:rPr>
              <a:t>4 principais: Barranquilla, Buenaventura, Cartagena e Santa Marta</a:t>
            </a:r>
          </a:p>
          <a:p>
            <a:pPr algn="just">
              <a:lnSpc>
                <a:spcPct val="150000"/>
              </a:lnSpc>
              <a:spcAft>
                <a:spcPts val="600"/>
              </a:spcAft>
            </a:pPr>
            <a:r>
              <a:rPr lang="pt-PT" dirty="0">
                <a:solidFill>
                  <a:schemeClr val="tx1"/>
                </a:solidFill>
              </a:rPr>
              <a:t>Costa Atlântica conecta o país: América Central, América do Norte e Europa.</a:t>
            </a:r>
          </a:p>
          <a:p>
            <a:pPr algn="just">
              <a:lnSpc>
                <a:spcPct val="150000"/>
              </a:lnSpc>
              <a:spcAft>
                <a:spcPts val="600"/>
              </a:spcAft>
            </a:pPr>
            <a:r>
              <a:rPr lang="pt-PT" dirty="0">
                <a:solidFill>
                  <a:schemeClr val="tx1"/>
                </a:solidFill>
              </a:rPr>
              <a:t>Costa do Pacífico interconexão com a América do Sul, a costa oeste da América do Norte e Ásia. </a:t>
            </a:r>
          </a:p>
          <a:p>
            <a:pPr algn="just">
              <a:lnSpc>
                <a:spcPct val="150000"/>
              </a:lnSpc>
              <a:spcAft>
                <a:spcPts val="600"/>
              </a:spcAft>
            </a:pPr>
            <a:r>
              <a:rPr lang="pt-PT" dirty="0">
                <a:solidFill>
                  <a:schemeClr val="tx1"/>
                </a:solidFill>
              </a:rPr>
              <a:t>Áreas portuárias menos competitivas devido à sua capacidade e infraestrutura: San Andrés e Providencia, Turbo, Tumaco, Guajira, Ciénaga - Rio Magdalena e Barrancabermeja.</a:t>
            </a:r>
          </a:p>
        </p:txBody>
      </p:sp>
      <p:sp>
        <p:nvSpPr>
          <p:cNvPr id="3" name="Título 2">
            <a:extLst>
              <a:ext uri="{FF2B5EF4-FFF2-40B4-BE49-F238E27FC236}">
                <a16:creationId xmlns:a16="http://schemas.microsoft.com/office/drawing/2014/main" xmlns="" id="{EF22425D-0919-4BCB-8D57-6E333B383625}"/>
              </a:ext>
            </a:extLst>
          </p:cNvPr>
          <p:cNvSpPr>
            <a:spLocks noGrp="1"/>
          </p:cNvSpPr>
          <p:nvPr>
            <p:ph type="title"/>
          </p:nvPr>
        </p:nvSpPr>
        <p:spPr/>
        <p:txBody>
          <a:bodyPr/>
          <a:lstStyle/>
          <a:p>
            <a:r>
              <a:rPr lang="pt-PT" dirty="0"/>
              <a:t>Rede de transportes</a:t>
            </a:r>
          </a:p>
        </p:txBody>
      </p:sp>
      <p:pic>
        <p:nvPicPr>
          <p:cNvPr id="1028" name="Picture 4">
            <a:extLst>
              <a:ext uri="{FF2B5EF4-FFF2-40B4-BE49-F238E27FC236}">
                <a16:creationId xmlns:a16="http://schemas.microsoft.com/office/drawing/2014/main" xmlns="" id="{8073EE7D-5AA9-47A2-8C31-1F172A33CA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752" b="6754"/>
          <a:stretch/>
        </p:blipFill>
        <p:spPr bwMode="auto">
          <a:xfrm>
            <a:off x="771088" y="2681642"/>
            <a:ext cx="4540428" cy="26257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51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E3994EB5-3463-4F41-8521-8987740DE82B}"/>
              </a:ext>
            </a:extLst>
          </p:cNvPr>
          <p:cNvSpPr>
            <a:spLocks noGrp="1"/>
          </p:cNvSpPr>
          <p:nvPr>
            <p:ph type="subTitle" idx="1"/>
          </p:nvPr>
        </p:nvSpPr>
        <p:spPr>
          <a:xfrm>
            <a:off x="552451" y="1738714"/>
            <a:ext cx="6905624" cy="4511616"/>
          </a:xfrm>
        </p:spPr>
        <p:txBody>
          <a:bodyPr>
            <a:normAutofit/>
          </a:bodyPr>
          <a:lstStyle/>
          <a:p>
            <a:pPr algn="just">
              <a:lnSpc>
                <a:spcPts val="1900"/>
              </a:lnSpc>
            </a:pPr>
            <a:r>
              <a:rPr lang="pt-PT" sz="1800" b="1" dirty="0">
                <a:solidFill>
                  <a:schemeClr val="tx1"/>
                </a:solidFill>
              </a:rPr>
              <a:t>Infraestrutura rodoviária: </a:t>
            </a:r>
          </a:p>
          <a:p>
            <a:pPr algn="just">
              <a:lnSpc>
                <a:spcPts val="1900"/>
              </a:lnSpc>
            </a:pPr>
            <a:r>
              <a:rPr lang="pt-PT" sz="1800" dirty="0">
                <a:solidFill>
                  <a:schemeClr val="tx1"/>
                </a:solidFill>
              </a:rPr>
              <a:t>206.500 KM (19.079 KM – rede primária; 45.137 Km – rede secundária; e 142.284 – rede terciária).</a:t>
            </a:r>
          </a:p>
          <a:p>
            <a:pPr algn="just">
              <a:lnSpc>
                <a:spcPts val="1900"/>
              </a:lnSpc>
            </a:pPr>
            <a:endParaRPr lang="pt-PT" sz="1800" dirty="0">
              <a:solidFill>
                <a:srgbClr val="FF0000"/>
              </a:solidFill>
            </a:endParaRPr>
          </a:p>
          <a:p>
            <a:pPr marL="285750" lvl="1" indent="-285750" algn="just">
              <a:lnSpc>
                <a:spcPts val="1900"/>
              </a:lnSpc>
              <a:spcBef>
                <a:spcPts val="1000"/>
              </a:spcBef>
              <a:buFont typeface="Wingdings" panose="05000000000000000000" pitchFamily="2" charset="2"/>
              <a:buChar char="ü"/>
            </a:pPr>
            <a:r>
              <a:rPr lang="pt-PT" sz="1800" b="1" i="1" dirty="0">
                <a:latin typeface="+mj-lt"/>
                <a:cs typeface="Vrinda" panose="020B0502040204020203" pitchFamily="34" charset="0"/>
              </a:rPr>
              <a:t>(4G) Concesiones Viales de Colômbia - (Estradas de 4ª Geração):</a:t>
            </a:r>
          </a:p>
          <a:p>
            <a:pPr marL="432000" indent="-285750" algn="just">
              <a:lnSpc>
                <a:spcPts val="1900"/>
              </a:lnSpc>
              <a:buFont typeface="Arial" panose="020B0604020202020204" pitchFamily="34" charset="0"/>
              <a:buChar char="•"/>
            </a:pPr>
            <a:r>
              <a:rPr lang="pt-PT" sz="1800" dirty="0">
                <a:solidFill>
                  <a:schemeClr val="tx1"/>
                </a:solidFill>
              </a:rPr>
              <a:t>8 mil Km estradas - 1.370 km de estradas duplas e 159 túneis</a:t>
            </a:r>
          </a:p>
          <a:p>
            <a:pPr marL="432000" indent="-285750" algn="just">
              <a:lnSpc>
                <a:spcPts val="1900"/>
              </a:lnSpc>
              <a:buFont typeface="Arial" panose="020B0604020202020204" pitchFamily="34" charset="0"/>
              <a:buChar char="•"/>
            </a:pPr>
            <a:r>
              <a:rPr lang="pt-PT" sz="1800" dirty="0">
                <a:solidFill>
                  <a:schemeClr val="tx1"/>
                </a:solidFill>
              </a:rPr>
              <a:t>Investimento estimado 47 biliões pesos (13 mil milhões euros)</a:t>
            </a:r>
          </a:p>
          <a:p>
            <a:pPr marL="432000" indent="-285750" algn="just">
              <a:lnSpc>
                <a:spcPts val="1900"/>
              </a:lnSpc>
              <a:buFont typeface="Arial" panose="020B0604020202020204" pitchFamily="34" charset="0"/>
              <a:buChar char="•"/>
            </a:pPr>
            <a:r>
              <a:rPr lang="pt-PT" sz="1800" dirty="0">
                <a:solidFill>
                  <a:schemeClr val="tx1"/>
                </a:solidFill>
              </a:rPr>
              <a:t>Melhorar a competitividade do país, reduzindo o custo, tempos de transporte das pessoas e da carga/mercadorias. </a:t>
            </a:r>
          </a:p>
          <a:p>
            <a:pPr marL="432000" indent="-285750" algn="just">
              <a:lnSpc>
                <a:spcPts val="1900"/>
              </a:lnSpc>
              <a:buFont typeface="Arial" panose="020B0604020202020204" pitchFamily="34" charset="0"/>
              <a:buChar char="•"/>
            </a:pPr>
            <a:r>
              <a:rPr lang="pt-PT" sz="1800" dirty="0">
                <a:solidFill>
                  <a:schemeClr val="tx1"/>
                </a:solidFill>
              </a:rPr>
              <a:t>Execução a 6 anos a partir  (início em 2014)</a:t>
            </a:r>
          </a:p>
          <a:p>
            <a:pPr algn="just">
              <a:lnSpc>
                <a:spcPts val="1900"/>
              </a:lnSpc>
            </a:pPr>
            <a:endParaRPr lang="pt-PT" sz="1800" dirty="0">
              <a:solidFill>
                <a:schemeClr val="tx1"/>
              </a:solidFill>
            </a:endParaRPr>
          </a:p>
          <a:p>
            <a:pPr algn="just">
              <a:lnSpc>
                <a:spcPts val="1900"/>
              </a:lnSpc>
            </a:pPr>
            <a:r>
              <a:rPr lang="pt-PT" sz="1800" b="1" dirty="0">
                <a:solidFill>
                  <a:schemeClr val="tx1"/>
                </a:solidFill>
              </a:rPr>
              <a:t>Infraestrutura ferroviária:</a:t>
            </a:r>
          </a:p>
          <a:p>
            <a:pPr algn="just">
              <a:lnSpc>
                <a:spcPts val="1900"/>
              </a:lnSpc>
            </a:pPr>
            <a:r>
              <a:rPr lang="pt-PT" sz="1800" dirty="0">
                <a:solidFill>
                  <a:schemeClr val="tx1"/>
                </a:solidFill>
              </a:rPr>
              <a:t>1.645 km – linha ativa e 1.884 km – linha inativa.</a:t>
            </a:r>
          </a:p>
          <a:p>
            <a:endParaRPr lang="pt-PT" dirty="0"/>
          </a:p>
        </p:txBody>
      </p:sp>
      <p:sp>
        <p:nvSpPr>
          <p:cNvPr id="3" name="Título 2">
            <a:extLst>
              <a:ext uri="{FF2B5EF4-FFF2-40B4-BE49-F238E27FC236}">
                <a16:creationId xmlns:a16="http://schemas.microsoft.com/office/drawing/2014/main" xmlns="" id="{EF22425D-0919-4BCB-8D57-6E333B383625}"/>
              </a:ext>
            </a:extLst>
          </p:cNvPr>
          <p:cNvSpPr>
            <a:spLocks noGrp="1"/>
          </p:cNvSpPr>
          <p:nvPr>
            <p:ph type="title"/>
          </p:nvPr>
        </p:nvSpPr>
        <p:spPr/>
        <p:txBody>
          <a:bodyPr/>
          <a:lstStyle/>
          <a:p>
            <a:r>
              <a:rPr lang="pt-PT" dirty="0"/>
              <a:t>Rede de transportes</a:t>
            </a:r>
          </a:p>
        </p:txBody>
      </p:sp>
      <p:pic>
        <p:nvPicPr>
          <p:cNvPr id="1028" name="Picture 4">
            <a:extLst>
              <a:ext uri="{FF2B5EF4-FFF2-40B4-BE49-F238E27FC236}">
                <a16:creationId xmlns:a16="http://schemas.microsoft.com/office/drawing/2014/main" xmlns="" id="{8073EE7D-5AA9-47A2-8C31-1F172A33CAF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68573" y="1738714"/>
            <a:ext cx="3306168" cy="45116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892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B4BE8308-5782-430F-8B51-9A309740A824}"/>
              </a:ext>
            </a:extLst>
          </p:cNvPr>
          <p:cNvSpPr>
            <a:spLocks noGrp="1"/>
          </p:cNvSpPr>
          <p:nvPr>
            <p:ph type="subTitle" idx="1"/>
          </p:nvPr>
        </p:nvSpPr>
        <p:spPr>
          <a:xfrm>
            <a:off x="4563612" y="1828173"/>
            <a:ext cx="7058679" cy="4220201"/>
          </a:xfrm>
        </p:spPr>
        <p:txBody>
          <a:bodyPr>
            <a:normAutofit/>
          </a:bodyPr>
          <a:lstStyle/>
          <a:p>
            <a:pPr algn="l"/>
            <a:r>
              <a:rPr lang="pt-PT" sz="1600" b="1" dirty="0">
                <a:solidFill>
                  <a:schemeClr val="tx1"/>
                </a:solidFill>
              </a:rPr>
              <a:t>Zonas Francas:</a:t>
            </a:r>
          </a:p>
          <a:p>
            <a:pPr algn="just">
              <a:lnSpc>
                <a:spcPct val="150000"/>
              </a:lnSpc>
              <a:spcBef>
                <a:spcPts val="600"/>
              </a:spcBef>
            </a:pPr>
            <a:r>
              <a:rPr lang="pt-PT" sz="1600" dirty="0">
                <a:solidFill>
                  <a:schemeClr val="tx1"/>
                </a:solidFill>
              </a:rPr>
              <a:t>Área geográfica delimitada onde são realizadas atividades industriais de bens e serviços ou comerciais, com </a:t>
            </a:r>
            <a:r>
              <a:rPr lang="pt-PT" sz="1600" b="1" dirty="0">
                <a:solidFill>
                  <a:schemeClr val="tx1"/>
                </a:solidFill>
              </a:rPr>
              <a:t>benefícios fiscais</a:t>
            </a:r>
            <a:r>
              <a:rPr lang="pt-PT" sz="1600" dirty="0">
                <a:solidFill>
                  <a:schemeClr val="tx1"/>
                </a:solidFill>
              </a:rPr>
              <a:t>.</a:t>
            </a:r>
          </a:p>
          <a:p>
            <a:pPr algn="just">
              <a:lnSpc>
                <a:spcPct val="150000"/>
              </a:lnSpc>
              <a:spcBef>
                <a:spcPts val="600"/>
              </a:spcBef>
              <a:spcAft>
                <a:spcPts val="1200"/>
              </a:spcAft>
            </a:pPr>
            <a:r>
              <a:rPr lang="pt-PT" sz="1600" dirty="0">
                <a:solidFill>
                  <a:schemeClr val="tx1"/>
                </a:solidFill>
              </a:rPr>
              <a:t>Atualmente existem aproximadamente 112 Zonas Francas na Colômbia.</a:t>
            </a:r>
          </a:p>
          <a:p>
            <a:pPr algn="l"/>
            <a:r>
              <a:rPr lang="pt-PT" sz="1600" b="1" dirty="0">
                <a:solidFill>
                  <a:schemeClr val="tx1"/>
                </a:solidFill>
              </a:rPr>
              <a:t>Zonas Especiais Económicas de Exportação (ZEEE):</a:t>
            </a:r>
            <a:endParaRPr lang="pt-PT" sz="1600" dirty="0">
              <a:solidFill>
                <a:schemeClr val="tx1"/>
              </a:solidFill>
            </a:endParaRPr>
          </a:p>
          <a:p>
            <a:pPr algn="just">
              <a:lnSpc>
                <a:spcPct val="150000"/>
              </a:lnSpc>
              <a:spcAft>
                <a:spcPts val="600"/>
              </a:spcAft>
            </a:pPr>
            <a:r>
              <a:rPr lang="pt-PT" sz="1600" dirty="0">
                <a:solidFill>
                  <a:schemeClr val="tx1"/>
                </a:solidFill>
              </a:rPr>
              <a:t>Área geográficos nas cidades de Cucutá, Buenaventura, Valledupar, Ipiales e Tumaco, com benefícios fiscais, legais especiais para estimular o investimento nacional e estrangeiro e </a:t>
            </a:r>
            <a:r>
              <a:rPr lang="pt-PT" sz="1600" b="1" dirty="0">
                <a:solidFill>
                  <a:schemeClr val="tx1"/>
                </a:solidFill>
              </a:rPr>
              <a:t>fortalecer</a:t>
            </a:r>
            <a:r>
              <a:rPr lang="pt-PT" sz="1600" dirty="0">
                <a:solidFill>
                  <a:schemeClr val="tx1"/>
                </a:solidFill>
              </a:rPr>
              <a:t> o processo nacional de exportação, criando incentivos que facilitam a exportação de bens e serviços produzidos no território nacional.</a:t>
            </a:r>
          </a:p>
        </p:txBody>
      </p:sp>
      <p:sp>
        <p:nvSpPr>
          <p:cNvPr id="3" name="Título 2">
            <a:extLst>
              <a:ext uri="{FF2B5EF4-FFF2-40B4-BE49-F238E27FC236}">
                <a16:creationId xmlns:a16="http://schemas.microsoft.com/office/drawing/2014/main" xmlns="" id="{4FE244E9-6F0A-44C0-9CD4-17EF4B54C0E3}"/>
              </a:ext>
            </a:extLst>
          </p:cNvPr>
          <p:cNvSpPr>
            <a:spLocks noGrp="1"/>
          </p:cNvSpPr>
          <p:nvPr>
            <p:ph type="title"/>
          </p:nvPr>
        </p:nvSpPr>
        <p:spPr/>
        <p:txBody>
          <a:bodyPr/>
          <a:lstStyle/>
          <a:p>
            <a:r>
              <a:rPr lang="pt-PT" dirty="0"/>
              <a:t>Zonas francas e zeee</a:t>
            </a:r>
          </a:p>
        </p:txBody>
      </p:sp>
      <p:pic>
        <p:nvPicPr>
          <p:cNvPr id="6" name="Marcador de Posição da Imagem 5">
            <a:extLst>
              <a:ext uri="{FF2B5EF4-FFF2-40B4-BE49-F238E27FC236}">
                <a16:creationId xmlns:a16="http://schemas.microsoft.com/office/drawing/2014/main" xmlns="" id="{91F64CFD-5DA3-4479-AF36-0580BE4282A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 b="9"/>
          <a:stretch>
            <a:fillRect/>
          </a:stretch>
        </p:blipFill>
        <p:spPr>
          <a:xfrm>
            <a:off x="683612" y="1828173"/>
            <a:ext cx="3410216" cy="41001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5727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B3748789-B791-4E3E-A061-736204ACBA7C}"/>
              </a:ext>
            </a:extLst>
          </p:cNvPr>
          <p:cNvSpPr>
            <a:spLocks noGrp="1"/>
          </p:cNvSpPr>
          <p:nvPr>
            <p:ph type="subTitle" idx="1"/>
          </p:nvPr>
        </p:nvSpPr>
        <p:spPr>
          <a:xfrm>
            <a:off x="529905" y="1673942"/>
            <a:ext cx="11132191" cy="4466799"/>
          </a:xfrm>
        </p:spPr>
        <p:txBody>
          <a:bodyPr>
            <a:noAutofit/>
          </a:bodyPr>
          <a:lstStyle/>
          <a:p>
            <a:pPr marL="742950" lvl="1" indent="-285750" algn="l">
              <a:lnSpc>
                <a:spcPct val="150000"/>
              </a:lnSpc>
              <a:spcBef>
                <a:spcPts val="0"/>
              </a:spcBef>
              <a:spcAft>
                <a:spcPts val="600"/>
              </a:spcAft>
              <a:buFont typeface="Arial" panose="020B0604020202020204" pitchFamily="34" charset="0"/>
              <a:buChar char="•"/>
            </a:pPr>
            <a:r>
              <a:rPr lang="pt-PT" sz="1800" dirty="0">
                <a:latin typeface="+mj-lt"/>
              </a:rPr>
              <a:t>V</a:t>
            </a:r>
            <a:r>
              <a:rPr lang="pt-PT" sz="1800" dirty="0">
                <a:solidFill>
                  <a:schemeClr val="tx1"/>
                </a:solidFill>
                <a:latin typeface="+mj-lt"/>
              </a:rPr>
              <a:t>aria de região para região. </a:t>
            </a:r>
          </a:p>
          <a:p>
            <a:pPr marL="1200150" lvl="2" indent="-285750" algn="l">
              <a:lnSpc>
                <a:spcPct val="150000"/>
              </a:lnSpc>
              <a:spcBef>
                <a:spcPts val="0"/>
              </a:spcBef>
              <a:spcAft>
                <a:spcPts val="600"/>
              </a:spcAft>
              <a:buFont typeface="Arial" panose="020B0604020202020204" pitchFamily="34" charset="0"/>
              <a:buChar char="•"/>
            </a:pPr>
            <a:r>
              <a:rPr lang="pt-PT" dirty="0">
                <a:solidFill>
                  <a:schemeClr val="tx1"/>
                </a:solidFill>
                <a:latin typeface="+mj-lt"/>
              </a:rPr>
              <a:t>É mais  formal, muitas vezes mais do que na Europa</a:t>
            </a:r>
            <a:r>
              <a:rPr lang="pt-PT" dirty="0">
                <a:latin typeface="+mj-lt"/>
              </a:rPr>
              <a:t> (principalmente Bogotá e Medellín)</a:t>
            </a:r>
            <a:endParaRPr lang="pt-PT" dirty="0">
              <a:solidFill>
                <a:schemeClr val="tx1"/>
              </a:solidFill>
              <a:latin typeface="+mj-lt"/>
            </a:endParaRPr>
          </a:p>
          <a:p>
            <a:pPr marL="1200150" lvl="2" indent="-285750" algn="l">
              <a:lnSpc>
                <a:spcPct val="150000"/>
              </a:lnSpc>
              <a:spcBef>
                <a:spcPts val="0"/>
              </a:spcBef>
              <a:spcAft>
                <a:spcPts val="600"/>
              </a:spcAft>
              <a:buFont typeface="Arial" panose="020B0604020202020204" pitchFamily="34" charset="0"/>
              <a:buChar char="•"/>
            </a:pPr>
            <a:r>
              <a:rPr lang="pt-PT" dirty="0">
                <a:latin typeface="+mj-lt"/>
              </a:rPr>
              <a:t>É m</a:t>
            </a:r>
            <a:r>
              <a:rPr lang="pt-PT" dirty="0">
                <a:solidFill>
                  <a:schemeClr val="tx1"/>
                </a:solidFill>
                <a:latin typeface="+mj-lt"/>
              </a:rPr>
              <a:t>ais informal (Cali ou na costa) </a:t>
            </a:r>
          </a:p>
          <a:p>
            <a:pPr marL="742950" lvl="1" indent="-285750" algn="l">
              <a:lnSpc>
                <a:spcPct val="150000"/>
              </a:lnSpc>
              <a:spcBef>
                <a:spcPts val="0"/>
              </a:spcBef>
              <a:spcAft>
                <a:spcPts val="600"/>
              </a:spcAft>
              <a:buFont typeface="Arial" panose="020B0604020202020204" pitchFamily="34" charset="0"/>
              <a:buChar char="•"/>
            </a:pPr>
            <a:r>
              <a:rPr lang="pt-PT" sz="1800" i="1" dirty="0">
                <a:latin typeface="+mj-lt"/>
              </a:rPr>
              <a:t>Dress code</a:t>
            </a:r>
            <a:r>
              <a:rPr lang="pt-PT" sz="1800" dirty="0">
                <a:latin typeface="+mj-lt"/>
              </a:rPr>
              <a:t>: estilo conservador europeu para Bogotá e Medellín. </a:t>
            </a:r>
          </a:p>
          <a:p>
            <a:pPr marL="742950" lvl="1" indent="-285750" algn="l">
              <a:lnSpc>
                <a:spcPct val="150000"/>
              </a:lnSpc>
              <a:spcBef>
                <a:spcPts val="0"/>
              </a:spcBef>
              <a:spcAft>
                <a:spcPts val="600"/>
              </a:spcAft>
              <a:buFont typeface="Arial" panose="020B0604020202020204" pitchFamily="34" charset="0"/>
              <a:buChar char="•"/>
            </a:pPr>
            <a:r>
              <a:rPr lang="pt-PT" sz="1800" dirty="0">
                <a:solidFill>
                  <a:schemeClr val="tx1"/>
                </a:solidFill>
                <a:latin typeface="+mj-lt"/>
              </a:rPr>
              <a:t>O bom relacionamento pessoal é essencial para a concretização de negócios. Gostam de saber sobre origem da família, sociedade muito estratificada.</a:t>
            </a:r>
          </a:p>
          <a:p>
            <a:pPr marL="742950" lvl="1" indent="-285750" algn="l">
              <a:lnSpc>
                <a:spcPct val="150000"/>
              </a:lnSpc>
              <a:spcBef>
                <a:spcPts val="0"/>
              </a:spcBef>
              <a:spcAft>
                <a:spcPts val="600"/>
              </a:spcAft>
              <a:buFont typeface="Arial" panose="020B0604020202020204" pitchFamily="34" charset="0"/>
              <a:buChar char="•"/>
            </a:pPr>
            <a:r>
              <a:rPr lang="pt-PT" sz="1800" dirty="0">
                <a:solidFill>
                  <a:schemeClr val="tx1"/>
                </a:solidFill>
                <a:latin typeface="+mj-lt"/>
              </a:rPr>
              <a:t>Encontro e Saudação: aperto de mão</a:t>
            </a:r>
            <a:r>
              <a:rPr lang="pt-PT" sz="1800" dirty="0">
                <a:latin typeface="+mj-lt"/>
              </a:rPr>
              <a:t>, a </a:t>
            </a:r>
            <a:r>
              <a:rPr lang="pt-PT" sz="1800" dirty="0">
                <a:solidFill>
                  <a:schemeClr val="tx1"/>
                </a:solidFill>
                <a:latin typeface="+mj-lt"/>
              </a:rPr>
              <a:t>distância até um abraço pode não ser demorada, mas já sugere amizade. O contacto físico é normal nas sociedades latinas.</a:t>
            </a:r>
          </a:p>
          <a:p>
            <a:pPr marL="742950" lvl="1" indent="-285750" algn="l">
              <a:lnSpc>
                <a:spcPct val="150000"/>
              </a:lnSpc>
              <a:spcBef>
                <a:spcPts val="0"/>
              </a:spcBef>
              <a:spcAft>
                <a:spcPts val="600"/>
              </a:spcAft>
              <a:buFont typeface="Arial" panose="020B0604020202020204" pitchFamily="34" charset="0"/>
              <a:buChar char="•"/>
            </a:pPr>
            <a:r>
              <a:rPr lang="pt-PT" sz="1800" dirty="0">
                <a:solidFill>
                  <a:schemeClr val="tx1"/>
                </a:solidFill>
                <a:latin typeface="+mj-lt"/>
              </a:rPr>
              <a:t>Idioma: as negociações apreciadas em espanhol. Preferem comunicar via telefone do que por e-mail. </a:t>
            </a:r>
          </a:p>
        </p:txBody>
      </p:sp>
      <p:sp>
        <p:nvSpPr>
          <p:cNvPr id="3" name="Título 2">
            <a:extLst>
              <a:ext uri="{FF2B5EF4-FFF2-40B4-BE49-F238E27FC236}">
                <a16:creationId xmlns:a16="http://schemas.microsoft.com/office/drawing/2014/main" xmlns="" id="{1BDB6063-67A8-49F9-938A-1473EAB67117}"/>
              </a:ext>
            </a:extLst>
          </p:cNvPr>
          <p:cNvSpPr>
            <a:spLocks noGrp="1"/>
          </p:cNvSpPr>
          <p:nvPr>
            <p:ph type="title"/>
          </p:nvPr>
        </p:nvSpPr>
        <p:spPr/>
        <p:txBody>
          <a:bodyPr/>
          <a:lstStyle/>
          <a:p>
            <a:r>
              <a:rPr lang="pt-PT" dirty="0"/>
              <a:t>Cultura de Negócios</a:t>
            </a:r>
          </a:p>
        </p:txBody>
      </p:sp>
    </p:spTree>
    <p:extLst>
      <p:ext uri="{BB962C8B-B14F-4D97-AF65-F5344CB8AC3E}">
        <p14:creationId xmlns:p14="http://schemas.microsoft.com/office/powerpoint/2010/main" val="850963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B3748789-B791-4E3E-A061-736204ACBA7C}"/>
              </a:ext>
            </a:extLst>
          </p:cNvPr>
          <p:cNvSpPr>
            <a:spLocks noGrp="1"/>
          </p:cNvSpPr>
          <p:nvPr>
            <p:ph type="subTitle" idx="1"/>
          </p:nvPr>
        </p:nvSpPr>
        <p:spPr>
          <a:xfrm>
            <a:off x="529904" y="1448392"/>
            <a:ext cx="11132191" cy="4218543"/>
          </a:xfrm>
        </p:spPr>
        <p:txBody>
          <a:bodyPr>
            <a:noAutofit/>
          </a:bodyPr>
          <a:lstStyle/>
          <a:p>
            <a:pPr marL="285750" indent="-285750" algn="l">
              <a:lnSpc>
                <a:spcPct val="150000"/>
              </a:lnSpc>
              <a:spcBef>
                <a:spcPts val="600"/>
              </a:spcBef>
              <a:spcAft>
                <a:spcPts val="1000"/>
              </a:spcAft>
              <a:buFont typeface="Arial" panose="020B0604020202020204" pitchFamily="34" charset="0"/>
              <a:buChar char="•"/>
            </a:pPr>
            <a:r>
              <a:rPr lang="pt-PT" sz="1800" dirty="0">
                <a:solidFill>
                  <a:schemeClr val="tx1"/>
                </a:solidFill>
              </a:rPr>
              <a:t>Negociar sempre com o nível hierárquico mais alto dentro das organizações.  O processo de negociação é muitas vezes longo e difícil. Evitar mudanças na equipa de negociação.</a:t>
            </a:r>
          </a:p>
          <a:p>
            <a:pPr marL="285750" indent="-285750" algn="l">
              <a:lnSpc>
                <a:spcPct val="150000"/>
              </a:lnSpc>
              <a:spcBef>
                <a:spcPts val="600"/>
              </a:spcBef>
              <a:spcAft>
                <a:spcPts val="1000"/>
              </a:spcAft>
              <a:buFont typeface="Arial" panose="020B0604020202020204" pitchFamily="34" charset="0"/>
              <a:buChar char="•"/>
            </a:pPr>
            <a:r>
              <a:rPr lang="pt-PT" sz="1800" dirty="0">
                <a:solidFill>
                  <a:schemeClr val="tx1"/>
                </a:solidFill>
              </a:rPr>
              <a:t>Deslocação: os transportes públicos ainda com pouco conforto. O Táxi é o melhor meio de transporte, aconselhando-se a chamar por telefone. Uma solução prática e fiável são os Apps para Smartphones (</a:t>
            </a:r>
            <a:r>
              <a:rPr lang="pt-PT" sz="1800" i="1" dirty="0">
                <a:solidFill>
                  <a:schemeClr val="tx1"/>
                </a:solidFill>
              </a:rPr>
              <a:t>Easy Taxi </a:t>
            </a:r>
            <a:r>
              <a:rPr lang="pt-PT" sz="1800" dirty="0">
                <a:solidFill>
                  <a:schemeClr val="tx1"/>
                </a:solidFill>
              </a:rPr>
              <a:t>ou </a:t>
            </a:r>
            <a:r>
              <a:rPr lang="pt-PT" sz="1800" i="1" dirty="0">
                <a:solidFill>
                  <a:schemeClr val="tx1"/>
                </a:solidFill>
              </a:rPr>
              <a:t>Tappsi). </a:t>
            </a:r>
            <a:r>
              <a:rPr lang="pt-PT" sz="1800" dirty="0">
                <a:solidFill>
                  <a:schemeClr val="tx1"/>
                </a:solidFill>
              </a:rPr>
              <a:t>O motorista raramente emite fatura, sendo recomendável adquirir numa papelaria um “</a:t>
            </a:r>
            <a:r>
              <a:rPr lang="pt-PT" sz="1800" i="1" dirty="0">
                <a:solidFill>
                  <a:schemeClr val="tx1"/>
                </a:solidFill>
              </a:rPr>
              <a:t>Recibo de Caja Menor</a:t>
            </a:r>
            <a:r>
              <a:rPr lang="pt-PT" sz="1800" dirty="0">
                <a:solidFill>
                  <a:schemeClr val="tx1"/>
                </a:solidFill>
              </a:rPr>
              <a:t>”, que o motorista preencherá e é fiscalmente aceite em Portugal. Taxi brancos são 30% mais caros , mas mais seguros e confortáveis.</a:t>
            </a:r>
          </a:p>
          <a:p>
            <a:pPr marL="285750" indent="-285750" algn="l">
              <a:lnSpc>
                <a:spcPct val="150000"/>
              </a:lnSpc>
              <a:spcBef>
                <a:spcPts val="600"/>
              </a:spcBef>
              <a:spcAft>
                <a:spcPts val="1000"/>
              </a:spcAft>
              <a:buFont typeface="Arial" panose="020B0604020202020204" pitchFamily="34" charset="0"/>
              <a:buChar char="•"/>
            </a:pPr>
            <a:r>
              <a:rPr lang="pt-PT" sz="1800" dirty="0">
                <a:solidFill>
                  <a:schemeClr val="tx1"/>
                </a:solidFill>
              </a:rPr>
              <a:t>O trânsito em Bogotá é caótico (</a:t>
            </a:r>
            <a:r>
              <a:rPr lang="pt-PT" sz="1800" i="1" dirty="0">
                <a:solidFill>
                  <a:schemeClr val="tx1"/>
                </a:solidFill>
              </a:rPr>
              <a:t>trancones) </a:t>
            </a:r>
            <a:r>
              <a:rPr lang="pt-PT" sz="1800" dirty="0">
                <a:solidFill>
                  <a:schemeClr val="tx1"/>
                </a:solidFill>
              </a:rPr>
              <a:t>As reuniões prolongam-se e atrasam-se com frequência. A pontualidade é um problema, não sendo um sinal de falta de cortesia. Ligue para a empresa, quando estiver atrasado. </a:t>
            </a:r>
          </a:p>
          <a:p>
            <a:pPr marL="285750" indent="-285750" algn="l">
              <a:lnSpc>
                <a:spcPct val="150000"/>
              </a:lnSpc>
              <a:spcBef>
                <a:spcPts val="600"/>
              </a:spcBef>
              <a:spcAft>
                <a:spcPts val="1000"/>
              </a:spcAft>
              <a:buFont typeface="Arial" panose="020B0604020202020204" pitchFamily="34" charset="0"/>
              <a:buChar char="•"/>
            </a:pPr>
            <a:r>
              <a:rPr lang="pt-PT" sz="1800" dirty="0">
                <a:solidFill>
                  <a:schemeClr val="tx1"/>
                </a:solidFill>
              </a:rPr>
              <a:t>Recomendam-se no máximo 4 reuniões/dia e a escolha de um hotel bem localizado é importante.</a:t>
            </a:r>
          </a:p>
        </p:txBody>
      </p:sp>
      <p:sp>
        <p:nvSpPr>
          <p:cNvPr id="3" name="Título 2">
            <a:extLst>
              <a:ext uri="{FF2B5EF4-FFF2-40B4-BE49-F238E27FC236}">
                <a16:creationId xmlns:a16="http://schemas.microsoft.com/office/drawing/2014/main" xmlns="" id="{1BDB6063-67A8-49F9-938A-1473EAB67117}"/>
              </a:ext>
            </a:extLst>
          </p:cNvPr>
          <p:cNvSpPr>
            <a:spLocks noGrp="1"/>
          </p:cNvSpPr>
          <p:nvPr>
            <p:ph type="title"/>
          </p:nvPr>
        </p:nvSpPr>
        <p:spPr/>
        <p:txBody>
          <a:bodyPr/>
          <a:lstStyle/>
          <a:p>
            <a:r>
              <a:rPr lang="pt-PT" dirty="0"/>
              <a:t>Cultura de Negócios</a:t>
            </a:r>
          </a:p>
        </p:txBody>
      </p:sp>
    </p:spTree>
    <p:extLst>
      <p:ext uri="{BB962C8B-B14F-4D97-AF65-F5344CB8AC3E}">
        <p14:creationId xmlns:p14="http://schemas.microsoft.com/office/powerpoint/2010/main" val="3751268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9106CD4A-C101-4790-93CF-DA00812CF04A}"/>
              </a:ext>
            </a:extLst>
          </p:cNvPr>
          <p:cNvSpPr>
            <a:spLocks noGrp="1"/>
          </p:cNvSpPr>
          <p:nvPr>
            <p:ph type="subTitle" idx="1"/>
          </p:nvPr>
        </p:nvSpPr>
        <p:spPr>
          <a:xfrm>
            <a:off x="897273" y="1862356"/>
            <a:ext cx="10397455" cy="4345497"/>
          </a:xfrm>
        </p:spPr>
        <p:txBody>
          <a:bodyPr>
            <a:normAutofit/>
          </a:bodyPr>
          <a:lstStyle/>
          <a:p>
            <a:pPr marL="285750" indent="-285750" algn="just">
              <a:lnSpc>
                <a:spcPct val="150000"/>
              </a:lnSpc>
              <a:spcBef>
                <a:spcPts val="600"/>
              </a:spcBef>
              <a:spcAft>
                <a:spcPts val="600"/>
              </a:spcAft>
              <a:buFont typeface="Arial" panose="020B0604020202020204" pitchFamily="34" charset="0"/>
              <a:buChar char="•"/>
            </a:pPr>
            <a:r>
              <a:rPr lang="pt-PT" sz="1800" dirty="0">
                <a:solidFill>
                  <a:schemeClr val="tx1"/>
                </a:solidFill>
              </a:rPr>
              <a:t>A Colômbia dispõe de </a:t>
            </a:r>
            <a:r>
              <a:rPr lang="pt-PT" sz="1800" u="sng" dirty="0">
                <a:solidFill>
                  <a:schemeClr val="tx1"/>
                </a:solidFill>
              </a:rPr>
              <a:t>pessoal altamente qualificado</a:t>
            </a:r>
            <a:r>
              <a:rPr lang="pt-PT" sz="1800" dirty="0">
                <a:solidFill>
                  <a:schemeClr val="tx1"/>
                </a:solidFill>
              </a:rPr>
              <a:t>, fruto do elevado número de instituições de ensino superior de alta qualidade</a:t>
            </a:r>
          </a:p>
          <a:p>
            <a:pPr marL="432000" indent="-285750" algn="just">
              <a:lnSpc>
                <a:spcPct val="150000"/>
              </a:lnSpc>
              <a:spcBef>
                <a:spcPts val="600"/>
              </a:spcBef>
              <a:spcAft>
                <a:spcPts val="600"/>
              </a:spcAft>
              <a:buFont typeface="Wingdings" panose="05000000000000000000" pitchFamily="2" charset="2"/>
              <a:buChar char="ü"/>
            </a:pPr>
            <a:r>
              <a:rPr lang="pt-PT" sz="1800" dirty="0">
                <a:solidFill>
                  <a:schemeClr val="tx1"/>
                </a:solidFill>
              </a:rPr>
              <a:t>Bogotá é o centro educacional mais importante e conta com o maior número de universidades em relação a qualquer outra cidade colombiana. Mais de 100 universidades</a:t>
            </a:r>
          </a:p>
          <a:p>
            <a:pPr marL="432000" indent="-285750" algn="just">
              <a:lnSpc>
                <a:spcPct val="150000"/>
              </a:lnSpc>
              <a:spcBef>
                <a:spcPts val="600"/>
              </a:spcBef>
              <a:spcAft>
                <a:spcPts val="600"/>
              </a:spcAft>
              <a:buFont typeface="Wingdings" panose="05000000000000000000" pitchFamily="2" charset="2"/>
              <a:buChar char="ü"/>
            </a:pPr>
            <a:r>
              <a:rPr lang="pt-PT" sz="1800" dirty="0">
                <a:solidFill>
                  <a:schemeClr val="tx1"/>
                </a:solidFill>
              </a:rPr>
              <a:t>Medellín o segundo maior centro educacional</a:t>
            </a:r>
          </a:p>
          <a:p>
            <a:pPr marL="285750" indent="-285750" algn="just">
              <a:lnSpc>
                <a:spcPct val="150000"/>
              </a:lnSpc>
              <a:spcBef>
                <a:spcPts val="600"/>
              </a:spcBef>
              <a:spcAft>
                <a:spcPts val="600"/>
              </a:spcAft>
              <a:buFont typeface="Arial" panose="020B0604020202020204" pitchFamily="34" charset="0"/>
              <a:buChar char="•"/>
            </a:pPr>
            <a:r>
              <a:rPr lang="pt-PT" sz="1800" dirty="0">
                <a:solidFill>
                  <a:schemeClr val="tx1"/>
                </a:solidFill>
              </a:rPr>
              <a:t>A gastronomia é muito rica (empanadas colombianas, frijoles rancheiros, ajiaco (tipo sopa da pedra..)</a:t>
            </a:r>
          </a:p>
          <a:p>
            <a:pPr marL="285750" indent="-285750" algn="just">
              <a:lnSpc>
                <a:spcPct val="150000"/>
              </a:lnSpc>
              <a:spcBef>
                <a:spcPts val="600"/>
              </a:spcBef>
              <a:spcAft>
                <a:spcPts val="600"/>
              </a:spcAft>
              <a:buFont typeface="Arial" panose="020B0604020202020204" pitchFamily="34" charset="0"/>
              <a:buChar char="•"/>
            </a:pPr>
            <a:r>
              <a:rPr lang="pt-PT" sz="1800" dirty="0">
                <a:solidFill>
                  <a:schemeClr val="tx1"/>
                </a:solidFill>
              </a:rPr>
              <a:t>Grande variedade de frutas (económicas): Granadilha, Pitaya, Goiaba, Papaia, Lulo</a:t>
            </a:r>
          </a:p>
          <a:p>
            <a:pPr marL="285750" indent="-285750" algn="just">
              <a:lnSpc>
                <a:spcPct val="150000"/>
              </a:lnSpc>
              <a:spcBef>
                <a:spcPts val="600"/>
              </a:spcBef>
              <a:spcAft>
                <a:spcPts val="600"/>
              </a:spcAft>
              <a:buFont typeface="Arial" panose="020B0604020202020204" pitchFamily="34" charset="0"/>
              <a:buChar char="•"/>
            </a:pPr>
            <a:r>
              <a:rPr lang="pt-PT" sz="1800" dirty="0">
                <a:solidFill>
                  <a:schemeClr val="tx1"/>
                </a:solidFill>
              </a:rPr>
              <a:t>A água a consumir deve ser mineral e engarrafada (não beber da torneira)</a:t>
            </a:r>
          </a:p>
        </p:txBody>
      </p:sp>
      <p:sp>
        <p:nvSpPr>
          <p:cNvPr id="3" name="Título 2">
            <a:extLst>
              <a:ext uri="{FF2B5EF4-FFF2-40B4-BE49-F238E27FC236}">
                <a16:creationId xmlns:a16="http://schemas.microsoft.com/office/drawing/2014/main" xmlns="" id="{8D5A3425-8C5B-432B-B98D-77857F7790EE}"/>
              </a:ext>
            </a:extLst>
          </p:cNvPr>
          <p:cNvSpPr>
            <a:spLocks noGrp="1"/>
          </p:cNvSpPr>
          <p:nvPr>
            <p:ph type="title"/>
          </p:nvPr>
        </p:nvSpPr>
        <p:spPr/>
        <p:txBody>
          <a:bodyPr/>
          <a:lstStyle/>
          <a:p>
            <a:r>
              <a:rPr lang="pt-PT" dirty="0"/>
              <a:t>Informações a Reter</a:t>
            </a:r>
          </a:p>
        </p:txBody>
      </p:sp>
    </p:spTree>
    <p:extLst>
      <p:ext uri="{BB962C8B-B14F-4D97-AF65-F5344CB8AC3E}">
        <p14:creationId xmlns:p14="http://schemas.microsoft.com/office/powerpoint/2010/main" val="2130984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9106CD4A-C101-4790-93CF-DA00812CF04A}"/>
              </a:ext>
            </a:extLst>
          </p:cNvPr>
          <p:cNvSpPr>
            <a:spLocks noGrp="1"/>
          </p:cNvSpPr>
          <p:nvPr>
            <p:ph type="subTitle" idx="1"/>
          </p:nvPr>
        </p:nvSpPr>
        <p:spPr>
          <a:xfrm>
            <a:off x="1268136" y="1979802"/>
            <a:ext cx="9655728" cy="4228051"/>
          </a:xfrm>
        </p:spPr>
        <p:txBody>
          <a:bodyPr>
            <a:normAutofit/>
          </a:bodyPr>
          <a:lstStyle/>
          <a:p>
            <a:pPr marL="285750" indent="-285750" algn="just">
              <a:lnSpc>
                <a:spcPct val="150000"/>
              </a:lnSpc>
              <a:spcBef>
                <a:spcPts val="600"/>
              </a:spcBef>
              <a:spcAft>
                <a:spcPts val="600"/>
              </a:spcAft>
              <a:buFont typeface="Arial" panose="020B0604020202020204" pitchFamily="34" charset="0"/>
              <a:buChar char="•"/>
            </a:pPr>
            <a:r>
              <a:rPr lang="pt-PT" sz="1800" dirty="0">
                <a:solidFill>
                  <a:schemeClr val="tx1"/>
                </a:solidFill>
              </a:rPr>
              <a:t>O povo muito católico (aproximação cultural) e muito amável: “Mucho Gusto” e “Chévere”</a:t>
            </a:r>
          </a:p>
          <a:p>
            <a:pPr marL="285750" indent="-285750" algn="just">
              <a:lnSpc>
                <a:spcPct val="150000"/>
              </a:lnSpc>
              <a:spcBef>
                <a:spcPts val="600"/>
              </a:spcBef>
              <a:spcAft>
                <a:spcPts val="600"/>
              </a:spcAft>
              <a:buFont typeface="Arial" panose="020B0604020202020204" pitchFamily="34" charset="0"/>
              <a:buChar char="•"/>
            </a:pPr>
            <a:r>
              <a:rPr lang="pt-PT" sz="1800" dirty="0">
                <a:solidFill>
                  <a:schemeClr val="tx1"/>
                </a:solidFill>
              </a:rPr>
              <a:t>Os cidadãos portugueses não necessitam de visto para estadas de curta duração (até 90 dias)</a:t>
            </a:r>
          </a:p>
          <a:p>
            <a:pPr marL="285750" indent="-285750" algn="just">
              <a:lnSpc>
                <a:spcPct val="150000"/>
              </a:lnSpc>
              <a:spcBef>
                <a:spcPts val="600"/>
              </a:spcBef>
              <a:spcAft>
                <a:spcPts val="600"/>
              </a:spcAft>
              <a:buFont typeface="Arial" panose="020B0604020202020204" pitchFamily="34" charset="0"/>
              <a:buChar char="•"/>
            </a:pPr>
            <a:r>
              <a:rPr lang="pt-PT" sz="1800" dirty="0">
                <a:solidFill>
                  <a:schemeClr val="tx1"/>
                </a:solidFill>
              </a:rPr>
              <a:t>Aconselhável vacina contra a Febre Amarela</a:t>
            </a:r>
          </a:p>
          <a:p>
            <a:pPr marL="285750" indent="-285750" algn="just">
              <a:lnSpc>
                <a:spcPct val="150000"/>
              </a:lnSpc>
              <a:spcBef>
                <a:spcPts val="600"/>
              </a:spcBef>
              <a:spcAft>
                <a:spcPts val="600"/>
              </a:spcAft>
              <a:buFont typeface="Arial" panose="020B0604020202020204" pitchFamily="34" charset="0"/>
              <a:buChar char="•"/>
            </a:pPr>
            <a:r>
              <a:rPr lang="pt-PT" sz="1800" dirty="0">
                <a:solidFill>
                  <a:schemeClr val="tx1"/>
                </a:solidFill>
              </a:rPr>
              <a:t>Altamente aconselhável seguro de viagem e de saúde</a:t>
            </a:r>
          </a:p>
          <a:p>
            <a:pPr marL="285750" indent="-285750" algn="just">
              <a:lnSpc>
                <a:spcPct val="150000"/>
              </a:lnSpc>
              <a:spcBef>
                <a:spcPts val="600"/>
              </a:spcBef>
              <a:spcAft>
                <a:spcPts val="600"/>
              </a:spcAft>
              <a:buFont typeface="Arial" panose="020B0604020202020204" pitchFamily="34" charset="0"/>
              <a:buChar char="•"/>
            </a:pPr>
            <a:r>
              <a:rPr lang="pt-PT" sz="1800" dirty="0">
                <a:solidFill>
                  <a:schemeClr val="tx1"/>
                </a:solidFill>
              </a:rPr>
              <a:t>Palavras importantes: Desarrollo (desenvolvimento), Cita (encontro, reunião), Cajero (caixa multibanco), Huelga (Greve), Interés (juros), Inversion (investimento), Liderazgo (liderança), Mercancía (mercadoria),  ingresos (rendimentos), tarjeta (cartão)</a:t>
            </a:r>
          </a:p>
          <a:p>
            <a:pPr marL="285750" indent="-285750" algn="just">
              <a:lnSpc>
                <a:spcPct val="150000"/>
              </a:lnSpc>
              <a:spcBef>
                <a:spcPts val="600"/>
              </a:spcBef>
              <a:spcAft>
                <a:spcPts val="600"/>
              </a:spcAft>
              <a:buFont typeface="Arial" panose="020B0604020202020204" pitchFamily="34" charset="0"/>
              <a:buChar char="•"/>
            </a:pPr>
            <a:r>
              <a:rPr lang="pt-PT" sz="1800" dirty="0">
                <a:solidFill>
                  <a:schemeClr val="tx1"/>
                </a:solidFill>
              </a:rPr>
              <a:t>Interessados em entender o Português (pela proximidade com o mercado Brasileiro)</a:t>
            </a:r>
          </a:p>
          <a:p>
            <a:pPr marL="285750" indent="-285750" algn="just">
              <a:lnSpc>
                <a:spcPct val="150000"/>
              </a:lnSpc>
              <a:spcBef>
                <a:spcPts val="600"/>
              </a:spcBef>
              <a:spcAft>
                <a:spcPts val="600"/>
              </a:spcAft>
              <a:buFont typeface="Arial" panose="020B0604020202020204" pitchFamily="34" charset="0"/>
              <a:buChar char="•"/>
            </a:pPr>
            <a:endParaRPr lang="pt-PT" sz="1800" dirty="0">
              <a:solidFill>
                <a:schemeClr val="tx1"/>
              </a:solidFill>
            </a:endParaRPr>
          </a:p>
          <a:p>
            <a:pPr marL="285750" indent="-285750" algn="just">
              <a:lnSpc>
                <a:spcPct val="150000"/>
              </a:lnSpc>
              <a:spcBef>
                <a:spcPts val="0"/>
              </a:spcBef>
              <a:spcAft>
                <a:spcPts val="600"/>
              </a:spcAft>
              <a:buFont typeface="Arial" panose="020B0604020202020204" pitchFamily="34" charset="0"/>
              <a:buChar char="•"/>
            </a:pPr>
            <a:endParaRPr lang="pt-PT" dirty="0">
              <a:solidFill>
                <a:schemeClr val="tx1"/>
              </a:solidFill>
            </a:endParaRPr>
          </a:p>
        </p:txBody>
      </p:sp>
      <p:sp>
        <p:nvSpPr>
          <p:cNvPr id="3" name="Título 2">
            <a:extLst>
              <a:ext uri="{FF2B5EF4-FFF2-40B4-BE49-F238E27FC236}">
                <a16:creationId xmlns:a16="http://schemas.microsoft.com/office/drawing/2014/main" xmlns="" id="{8D5A3425-8C5B-432B-B98D-77857F7790EE}"/>
              </a:ext>
            </a:extLst>
          </p:cNvPr>
          <p:cNvSpPr>
            <a:spLocks noGrp="1"/>
          </p:cNvSpPr>
          <p:nvPr>
            <p:ph type="title"/>
          </p:nvPr>
        </p:nvSpPr>
        <p:spPr/>
        <p:txBody>
          <a:bodyPr/>
          <a:lstStyle/>
          <a:p>
            <a:r>
              <a:rPr lang="pt-PT" dirty="0"/>
              <a:t>Informações a Reter</a:t>
            </a:r>
          </a:p>
        </p:txBody>
      </p:sp>
    </p:spTree>
    <p:extLst>
      <p:ext uri="{BB962C8B-B14F-4D97-AF65-F5344CB8AC3E}">
        <p14:creationId xmlns:p14="http://schemas.microsoft.com/office/powerpoint/2010/main" val="1544391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CD751CB-5631-417F-A2F0-190F69FFC3E0}"/>
              </a:ext>
            </a:extLst>
          </p:cNvPr>
          <p:cNvSpPr>
            <a:spLocks noGrp="1"/>
          </p:cNvSpPr>
          <p:nvPr>
            <p:ph type="title"/>
          </p:nvPr>
        </p:nvSpPr>
        <p:spPr/>
        <p:txBody>
          <a:bodyPr/>
          <a:lstStyle/>
          <a:p>
            <a:r>
              <a:rPr lang="pt-PT" sz="6600" dirty="0"/>
              <a:t>Colômbia</a:t>
            </a:r>
          </a:p>
        </p:txBody>
      </p:sp>
      <p:sp>
        <p:nvSpPr>
          <p:cNvPr id="3" name="Marcador de Posição do Texto 2">
            <a:extLst>
              <a:ext uri="{FF2B5EF4-FFF2-40B4-BE49-F238E27FC236}">
                <a16:creationId xmlns:a16="http://schemas.microsoft.com/office/drawing/2014/main" xmlns="" id="{135F7D6D-AEC9-420B-BA4F-5E7E06DCA025}"/>
              </a:ext>
            </a:extLst>
          </p:cNvPr>
          <p:cNvSpPr>
            <a:spLocks noGrp="1"/>
          </p:cNvSpPr>
          <p:nvPr>
            <p:ph type="body" idx="1"/>
          </p:nvPr>
        </p:nvSpPr>
        <p:spPr/>
        <p:txBody>
          <a:bodyPr>
            <a:normAutofit/>
          </a:bodyPr>
          <a:lstStyle/>
          <a:p>
            <a:r>
              <a:rPr lang="pt-PT" sz="5400" dirty="0"/>
              <a:t>FICHA DE MERCADO</a:t>
            </a:r>
          </a:p>
        </p:txBody>
      </p:sp>
    </p:spTree>
    <p:extLst>
      <p:ext uri="{BB962C8B-B14F-4D97-AF65-F5344CB8AC3E}">
        <p14:creationId xmlns:p14="http://schemas.microsoft.com/office/powerpoint/2010/main" val="955238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587FBA6F-F034-469E-B0F2-3891F5453396}"/>
              </a:ext>
            </a:extLst>
          </p:cNvPr>
          <p:cNvSpPr>
            <a:spLocks noGrp="1"/>
          </p:cNvSpPr>
          <p:nvPr>
            <p:ph type="subTitle" idx="1"/>
          </p:nvPr>
        </p:nvSpPr>
        <p:spPr>
          <a:xfrm>
            <a:off x="1524000" y="1823421"/>
            <a:ext cx="9144000" cy="4437530"/>
          </a:xfrm>
        </p:spPr>
        <p:txBody>
          <a:bodyPr>
            <a:normAutofit lnSpcReduction="10000"/>
          </a:bodyPr>
          <a:lstStyle/>
          <a:p>
            <a:pPr algn="l">
              <a:lnSpc>
                <a:spcPct val="100000"/>
              </a:lnSpc>
              <a:spcAft>
                <a:spcPts val="600"/>
              </a:spcAft>
            </a:pPr>
            <a:r>
              <a:rPr lang="pt-PT" sz="1900" b="1" dirty="0">
                <a:solidFill>
                  <a:schemeClr val="tx1"/>
                </a:solidFill>
              </a:rPr>
              <a:t>Internacionalizar para a Colômbia requer: </a:t>
            </a:r>
          </a:p>
          <a:p>
            <a:pPr marL="285750" indent="-285750" algn="l">
              <a:lnSpc>
                <a:spcPct val="150000"/>
              </a:lnSpc>
              <a:spcAft>
                <a:spcPts val="600"/>
              </a:spcAft>
              <a:buFont typeface="Arial" panose="020B0604020202020204" pitchFamily="34" charset="0"/>
              <a:buChar char="•"/>
            </a:pPr>
            <a:r>
              <a:rPr lang="pt-PT" sz="1900" dirty="0">
                <a:solidFill>
                  <a:schemeClr val="tx1"/>
                </a:solidFill>
              </a:rPr>
              <a:t>Planear a realização da visita com 2-3 meses de antecedência. Mas prepare-se para que muitas confirmações das reuniões só sejam efetuadas de véspera. </a:t>
            </a:r>
          </a:p>
          <a:p>
            <a:pPr marL="285750" indent="-285750" algn="l">
              <a:lnSpc>
                <a:spcPct val="150000"/>
              </a:lnSpc>
              <a:spcAft>
                <a:spcPts val="600"/>
              </a:spcAft>
              <a:buFont typeface="Arial" panose="020B0604020202020204" pitchFamily="34" charset="0"/>
              <a:buChar char="•"/>
            </a:pPr>
            <a:r>
              <a:rPr lang="pt-PT" sz="1900" dirty="0">
                <a:solidFill>
                  <a:schemeClr val="tx1"/>
                </a:solidFill>
              </a:rPr>
              <a:t>Aconselhamento sobre abordagem ao Mercado, nomeadamente jurídico/legal, junto de parceiros estratégicos.</a:t>
            </a:r>
          </a:p>
          <a:p>
            <a:pPr marL="285750" indent="-285750" algn="l">
              <a:lnSpc>
                <a:spcPct val="150000"/>
              </a:lnSpc>
              <a:spcAft>
                <a:spcPts val="600"/>
              </a:spcAft>
              <a:buFont typeface="Arial" panose="020B0604020202020204" pitchFamily="34" charset="0"/>
              <a:buChar char="•"/>
            </a:pPr>
            <a:r>
              <a:rPr lang="pt-PT" sz="1900" dirty="0">
                <a:solidFill>
                  <a:schemeClr val="tx1"/>
                </a:solidFill>
              </a:rPr>
              <a:t>Criar alianças estratégicas, com empresas locais.</a:t>
            </a:r>
          </a:p>
          <a:p>
            <a:pPr marL="285750" indent="-285750" algn="l">
              <a:lnSpc>
                <a:spcPct val="150000"/>
              </a:lnSpc>
              <a:spcAft>
                <a:spcPts val="600"/>
              </a:spcAft>
              <a:buFont typeface="Arial" panose="020B0604020202020204" pitchFamily="34" charset="0"/>
              <a:buChar char="•"/>
            </a:pPr>
            <a:r>
              <a:rPr lang="pt-PT" sz="1900" dirty="0">
                <a:solidFill>
                  <a:schemeClr val="tx1"/>
                </a:solidFill>
              </a:rPr>
              <a:t>Mostrar que quer investir no pais, significa viver lá, implementar-se lá.</a:t>
            </a:r>
          </a:p>
          <a:p>
            <a:pPr marL="285750" indent="-285750" algn="l">
              <a:lnSpc>
                <a:spcPct val="150000"/>
              </a:lnSpc>
              <a:spcAft>
                <a:spcPts val="600"/>
              </a:spcAft>
              <a:buFont typeface="Arial" panose="020B0604020202020204" pitchFamily="34" charset="0"/>
              <a:buChar char="•"/>
            </a:pPr>
            <a:r>
              <a:rPr lang="pt-PT" sz="1900" dirty="0">
                <a:solidFill>
                  <a:schemeClr val="tx1"/>
                </a:solidFill>
              </a:rPr>
              <a:t>Analisar cobertura de Risco Cambial e da Taxa de Juro.</a:t>
            </a:r>
          </a:p>
          <a:p>
            <a:endParaRPr lang="pt-PT" sz="1800" dirty="0"/>
          </a:p>
        </p:txBody>
      </p:sp>
      <p:sp>
        <p:nvSpPr>
          <p:cNvPr id="3" name="Título 2">
            <a:extLst>
              <a:ext uri="{FF2B5EF4-FFF2-40B4-BE49-F238E27FC236}">
                <a16:creationId xmlns:a16="http://schemas.microsoft.com/office/drawing/2014/main" xmlns="" id="{84AA445D-B618-4EB2-A9A1-BC53AB830963}"/>
              </a:ext>
            </a:extLst>
          </p:cNvPr>
          <p:cNvSpPr>
            <a:spLocks noGrp="1"/>
          </p:cNvSpPr>
          <p:nvPr>
            <p:ph type="title"/>
          </p:nvPr>
        </p:nvSpPr>
        <p:spPr/>
        <p:txBody>
          <a:bodyPr/>
          <a:lstStyle/>
          <a:p>
            <a:r>
              <a:rPr lang="pt-PT" dirty="0"/>
              <a:t>Internacionalizar para Colômbia</a:t>
            </a:r>
          </a:p>
        </p:txBody>
      </p:sp>
    </p:spTree>
    <p:extLst>
      <p:ext uri="{BB962C8B-B14F-4D97-AF65-F5344CB8AC3E}">
        <p14:creationId xmlns:p14="http://schemas.microsoft.com/office/powerpoint/2010/main" val="3645281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C75D9FB8-4CE1-439B-A50C-56D414F41ECC}"/>
              </a:ext>
            </a:extLst>
          </p:cNvPr>
          <p:cNvSpPr>
            <a:spLocks noGrp="1"/>
          </p:cNvSpPr>
          <p:nvPr>
            <p:ph type="subTitle" idx="1"/>
          </p:nvPr>
        </p:nvSpPr>
        <p:spPr>
          <a:xfrm>
            <a:off x="1367246" y="1661020"/>
            <a:ext cx="9457509" cy="1090569"/>
          </a:xfrm>
        </p:spPr>
        <p:txBody>
          <a:bodyPr>
            <a:normAutofit/>
          </a:bodyPr>
          <a:lstStyle/>
          <a:p>
            <a:pPr marL="285750" indent="-285750" algn="just">
              <a:lnSpc>
                <a:spcPct val="150000"/>
              </a:lnSpc>
              <a:spcBef>
                <a:spcPts val="600"/>
              </a:spcBef>
              <a:buFont typeface="Arial" panose="020B0604020202020204" pitchFamily="34" charset="0"/>
              <a:buChar char="•"/>
            </a:pPr>
            <a:r>
              <a:rPr lang="pt-PT" dirty="0">
                <a:solidFill>
                  <a:schemeClr val="tx1"/>
                </a:solidFill>
              </a:rPr>
              <a:t>É um dos principais impulsionadores da economia colombiana: 7% do PIB nacional.</a:t>
            </a:r>
          </a:p>
          <a:p>
            <a:pPr marL="285750" indent="-285750" algn="just">
              <a:lnSpc>
                <a:spcPct val="150000"/>
              </a:lnSpc>
              <a:spcBef>
                <a:spcPts val="600"/>
              </a:spcBef>
              <a:buFont typeface="Arial" panose="020B0604020202020204" pitchFamily="34" charset="0"/>
              <a:buChar char="•"/>
            </a:pPr>
            <a:r>
              <a:rPr lang="pt-PT" dirty="0">
                <a:solidFill>
                  <a:schemeClr val="tx1"/>
                </a:solidFill>
              </a:rPr>
              <a:t>Prioridades de investimento público: construção para infraestruturas, escolas, turismo e industria (PIPE 2.0)</a:t>
            </a:r>
          </a:p>
        </p:txBody>
      </p:sp>
      <p:sp>
        <p:nvSpPr>
          <p:cNvPr id="3" name="Título 2">
            <a:extLst>
              <a:ext uri="{FF2B5EF4-FFF2-40B4-BE49-F238E27FC236}">
                <a16:creationId xmlns:a16="http://schemas.microsoft.com/office/drawing/2014/main" xmlns="" id="{E292DAB2-4261-4B0C-AA1B-71F05D848D52}"/>
              </a:ext>
            </a:extLst>
          </p:cNvPr>
          <p:cNvSpPr>
            <a:spLocks noGrp="1"/>
          </p:cNvSpPr>
          <p:nvPr>
            <p:ph type="title"/>
          </p:nvPr>
        </p:nvSpPr>
        <p:spPr/>
        <p:txBody>
          <a:bodyPr/>
          <a:lstStyle/>
          <a:p>
            <a:r>
              <a:rPr lang="pt-PT" dirty="0"/>
              <a:t>Setor Construção</a:t>
            </a:r>
          </a:p>
        </p:txBody>
      </p:sp>
      <p:sp>
        <p:nvSpPr>
          <p:cNvPr id="5" name="Retângulo 4">
            <a:extLst>
              <a:ext uri="{FF2B5EF4-FFF2-40B4-BE49-F238E27FC236}">
                <a16:creationId xmlns:a16="http://schemas.microsoft.com/office/drawing/2014/main" xmlns="" id="{A5DEEBC5-442B-41ED-9C3C-0FE7EB45B257}"/>
              </a:ext>
            </a:extLst>
          </p:cNvPr>
          <p:cNvSpPr/>
          <p:nvPr/>
        </p:nvSpPr>
        <p:spPr>
          <a:xfrm>
            <a:off x="3265542" y="5997009"/>
            <a:ext cx="5456622" cy="769441"/>
          </a:xfrm>
          <a:prstGeom prst="rect">
            <a:avLst/>
          </a:prstGeom>
        </p:spPr>
        <p:txBody>
          <a:bodyPr wrap="none">
            <a:spAutoFit/>
          </a:bodyPr>
          <a:lstStyle/>
          <a:p>
            <a:pPr algn="ctr"/>
            <a:r>
              <a:rPr lang="pt-PT" sz="1200" dirty="0"/>
              <a:t>Unidade: Mil Milhões de Euros</a:t>
            </a:r>
          </a:p>
          <a:p>
            <a:r>
              <a:rPr lang="pt-PT" sz="1600" b="1" dirty="0"/>
              <a:t>DANE - Departamento Administrativo Nacional de Estadística  </a:t>
            </a:r>
            <a:br>
              <a:rPr lang="pt-PT" sz="1600" b="1" dirty="0"/>
            </a:br>
            <a:endParaRPr lang="pt-PT" sz="1600" b="1" dirty="0"/>
          </a:p>
        </p:txBody>
      </p:sp>
      <p:graphicFrame>
        <p:nvGraphicFramePr>
          <p:cNvPr id="4" name="Tabela 3">
            <a:extLst>
              <a:ext uri="{FF2B5EF4-FFF2-40B4-BE49-F238E27FC236}">
                <a16:creationId xmlns:a16="http://schemas.microsoft.com/office/drawing/2014/main" xmlns="" id="{20B0271A-929D-4F51-AB7F-E2AE8D608790}"/>
              </a:ext>
            </a:extLst>
          </p:cNvPr>
          <p:cNvGraphicFramePr>
            <a:graphicFrameLocks noGrp="1"/>
          </p:cNvGraphicFramePr>
          <p:nvPr>
            <p:extLst>
              <p:ext uri="{D42A27DB-BD31-4B8C-83A1-F6EECF244321}">
                <p14:modId xmlns:p14="http://schemas.microsoft.com/office/powerpoint/2010/main" val="514001684"/>
              </p:ext>
            </p:extLst>
          </p:nvPr>
        </p:nvGraphicFramePr>
        <p:xfrm>
          <a:off x="1367246" y="2751589"/>
          <a:ext cx="9253215" cy="2975042"/>
        </p:xfrm>
        <a:graphic>
          <a:graphicData uri="http://schemas.openxmlformats.org/drawingml/2006/table">
            <a:tbl>
              <a:tblPr>
                <a:tableStyleId>{5C22544A-7EE6-4342-B048-85BDC9FD1C3A}</a:tableStyleId>
              </a:tblPr>
              <a:tblGrid>
                <a:gridCol w="994746">
                  <a:extLst>
                    <a:ext uri="{9D8B030D-6E8A-4147-A177-3AD203B41FA5}">
                      <a16:colId xmlns:a16="http://schemas.microsoft.com/office/drawing/2014/main" xmlns="" val="747275392"/>
                    </a:ext>
                  </a:extLst>
                </a:gridCol>
                <a:gridCol w="1715058">
                  <a:extLst>
                    <a:ext uri="{9D8B030D-6E8A-4147-A177-3AD203B41FA5}">
                      <a16:colId xmlns:a16="http://schemas.microsoft.com/office/drawing/2014/main" xmlns="" val="611187008"/>
                    </a:ext>
                  </a:extLst>
                </a:gridCol>
                <a:gridCol w="2055302">
                  <a:extLst>
                    <a:ext uri="{9D8B030D-6E8A-4147-A177-3AD203B41FA5}">
                      <a16:colId xmlns:a16="http://schemas.microsoft.com/office/drawing/2014/main" xmlns="" val="1665070704"/>
                    </a:ext>
                  </a:extLst>
                </a:gridCol>
                <a:gridCol w="1526797">
                  <a:extLst>
                    <a:ext uri="{9D8B030D-6E8A-4147-A177-3AD203B41FA5}">
                      <a16:colId xmlns:a16="http://schemas.microsoft.com/office/drawing/2014/main" xmlns="" val="2629722446"/>
                    </a:ext>
                  </a:extLst>
                </a:gridCol>
                <a:gridCol w="1426128">
                  <a:extLst>
                    <a:ext uri="{9D8B030D-6E8A-4147-A177-3AD203B41FA5}">
                      <a16:colId xmlns:a16="http://schemas.microsoft.com/office/drawing/2014/main" xmlns="" val="1013909941"/>
                    </a:ext>
                  </a:extLst>
                </a:gridCol>
                <a:gridCol w="1535184">
                  <a:extLst>
                    <a:ext uri="{9D8B030D-6E8A-4147-A177-3AD203B41FA5}">
                      <a16:colId xmlns:a16="http://schemas.microsoft.com/office/drawing/2014/main" xmlns="" val="1628915264"/>
                    </a:ext>
                  </a:extLst>
                </a:gridCol>
              </a:tblGrid>
              <a:tr h="790246">
                <a:tc>
                  <a:txBody>
                    <a:bodyPr/>
                    <a:lstStyle/>
                    <a:p>
                      <a:pPr algn="ctr" fontAlgn="ctr"/>
                      <a:r>
                        <a:rPr lang="pt-PT" sz="1400" b="1" u="none" strike="noStrike" cap="all" baseline="0" dirty="0">
                          <a:solidFill>
                            <a:schemeClr val="bg1"/>
                          </a:solidFill>
                          <a:effectLst/>
                        </a:rPr>
                        <a:t>Ano</a:t>
                      </a:r>
                      <a:endParaRPr lang="pt-PT" sz="1400" b="1" i="0" u="none" strike="noStrike" cap="all" baseline="0" dirty="0">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fontAlgn="ctr"/>
                      <a:r>
                        <a:rPr lang="pt-PT" sz="1400" b="1" u="none" strike="noStrike" cap="all" baseline="0" dirty="0">
                          <a:solidFill>
                            <a:schemeClr val="bg1"/>
                          </a:solidFill>
                          <a:effectLst/>
                        </a:rPr>
                        <a:t>Infraestruturas e Obras Públicas</a:t>
                      </a:r>
                      <a:endParaRPr lang="pt-PT" sz="1400" b="1" i="0" u="none" strike="noStrike" cap="all" baseline="0" dirty="0">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fontAlgn="ctr"/>
                      <a:r>
                        <a:rPr lang="pt-PT" sz="1400" b="1" u="none" strike="noStrike" cap="all" baseline="0" dirty="0">
                          <a:solidFill>
                            <a:schemeClr val="bg1"/>
                          </a:solidFill>
                          <a:effectLst/>
                        </a:rPr>
                        <a:t>Construção de edifícios residenciais e não residenciais</a:t>
                      </a:r>
                      <a:endParaRPr lang="pt-PT" sz="1400" b="1" i="0" u="none" strike="noStrike" cap="all" baseline="0" dirty="0">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fontAlgn="ctr"/>
                      <a:r>
                        <a:rPr lang="pt-PT" sz="1400" b="1" u="none" strike="noStrike" cap="all" baseline="0" dirty="0">
                          <a:solidFill>
                            <a:schemeClr val="bg1"/>
                          </a:solidFill>
                          <a:effectLst/>
                        </a:rPr>
                        <a:t>Total Construção</a:t>
                      </a:r>
                      <a:endParaRPr lang="pt-PT" sz="1400" b="1" i="0" u="none" strike="noStrike" cap="all" baseline="0" dirty="0">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fontAlgn="ctr"/>
                      <a:r>
                        <a:rPr lang="pt-PT" sz="1400" b="1" u="none" strike="noStrike" cap="all" baseline="0" dirty="0">
                          <a:solidFill>
                            <a:schemeClr val="bg1"/>
                          </a:solidFill>
                          <a:effectLst/>
                        </a:rPr>
                        <a:t>% do PIB Total</a:t>
                      </a:r>
                      <a:endParaRPr lang="pt-PT" sz="1400" b="1" i="0" u="none" strike="noStrike" cap="all" baseline="0" dirty="0">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fontAlgn="ctr"/>
                      <a:r>
                        <a:rPr lang="pt-PT" sz="1400" b="1" u="none" strike="noStrike" cap="all" baseline="0" dirty="0">
                          <a:solidFill>
                            <a:schemeClr val="bg1"/>
                          </a:solidFill>
                          <a:effectLst/>
                        </a:rPr>
                        <a:t>PIB TOTAL</a:t>
                      </a:r>
                      <a:endParaRPr lang="pt-PT" sz="1400" b="1" i="0" u="none" strike="noStrike" cap="all" baseline="0" dirty="0">
                        <a:solidFill>
                          <a:schemeClr val="bg1"/>
                        </a:solidFill>
                        <a:effectLst/>
                        <a:latin typeface="Calibri" panose="020F0502020204030204" pitchFamily="34" charset="0"/>
                      </a:endParaRPr>
                    </a:p>
                  </a:txBody>
                  <a:tcPr marL="9525" marR="9525" marT="9525" marB="0" anchor="ctr">
                    <a:solidFill>
                      <a:schemeClr val="accent5"/>
                    </a:solidFill>
                  </a:tcPr>
                </a:tc>
                <a:extLst>
                  <a:ext uri="{0D108BD9-81ED-4DB2-BD59-A6C34878D82A}">
                    <a16:rowId xmlns:a16="http://schemas.microsoft.com/office/drawing/2014/main" xmlns="" val="3162907646"/>
                  </a:ext>
                </a:extLst>
              </a:tr>
              <a:tr h="309900">
                <a:tc>
                  <a:txBody>
                    <a:bodyPr/>
                    <a:lstStyle/>
                    <a:p>
                      <a:pPr algn="ctr" fontAlgn="ctr"/>
                      <a:r>
                        <a:rPr lang="pt-PT" sz="1600" u="none" strike="noStrike" dirty="0">
                          <a:effectLst/>
                        </a:rPr>
                        <a:t>2011</a:t>
                      </a:r>
                      <a:endParaRPr lang="pt-PT"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dirty="0">
                          <a:effectLst/>
                        </a:rPr>
                        <a:t>2,87</a:t>
                      </a:r>
                      <a:endParaRPr lang="pt-PT"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dirty="0">
                          <a:effectLst/>
                        </a:rPr>
                        <a:t>4,34</a:t>
                      </a:r>
                      <a:endParaRPr lang="pt-PT"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dirty="0">
                          <a:effectLst/>
                        </a:rPr>
                        <a:t>8,92</a:t>
                      </a:r>
                      <a:endParaRPr lang="pt-PT"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dirty="0">
                          <a:effectLst/>
                        </a:rPr>
                        <a:t>5,45%</a:t>
                      </a:r>
                      <a:endParaRPr lang="pt-PT"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pt-PT" sz="1600" u="none" strike="noStrike">
                          <a:effectLst/>
                        </a:rPr>
                        <a:t>163,7</a:t>
                      </a:r>
                      <a:endParaRPr lang="pt-PT" sz="16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1897040223"/>
                  </a:ext>
                </a:extLst>
              </a:tr>
              <a:tr h="309900">
                <a:tc>
                  <a:txBody>
                    <a:bodyPr/>
                    <a:lstStyle/>
                    <a:p>
                      <a:pPr algn="ctr" fontAlgn="ctr"/>
                      <a:r>
                        <a:rPr lang="pt-PT" sz="1600" u="none" strike="noStrike">
                          <a:effectLst/>
                        </a:rPr>
                        <a:t>2012</a:t>
                      </a:r>
                      <a:endParaRPr lang="pt-PT"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a:effectLst/>
                        </a:rPr>
                        <a:t>3,13</a:t>
                      </a:r>
                      <a:endParaRPr lang="pt-PT"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dirty="0">
                          <a:effectLst/>
                        </a:rPr>
                        <a:t>5,32</a:t>
                      </a:r>
                      <a:endParaRPr lang="pt-PT"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dirty="0">
                          <a:effectLst/>
                        </a:rPr>
                        <a:t>10,56</a:t>
                      </a:r>
                      <a:endParaRPr lang="pt-PT"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dirty="0">
                          <a:effectLst/>
                        </a:rPr>
                        <a:t>5,99%</a:t>
                      </a:r>
                      <a:endParaRPr lang="pt-PT"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pt-PT" sz="1600" u="none" strike="noStrike">
                          <a:effectLst/>
                        </a:rPr>
                        <a:t>176,4</a:t>
                      </a:r>
                      <a:endParaRPr lang="pt-PT" sz="16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820890598"/>
                  </a:ext>
                </a:extLst>
              </a:tr>
              <a:tr h="309900">
                <a:tc>
                  <a:txBody>
                    <a:bodyPr/>
                    <a:lstStyle/>
                    <a:p>
                      <a:pPr algn="ctr" fontAlgn="ctr"/>
                      <a:r>
                        <a:rPr lang="pt-PT" sz="1600" u="none" strike="noStrike">
                          <a:effectLst/>
                        </a:rPr>
                        <a:t>2013</a:t>
                      </a:r>
                      <a:endParaRPr lang="pt-PT"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a:effectLst/>
                        </a:rPr>
                        <a:t>3,56</a:t>
                      </a:r>
                      <a:endParaRPr lang="pt-PT"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a:effectLst/>
                        </a:rPr>
                        <a:t>6,53</a:t>
                      </a:r>
                      <a:endParaRPr lang="pt-PT"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dirty="0">
                          <a:effectLst/>
                        </a:rPr>
                        <a:t>12,71</a:t>
                      </a:r>
                      <a:endParaRPr lang="pt-PT"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dirty="0">
                          <a:effectLst/>
                        </a:rPr>
                        <a:t>6,73%</a:t>
                      </a:r>
                      <a:endParaRPr lang="pt-PT"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pt-PT" sz="1600" u="none" strike="noStrike">
                          <a:effectLst/>
                        </a:rPr>
                        <a:t>189</a:t>
                      </a:r>
                      <a:endParaRPr lang="pt-PT" sz="160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503956180"/>
                  </a:ext>
                </a:extLst>
              </a:tr>
              <a:tr h="309900">
                <a:tc>
                  <a:txBody>
                    <a:bodyPr/>
                    <a:lstStyle/>
                    <a:p>
                      <a:pPr algn="ctr" fontAlgn="ctr"/>
                      <a:r>
                        <a:rPr lang="pt-PT" sz="1600" u="none" strike="noStrike">
                          <a:effectLst/>
                        </a:rPr>
                        <a:t>2014</a:t>
                      </a:r>
                      <a:endParaRPr lang="pt-PT"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a:effectLst/>
                        </a:rPr>
                        <a:t>4,09</a:t>
                      </a:r>
                      <a:endParaRPr lang="pt-PT"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a:effectLst/>
                        </a:rPr>
                        <a:t>7,56</a:t>
                      </a:r>
                      <a:endParaRPr lang="pt-PT"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dirty="0">
                          <a:effectLst/>
                        </a:rPr>
                        <a:t>14,72</a:t>
                      </a:r>
                      <a:endParaRPr lang="pt-PT"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dirty="0">
                          <a:effectLst/>
                        </a:rPr>
                        <a:t>7,28%</a:t>
                      </a:r>
                      <a:endParaRPr lang="pt-PT"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pt-PT" sz="1600" u="none" strike="noStrike" dirty="0">
                          <a:effectLst/>
                        </a:rPr>
                        <a:t>202</a:t>
                      </a:r>
                      <a:endParaRPr lang="pt-PT"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2918404590"/>
                  </a:ext>
                </a:extLst>
              </a:tr>
              <a:tr h="309900">
                <a:tc>
                  <a:txBody>
                    <a:bodyPr/>
                    <a:lstStyle/>
                    <a:p>
                      <a:pPr algn="ctr" fontAlgn="ctr"/>
                      <a:r>
                        <a:rPr lang="pt-PT" sz="1600" u="none" strike="noStrike">
                          <a:effectLst/>
                        </a:rPr>
                        <a:t>2015</a:t>
                      </a:r>
                      <a:endParaRPr lang="pt-PT"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a:effectLst/>
                        </a:rPr>
                        <a:t>4,21</a:t>
                      </a:r>
                      <a:endParaRPr lang="pt-PT"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a:effectLst/>
                        </a:rPr>
                        <a:t>7,97</a:t>
                      </a:r>
                      <a:endParaRPr lang="pt-PT"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a:effectLst/>
                        </a:rPr>
                        <a:t>15,37</a:t>
                      </a:r>
                      <a:endParaRPr lang="pt-PT"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dirty="0">
                          <a:effectLst/>
                        </a:rPr>
                        <a:t>7,21%</a:t>
                      </a:r>
                      <a:endParaRPr lang="pt-PT"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pt-PT" sz="1600" u="none" strike="noStrike" dirty="0">
                          <a:effectLst/>
                        </a:rPr>
                        <a:t>213,1</a:t>
                      </a:r>
                      <a:endParaRPr lang="pt-PT"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4018319924"/>
                  </a:ext>
                </a:extLst>
              </a:tr>
              <a:tr h="309900">
                <a:tc>
                  <a:txBody>
                    <a:bodyPr/>
                    <a:lstStyle/>
                    <a:p>
                      <a:pPr algn="ctr" fontAlgn="ctr"/>
                      <a:r>
                        <a:rPr lang="pt-PT" sz="1600" u="none" strike="noStrike">
                          <a:effectLst/>
                        </a:rPr>
                        <a:t>2016</a:t>
                      </a:r>
                      <a:endParaRPr lang="pt-PT"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a:effectLst/>
                        </a:rPr>
                        <a:t>4,17</a:t>
                      </a:r>
                      <a:endParaRPr lang="pt-PT"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a:effectLst/>
                        </a:rPr>
                        <a:t>8,97</a:t>
                      </a:r>
                      <a:endParaRPr lang="pt-PT"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a:effectLst/>
                        </a:rPr>
                        <a:t>17,04</a:t>
                      </a:r>
                      <a:endParaRPr lang="pt-PT"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dirty="0">
                          <a:effectLst/>
                        </a:rPr>
                        <a:t>7,45%</a:t>
                      </a:r>
                      <a:endParaRPr lang="pt-PT"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pt-PT" sz="1600" u="none" strike="noStrike" dirty="0">
                          <a:effectLst/>
                        </a:rPr>
                        <a:t>228,8</a:t>
                      </a:r>
                      <a:endParaRPr lang="pt-PT"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3401887426"/>
                  </a:ext>
                </a:extLst>
              </a:tr>
              <a:tr h="325396">
                <a:tc>
                  <a:txBody>
                    <a:bodyPr/>
                    <a:lstStyle/>
                    <a:p>
                      <a:pPr algn="ctr" fontAlgn="ctr"/>
                      <a:r>
                        <a:rPr lang="pt-PT" sz="1600" u="none" strike="noStrike">
                          <a:effectLst/>
                        </a:rPr>
                        <a:t>2017</a:t>
                      </a:r>
                      <a:r>
                        <a:rPr lang="pt-PT" sz="1600" u="none" strike="noStrike" baseline="30000">
                          <a:effectLst/>
                        </a:rPr>
                        <a:t>p</a:t>
                      </a:r>
                      <a:endParaRPr lang="pt-PT"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a:effectLst/>
                        </a:rPr>
                        <a:t>4,52</a:t>
                      </a:r>
                      <a:endParaRPr lang="pt-PT"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a:effectLst/>
                        </a:rPr>
                        <a:t>8,40</a:t>
                      </a:r>
                      <a:endParaRPr lang="pt-PT"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a:effectLst/>
                        </a:rPr>
                        <a:t>17,08</a:t>
                      </a:r>
                      <a:endParaRPr lang="pt-PT" sz="16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ctr"/>
                      <a:r>
                        <a:rPr lang="pt-PT" sz="1600" u="none" strike="noStrike" dirty="0">
                          <a:effectLst/>
                        </a:rPr>
                        <a:t>7,01%</a:t>
                      </a:r>
                      <a:endParaRPr lang="pt-PT" sz="16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b"/>
                      <a:r>
                        <a:rPr lang="pt-PT" sz="1600" u="none" strike="noStrike" dirty="0">
                          <a:effectLst/>
                        </a:rPr>
                        <a:t>243,7</a:t>
                      </a:r>
                      <a:endParaRPr lang="pt-PT" sz="1600" b="0" i="0" u="none" strike="noStrike" dirty="0">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xmlns="" val="3685569443"/>
                  </a:ext>
                </a:extLst>
              </a:tr>
            </a:tbl>
          </a:graphicData>
        </a:graphic>
      </p:graphicFrame>
    </p:spTree>
    <p:extLst>
      <p:ext uri="{BB962C8B-B14F-4D97-AF65-F5344CB8AC3E}">
        <p14:creationId xmlns:p14="http://schemas.microsoft.com/office/powerpoint/2010/main" val="4211851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6764E3E-24C2-4216-8F5C-0673E865EB37}"/>
              </a:ext>
            </a:extLst>
          </p:cNvPr>
          <p:cNvSpPr>
            <a:spLocks noGrp="1"/>
          </p:cNvSpPr>
          <p:nvPr>
            <p:ph type="title"/>
          </p:nvPr>
        </p:nvSpPr>
        <p:spPr/>
        <p:txBody>
          <a:bodyPr/>
          <a:lstStyle/>
          <a:p>
            <a:r>
              <a:rPr lang="pt-PT" sz="6600" dirty="0"/>
              <a:t>Perú</a:t>
            </a:r>
          </a:p>
        </p:txBody>
      </p:sp>
      <p:sp>
        <p:nvSpPr>
          <p:cNvPr id="3" name="Marcador de Posição do Texto 2">
            <a:extLst>
              <a:ext uri="{FF2B5EF4-FFF2-40B4-BE49-F238E27FC236}">
                <a16:creationId xmlns:a16="http://schemas.microsoft.com/office/drawing/2014/main" xmlns="" id="{771DF056-A134-40EF-9011-98056C2DBBE4}"/>
              </a:ext>
            </a:extLst>
          </p:cNvPr>
          <p:cNvSpPr>
            <a:spLocks noGrp="1"/>
          </p:cNvSpPr>
          <p:nvPr>
            <p:ph type="body" idx="1"/>
          </p:nvPr>
        </p:nvSpPr>
        <p:spPr/>
        <p:txBody>
          <a:bodyPr>
            <a:normAutofit/>
          </a:bodyPr>
          <a:lstStyle/>
          <a:p>
            <a:r>
              <a:rPr lang="pt-PT" sz="5400" dirty="0"/>
              <a:t>FICHA DE MERCADO</a:t>
            </a:r>
          </a:p>
        </p:txBody>
      </p:sp>
    </p:spTree>
    <p:extLst>
      <p:ext uri="{BB962C8B-B14F-4D97-AF65-F5344CB8AC3E}">
        <p14:creationId xmlns:p14="http://schemas.microsoft.com/office/powerpoint/2010/main" val="235094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8A759BD6-02DC-448F-B4EC-A85D469FD489}"/>
              </a:ext>
            </a:extLst>
          </p:cNvPr>
          <p:cNvSpPr>
            <a:spLocks noGrp="1"/>
          </p:cNvSpPr>
          <p:nvPr>
            <p:ph type="title"/>
          </p:nvPr>
        </p:nvSpPr>
        <p:spPr/>
        <p:txBody>
          <a:bodyPr/>
          <a:lstStyle/>
          <a:p>
            <a:r>
              <a:rPr lang="pt-PT" dirty="0"/>
              <a:t>enquadramento</a:t>
            </a:r>
          </a:p>
        </p:txBody>
      </p:sp>
      <p:pic>
        <p:nvPicPr>
          <p:cNvPr id="13" name="Marcador de Posição da Imagem 12">
            <a:extLst>
              <a:ext uri="{FF2B5EF4-FFF2-40B4-BE49-F238E27FC236}">
                <a16:creationId xmlns:a16="http://schemas.microsoft.com/office/drawing/2014/main" xmlns="" id="{1FAFA818-1359-415F-AC85-029A0ADD05E3}"/>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2883" r="10388"/>
          <a:stretch/>
        </p:blipFill>
        <p:spPr>
          <a:xfrm>
            <a:off x="838199" y="2001618"/>
            <a:ext cx="3205295" cy="37532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9" name="Tabela 8">
            <a:extLst>
              <a:ext uri="{FF2B5EF4-FFF2-40B4-BE49-F238E27FC236}">
                <a16:creationId xmlns:a16="http://schemas.microsoft.com/office/drawing/2014/main" xmlns="" id="{04337E52-7A3A-4619-A9F8-CC39261792B6}"/>
              </a:ext>
            </a:extLst>
          </p:cNvPr>
          <p:cNvGraphicFramePr>
            <a:graphicFrameLocks noGrp="1"/>
          </p:cNvGraphicFramePr>
          <p:nvPr>
            <p:extLst>
              <p:ext uri="{D42A27DB-BD31-4B8C-83A1-F6EECF244321}">
                <p14:modId xmlns:p14="http://schemas.microsoft.com/office/powerpoint/2010/main" val="3166774983"/>
              </p:ext>
            </p:extLst>
          </p:nvPr>
        </p:nvGraphicFramePr>
        <p:xfrm>
          <a:off x="4353401" y="1923357"/>
          <a:ext cx="7185455" cy="4094669"/>
        </p:xfrm>
        <a:graphic>
          <a:graphicData uri="http://schemas.openxmlformats.org/drawingml/2006/table">
            <a:tbl>
              <a:tblPr firstRow="1" bandRow="1">
                <a:tableStyleId>{2D5ABB26-0587-4C30-8999-92F81FD0307C}</a:tableStyleId>
              </a:tblPr>
              <a:tblGrid>
                <a:gridCol w="1922746">
                  <a:extLst>
                    <a:ext uri="{9D8B030D-6E8A-4147-A177-3AD203B41FA5}">
                      <a16:colId xmlns:a16="http://schemas.microsoft.com/office/drawing/2014/main" xmlns="" val="558341567"/>
                    </a:ext>
                  </a:extLst>
                </a:gridCol>
                <a:gridCol w="5262709">
                  <a:extLst>
                    <a:ext uri="{9D8B030D-6E8A-4147-A177-3AD203B41FA5}">
                      <a16:colId xmlns:a16="http://schemas.microsoft.com/office/drawing/2014/main" xmlns="" val="2321397659"/>
                    </a:ext>
                  </a:extLst>
                </a:gridCol>
              </a:tblGrid>
              <a:tr h="492259">
                <a:tc>
                  <a:txBody>
                    <a:bodyPr/>
                    <a:lstStyle/>
                    <a:p>
                      <a:pPr algn="r"/>
                      <a:r>
                        <a:rPr lang="pt-PT" sz="1600" b="1" i="0" kern="1200" dirty="0">
                          <a:solidFill>
                            <a:schemeClr val="tx1"/>
                          </a:solidFill>
                          <a:effectLst/>
                          <a:latin typeface="+mj-lt"/>
                          <a:ea typeface="+mn-ea"/>
                          <a:cs typeface="Vrinda" panose="020B0502040204020203" pitchFamily="34" charset="0"/>
                        </a:rPr>
                        <a:t>Nome:</a:t>
                      </a:r>
                    </a:p>
                  </a:txBody>
                  <a:tcPr anchor="ctr"/>
                </a:tc>
                <a:tc>
                  <a:txBody>
                    <a:bodyPr/>
                    <a:lstStyle/>
                    <a:p>
                      <a:pPr marL="0" indent="0" algn="l" defTabSz="914400" rtl="0" eaLnBrk="1" latinLnBrk="0" hangingPunct="1">
                        <a:lnSpc>
                          <a:spcPct val="90000"/>
                        </a:lnSpc>
                        <a:spcBef>
                          <a:spcPts val="1000"/>
                        </a:spcBef>
                        <a:buFont typeface="Arial" panose="020B0604020202020204" pitchFamily="34" charset="0"/>
                        <a:buNone/>
                      </a:pPr>
                      <a:r>
                        <a:rPr lang="pt-PT" sz="1800" b="0" i="0" kern="1200" dirty="0">
                          <a:solidFill>
                            <a:schemeClr val="tx1"/>
                          </a:solidFill>
                          <a:effectLst/>
                          <a:latin typeface="+mj-lt"/>
                          <a:ea typeface="+mn-ea"/>
                          <a:cs typeface="Vrinda" panose="020B0502040204020203" pitchFamily="34" charset="0"/>
                        </a:rPr>
                        <a:t>República do Peru</a:t>
                      </a:r>
                    </a:p>
                  </a:txBody>
                  <a:tcPr anchor="ctr"/>
                </a:tc>
                <a:extLst>
                  <a:ext uri="{0D108BD9-81ED-4DB2-BD59-A6C34878D82A}">
                    <a16:rowId xmlns:a16="http://schemas.microsoft.com/office/drawing/2014/main" xmlns="" val="2610289027"/>
                  </a:ext>
                </a:extLst>
              </a:tr>
              <a:tr h="492259">
                <a:tc>
                  <a:txBody>
                    <a:bodyPr/>
                    <a:lstStyle/>
                    <a:p>
                      <a:pPr algn="r"/>
                      <a:r>
                        <a:rPr lang="pt-PT" sz="1600" b="1" i="0" kern="1200" dirty="0">
                          <a:solidFill>
                            <a:schemeClr val="tx1"/>
                          </a:solidFill>
                          <a:effectLst/>
                          <a:latin typeface="+mj-lt"/>
                          <a:ea typeface="+mn-ea"/>
                          <a:cs typeface="Vrinda" panose="020B0502040204020203" pitchFamily="34" charset="0"/>
                        </a:rPr>
                        <a:t>Capital:</a:t>
                      </a:r>
                    </a:p>
                  </a:txBody>
                  <a:tcPr anchor="ctr"/>
                </a:tc>
                <a:tc>
                  <a:txBody>
                    <a:bodyPr/>
                    <a:lstStyle/>
                    <a:p>
                      <a:pPr marL="0" indent="0" algn="l" defTabSz="914400" rtl="0" eaLnBrk="1" latinLnBrk="0" hangingPunct="1">
                        <a:lnSpc>
                          <a:spcPct val="90000"/>
                        </a:lnSpc>
                        <a:spcBef>
                          <a:spcPts val="1000"/>
                        </a:spcBef>
                        <a:buFont typeface="Arial" panose="020B0604020202020204" pitchFamily="34" charset="0"/>
                        <a:buNone/>
                      </a:pPr>
                      <a:r>
                        <a:rPr lang="pt-PT" sz="1800" b="0" i="0" kern="1200" dirty="0">
                          <a:solidFill>
                            <a:schemeClr val="tx1"/>
                          </a:solidFill>
                          <a:effectLst/>
                          <a:latin typeface="+mj-lt"/>
                          <a:ea typeface="+mn-ea"/>
                          <a:cs typeface="Vrinda" panose="020B0502040204020203" pitchFamily="34" charset="0"/>
                        </a:rPr>
                        <a:t>Lima</a:t>
                      </a:r>
                    </a:p>
                  </a:txBody>
                  <a:tcPr anchor="ctr"/>
                </a:tc>
                <a:extLst>
                  <a:ext uri="{0D108BD9-81ED-4DB2-BD59-A6C34878D82A}">
                    <a16:rowId xmlns:a16="http://schemas.microsoft.com/office/drawing/2014/main" xmlns="" val="3843299421"/>
                  </a:ext>
                </a:extLst>
              </a:tr>
              <a:tr h="799753">
                <a:tc>
                  <a:txBody>
                    <a:bodyPr/>
                    <a:lstStyle/>
                    <a:p>
                      <a:pPr algn="r"/>
                      <a:r>
                        <a:rPr lang="pt-PT" sz="1600" b="1" i="0" kern="1200" dirty="0">
                          <a:solidFill>
                            <a:schemeClr val="tx1"/>
                          </a:solidFill>
                          <a:effectLst/>
                          <a:latin typeface="+mj-lt"/>
                          <a:ea typeface="+mn-ea"/>
                          <a:cs typeface="Vrinda" panose="020B0502040204020203" pitchFamily="34" charset="0"/>
                        </a:rPr>
                        <a:t>Outras Cidades Importantes:</a:t>
                      </a:r>
                    </a:p>
                  </a:txBody>
                  <a:tcPr anchor="ctr"/>
                </a:tc>
                <a:tc>
                  <a:txBody>
                    <a:bodyPr/>
                    <a:lstStyle/>
                    <a:p>
                      <a:pPr marL="0" indent="0" algn="just" defTabSz="914400" rtl="0" eaLnBrk="1" latinLnBrk="0" hangingPunct="1">
                        <a:lnSpc>
                          <a:spcPct val="90000"/>
                        </a:lnSpc>
                        <a:spcBef>
                          <a:spcPts val="1000"/>
                        </a:spcBef>
                        <a:buFont typeface="Arial" panose="020B0604020202020204" pitchFamily="34" charset="0"/>
                        <a:buNone/>
                      </a:pPr>
                      <a:r>
                        <a:rPr lang="pt-PT" sz="1800" b="0" i="0" kern="1200" dirty="0">
                          <a:solidFill>
                            <a:schemeClr val="tx1"/>
                          </a:solidFill>
                          <a:effectLst/>
                          <a:latin typeface="+mj-lt"/>
                          <a:ea typeface="+mn-ea"/>
                          <a:cs typeface="Vrinda" panose="020B0502040204020203" pitchFamily="34" charset="0"/>
                        </a:rPr>
                        <a:t>Arequipa, Trujillo, Chiclayo, Iquitos, Piura, Cusco, Chimbote, Huancayo e Tacna</a:t>
                      </a:r>
                    </a:p>
                  </a:txBody>
                  <a:tcPr anchor="ctr"/>
                </a:tc>
                <a:extLst>
                  <a:ext uri="{0D108BD9-81ED-4DB2-BD59-A6C34878D82A}">
                    <a16:rowId xmlns:a16="http://schemas.microsoft.com/office/drawing/2014/main" xmlns="" val="1362454503"/>
                  </a:ext>
                </a:extLst>
              </a:tr>
              <a:tr h="492259">
                <a:tc>
                  <a:txBody>
                    <a:bodyPr/>
                    <a:lstStyle/>
                    <a:p>
                      <a:pPr algn="r"/>
                      <a:r>
                        <a:rPr lang="pt-PT" sz="1600" b="1" i="0" kern="1200" dirty="0">
                          <a:solidFill>
                            <a:schemeClr val="tx1"/>
                          </a:solidFill>
                          <a:effectLst/>
                          <a:latin typeface="+mj-lt"/>
                          <a:ea typeface="+mn-ea"/>
                          <a:cs typeface="Vrinda" panose="020B0502040204020203" pitchFamily="34" charset="0"/>
                        </a:rPr>
                        <a:t>População:</a:t>
                      </a:r>
                    </a:p>
                  </a:txBody>
                  <a:tcPr anchor="ctr"/>
                </a:tc>
                <a:tc>
                  <a:txBody>
                    <a:bodyPr/>
                    <a:lstStyle/>
                    <a:p>
                      <a:pPr marL="0" indent="0" algn="l" defTabSz="914400" rtl="0" eaLnBrk="1" latinLnBrk="0" hangingPunct="1">
                        <a:lnSpc>
                          <a:spcPct val="90000"/>
                        </a:lnSpc>
                        <a:spcBef>
                          <a:spcPts val="1000"/>
                        </a:spcBef>
                        <a:buFont typeface="Arial" panose="020B0604020202020204" pitchFamily="34" charset="0"/>
                        <a:buNone/>
                      </a:pPr>
                      <a:r>
                        <a:rPr lang="pt-PT" sz="1800" b="0" i="0" kern="1200" dirty="0">
                          <a:solidFill>
                            <a:schemeClr val="tx1"/>
                          </a:solidFill>
                          <a:effectLst/>
                          <a:latin typeface="+mj-lt"/>
                          <a:ea typeface="+mn-ea"/>
                          <a:cs typeface="Vrinda" panose="020B0502040204020203" pitchFamily="34" charset="0"/>
                        </a:rPr>
                        <a:t>31,98 milhões de habitantes  (2018)</a:t>
                      </a:r>
                    </a:p>
                  </a:txBody>
                  <a:tcPr anchor="ctr"/>
                </a:tc>
                <a:extLst>
                  <a:ext uri="{0D108BD9-81ED-4DB2-BD59-A6C34878D82A}">
                    <a16:rowId xmlns:a16="http://schemas.microsoft.com/office/drawing/2014/main" xmlns="" val="474386697"/>
                  </a:ext>
                </a:extLst>
              </a:tr>
              <a:tr h="492259">
                <a:tc>
                  <a:txBody>
                    <a:bodyPr/>
                    <a:lstStyle/>
                    <a:p>
                      <a:pPr algn="r"/>
                      <a:r>
                        <a:rPr lang="pt-PT" sz="1600" b="1" i="0" kern="1200" dirty="0">
                          <a:solidFill>
                            <a:schemeClr val="tx1"/>
                          </a:solidFill>
                          <a:effectLst/>
                          <a:latin typeface="+mj-lt"/>
                          <a:ea typeface="+mn-ea"/>
                          <a:cs typeface="Vrinda" panose="020B0502040204020203" pitchFamily="34" charset="0"/>
                        </a:rPr>
                        <a:t>Área Total</a:t>
                      </a:r>
                    </a:p>
                  </a:txBody>
                  <a:tcPr anchor="ctr"/>
                </a:tc>
                <a:tc>
                  <a:txBody>
                    <a:bodyPr/>
                    <a:lstStyle/>
                    <a:p>
                      <a:pPr marL="0" indent="0" algn="l" defTabSz="914400" rtl="0" eaLnBrk="1" latinLnBrk="0" hangingPunct="1">
                        <a:lnSpc>
                          <a:spcPct val="90000"/>
                        </a:lnSpc>
                        <a:spcBef>
                          <a:spcPts val="1000"/>
                        </a:spcBef>
                        <a:buFont typeface="Arial" panose="020B0604020202020204" pitchFamily="34" charset="0"/>
                        <a:buNone/>
                      </a:pPr>
                      <a:r>
                        <a:rPr lang="pt-PT" sz="1800" b="0" i="0" kern="1200" dirty="0">
                          <a:solidFill>
                            <a:schemeClr val="tx1"/>
                          </a:solidFill>
                          <a:effectLst/>
                          <a:latin typeface="+mj-lt"/>
                          <a:ea typeface="+mn-ea"/>
                          <a:cs typeface="Vrinda" panose="020B0502040204020203" pitchFamily="34" charset="0"/>
                        </a:rPr>
                        <a:t>1 285 216 Km</a:t>
                      </a:r>
                      <a:r>
                        <a:rPr lang="pt-PT" sz="1800" b="0" i="0" kern="1200" baseline="30000" dirty="0">
                          <a:solidFill>
                            <a:schemeClr val="tx1"/>
                          </a:solidFill>
                          <a:effectLst/>
                          <a:latin typeface="+mj-lt"/>
                          <a:ea typeface="+mn-ea"/>
                          <a:cs typeface="Vrinda" panose="020B0502040204020203" pitchFamily="34" charset="0"/>
                        </a:rPr>
                        <a:t>2</a:t>
                      </a:r>
                      <a:r>
                        <a:rPr lang="pt-PT" sz="1800" b="0" i="0" kern="1200" dirty="0">
                          <a:solidFill>
                            <a:schemeClr val="tx1"/>
                          </a:solidFill>
                          <a:effectLst/>
                          <a:latin typeface="+mj-lt"/>
                          <a:ea typeface="+mn-ea"/>
                          <a:cs typeface="Vrinda" panose="020B0502040204020203" pitchFamily="34" charset="0"/>
                        </a:rPr>
                        <a:t> </a:t>
                      </a:r>
                    </a:p>
                  </a:txBody>
                  <a:tcPr anchor="ctr"/>
                </a:tc>
                <a:extLst>
                  <a:ext uri="{0D108BD9-81ED-4DB2-BD59-A6C34878D82A}">
                    <a16:rowId xmlns:a16="http://schemas.microsoft.com/office/drawing/2014/main" xmlns="" val="1410608827"/>
                  </a:ext>
                </a:extLst>
              </a:tr>
              <a:tr h="1140963">
                <a:tc>
                  <a:txBody>
                    <a:bodyPr/>
                    <a:lstStyle/>
                    <a:p>
                      <a:pPr algn="r"/>
                      <a:r>
                        <a:rPr lang="pt-PT" sz="1600" b="1" i="0" kern="1200" dirty="0">
                          <a:solidFill>
                            <a:schemeClr val="tx1"/>
                          </a:solidFill>
                          <a:effectLst/>
                          <a:latin typeface="+mj-lt"/>
                          <a:ea typeface="+mn-ea"/>
                          <a:cs typeface="Vrinda" panose="020B0502040204020203" pitchFamily="34" charset="0"/>
                        </a:rPr>
                        <a:t>Clima</a:t>
                      </a:r>
                    </a:p>
                  </a:txBody>
                  <a:tcPr anchor="ctr"/>
                </a:tc>
                <a:tc>
                  <a:txBody>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1800" b="0" i="0" kern="1200" dirty="0">
                          <a:solidFill>
                            <a:schemeClr val="tx1"/>
                          </a:solidFill>
                          <a:effectLst/>
                          <a:latin typeface="+mj-lt"/>
                          <a:ea typeface="+mn-ea"/>
                          <a:cs typeface="Vrinda" panose="020B0502040204020203" pitchFamily="34" charset="0"/>
                        </a:rPr>
                        <a:t>Ao longo da costa, o clima é subtropical árido com pouca chuva. Nos Andes: um verão chuvoso e o inverno seco. A Amazónia tem um clima quente húmido com chuvas durante o ano e um curto período seco entre junho e agosto.</a:t>
                      </a:r>
                    </a:p>
                  </a:txBody>
                  <a:tcPr anchor="ctr"/>
                </a:tc>
                <a:extLst>
                  <a:ext uri="{0D108BD9-81ED-4DB2-BD59-A6C34878D82A}">
                    <a16:rowId xmlns:a16="http://schemas.microsoft.com/office/drawing/2014/main" xmlns="" val="977575932"/>
                  </a:ext>
                </a:extLst>
              </a:tr>
            </a:tbl>
          </a:graphicData>
        </a:graphic>
      </p:graphicFrame>
    </p:spTree>
    <p:extLst>
      <p:ext uri="{BB962C8B-B14F-4D97-AF65-F5344CB8AC3E}">
        <p14:creationId xmlns:p14="http://schemas.microsoft.com/office/powerpoint/2010/main" val="3401978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8A759BD6-02DC-448F-B4EC-A85D469FD489}"/>
              </a:ext>
            </a:extLst>
          </p:cNvPr>
          <p:cNvSpPr>
            <a:spLocks noGrp="1"/>
          </p:cNvSpPr>
          <p:nvPr>
            <p:ph type="title"/>
          </p:nvPr>
        </p:nvSpPr>
        <p:spPr/>
        <p:txBody>
          <a:bodyPr/>
          <a:lstStyle/>
          <a:p>
            <a:r>
              <a:rPr lang="pt-PT" dirty="0"/>
              <a:t>enquadramento</a:t>
            </a:r>
          </a:p>
        </p:txBody>
      </p:sp>
      <p:grpSp>
        <p:nvGrpSpPr>
          <p:cNvPr id="2" name="Grupo 1">
            <a:extLst>
              <a:ext uri="{FF2B5EF4-FFF2-40B4-BE49-F238E27FC236}">
                <a16:creationId xmlns:a16="http://schemas.microsoft.com/office/drawing/2014/main" xmlns="" id="{EF93BDBC-E41C-46D0-996B-6F00A8BC2E7C}"/>
              </a:ext>
            </a:extLst>
          </p:cNvPr>
          <p:cNvGrpSpPr/>
          <p:nvPr/>
        </p:nvGrpSpPr>
        <p:grpSpPr>
          <a:xfrm>
            <a:off x="833000" y="1909778"/>
            <a:ext cx="10936755" cy="4000514"/>
            <a:chOff x="833000" y="1909778"/>
            <a:chExt cx="10936755" cy="4000514"/>
          </a:xfrm>
        </p:grpSpPr>
        <p:sp>
          <p:nvSpPr>
            <p:cNvPr id="8" name="Retângulo 7">
              <a:extLst>
                <a:ext uri="{FF2B5EF4-FFF2-40B4-BE49-F238E27FC236}">
                  <a16:creationId xmlns:a16="http://schemas.microsoft.com/office/drawing/2014/main" xmlns="" id="{A9910FFE-07C7-4AA8-8B0D-28C0C8B4428D}"/>
                </a:ext>
              </a:extLst>
            </p:cNvPr>
            <p:cNvSpPr/>
            <p:nvPr/>
          </p:nvSpPr>
          <p:spPr>
            <a:xfrm>
              <a:off x="3548543" y="2253637"/>
              <a:ext cx="2547457" cy="1015663"/>
            </a:xfrm>
            <a:prstGeom prst="rect">
              <a:avLst/>
            </a:prstGeom>
          </p:spPr>
          <p:txBody>
            <a:bodyPr wrap="square">
              <a:spAutoFit/>
            </a:bodyPr>
            <a:lstStyle/>
            <a:p>
              <a:pPr marL="180340" indent="-226695" algn="ctr">
                <a:lnSpc>
                  <a:spcPts val="1500"/>
                </a:lnSpc>
                <a:spcAft>
                  <a:spcPts val="600"/>
                </a:spcAft>
              </a:pPr>
              <a:r>
                <a:rPr lang="pt-PT" sz="1600" b="1" dirty="0">
                  <a:latin typeface="+mj-lt"/>
                  <a:cs typeface="Vrinda" panose="020B0502040204020203" pitchFamily="34" charset="0"/>
                </a:rPr>
                <a:t>Lima</a:t>
              </a:r>
              <a:endParaRPr lang="pt-PT" sz="1600" dirty="0">
                <a:latin typeface="+mj-lt"/>
                <a:cs typeface="Vrinda" panose="020B0502040204020203" pitchFamily="34" charset="0"/>
              </a:endParaRPr>
            </a:p>
            <a:p>
              <a:pPr marL="180340" indent="-226695" algn="ctr">
                <a:lnSpc>
                  <a:spcPts val="1500"/>
                </a:lnSpc>
                <a:spcAft>
                  <a:spcPts val="600"/>
                </a:spcAft>
              </a:pPr>
              <a:r>
                <a:rPr lang="pt-PT" sz="1600" dirty="0">
                  <a:latin typeface="+mj-lt"/>
                  <a:cs typeface="Vrinda" panose="020B0502040204020203" pitchFamily="34" charset="0"/>
                </a:rPr>
                <a:t>154m de altitude</a:t>
              </a:r>
            </a:p>
            <a:p>
              <a:pPr marL="180340" indent="-226695" algn="ctr">
                <a:lnSpc>
                  <a:spcPts val="1500"/>
                </a:lnSpc>
                <a:spcAft>
                  <a:spcPts val="600"/>
                </a:spcAft>
              </a:pPr>
              <a:r>
                <a:rPr lang="pt-PT" sz="1600" dirty="0">
                  <a:latin typeface="+mj-lt"/>
                  <a:cs typeface="Vrinda" panose="020B0502040204020203" pitchFamily="34" charset="0"/>
                </a:rPr>
                <a:t> Temperatura média anual de 18,7ºC; </a:t>
              </a:r>
            </a:p>
          </p:txBody>
        </p:sp>
        <p:pic>
          <p:nvPicPr>
            <p:cNvPr id="11" name="Imagem 10">
              <a:extLst>
                <a:ext uri="{FF2B5EF4-FFF2-40B4-BE49-F238E27FC236}">
                  <a16:creationId xmlns:a16="http://schemas.microsoft.com/office/drawing/2014/main" xmlns="" id="{14FF7615-FC28-42D3-8326-73983B4AF4A5}"/>
                </a:ext>
              </a:extLst>
            </p:cNvPr>
            <p:cNvPicPr>
              <a:picLocks noChangeAspect="1"/>
            </p:cNvPicPr>
            <p:nvPr/>
          </p:nvPicPr>
          <p:blipFill rotWithShape="1">
            <a:blip r:embed="rId2">
              <a:extLst>
                <a:ext uri="{28A0092B-C50C-407E-A947-70E740481C1C}">
                  <a14:useLocalDpi xmlns:a14="http://schemas.microsoft.com/office/drawing/2010/main" val="0"/>
                </a:ext>
              </a:extLst>
            </a:blip>
            <a:srcRect l="16686" r="479"/>
            <a:stretch/>
          </p:blipFill>
          <p:spPr>
            <a:xfrm>
              <a:off x="833000" y="4197822"/>
              <a:ext cx="2581358" cy="17124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Retângulo 13">
              <a:extLst>
                <a:ext uri="{FF2B5EF4-FFF2-40B4-BE49-F238E27FC236}">
                  <a16:creationId xmlns:a16="http://schemas.microsoft.com/office/drawing/2014/main" xmlns="" id="{CE8444EB-25B0-4D29-9073-F580E550CE2C}"/>
                </a:ext>
              </a:extLst>
            </p:cNvPr>
            <p:cNvSpPr/>
            <p:nvPr/>
          </p:nvSpPr>
          <p:spPr>
            <a:xfrm>
              <a:off x="3548543" y="4544442"/>
              <a:ext cx="2547457" cy="1021690"/>
            </a:xfrm>
            <a:prstGeom prst="rect">
              <a:avLst/>
            </a:prstGeom>
          </p:spPr>
          <p:txBody>
            <a:bodyPr wrap="square">
              <a:spAutoFit/>
            </a:bodyPr>
            <a:lstStyle/>
            <a:p>
              <a:pPr marL="180340" indent="-226695" algn="ctr">
                <a:lnSpc>
                  <a:spcPts val="1500"/>
                </a:lnSpc>
                <a:spcAft>
                  <a:spcPts val="600"/>
                </a:spcAft>
              </a:pPr>
              <a:r>
                <a:rPr lang="pt-PT" sz="1600" b="1" dirty="0">
                  <a:latin typeface="+mj-lt"/>
                  <a:cs typeface="Vrinda" panose="020B0502040204020203" pitchFamily="34" charset="0"/>
                </a:rPr>
                <a:t>Arequipa</a:t>
              </a:r>
              <a:endParaRPr lang="pt-PT" sz="1600" dirty="0">
                <a:latin typeface="+mj-lt"/>
                <a:cs typeface="Vrinda" panose="020B0502040204020203" pitchFamily="34" charset="0"/>
              </a:endParaRPr>
            </a:p>
            <a:p>
              <a:pPr marL="180340" indent="-226695" algn="ctr">
                <a:lnSpc>
                  <a:spcPts val="1500"/>
                </a:lnSpc>
                <a:spcAft>
                  <a:spcPts val="600"/>
                </a:spcAft>
              </a:pPr>
              <a:r>
                <a:rPr lang="pt-PT" sz="1600" dirty="0">
                  <a:latin typeface="+mj-lt"/>
                  <a:cs typeface="Vrinda" panose="020B0502040204020203" pitchFamily="34" charset="0"/>
                </a:rPr>
                <a:t>2 335m de altitude</a:t>
              </a:r>
            </a:p>
            <a:p>
              <a:pPr marL="180340" indent="-226695" algn="ctr">
                <a:lnSpc>
                  <a:spcPts val="1500"/>
                </a:lnSpc>
                <a:spcAft>
                  <a:spcPts val="600"/>
                </a:spcAft>
              </a:pPr>
              <a:r>
                <a:rPr lang="pt-PT" sz="1600" dirty="0">
                  <a:latin typeface="+mj-lt"/>
                  <a:cs typeface="Vrinda" panose="020B0502040204020203" pitchFamily="34" charset="0"/>
                </a:rPr>
                <a:t> Temperatura média anual de 14,5ºC; </a:t>
              </a:r>
            </a:p>
          </p:txBody>
        </p:sp>
        <p:pic>
          <p:nvPicPr>
            <p:cNvPr id="15" name="Imagem 14">
              <a:extLst>
                <a:ext uri="{FF2B5EF4-FFF2-40B4-BE49-F238E27FC236}">
                  <a16:creationId xmlns:a16="http://schemas.microsoft.com/office/drawing/2014/main" xmlns="" id="{A910B0C1-AE22-4374-AFC6-2B11F983B3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538" r="8657" b="1740"/>
            <a:stretch/>
          </p:blipFill>
          <p:spPr>
            <a:xfrm>
              <a:off x="6364370" y="1909778"/>
              <a:ext cx="2581358" cy="17121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6" name="Retângulo 15">
              <a:extLst>
                <a:ext uri="{FF2B5EF4-FFF2-40B4-BE49-F238E27FC236}">
                  <a16:creationId xmlns:a16="http://schemas.microsoft.com/office/drawing/2014/main" xmlns="" id="{E0F21491-D673-482F-BEEC-4264B2665A4E}"/>
                </a:ext>
              </a:extLst>
            </p:cNvPr>
            <p:cNvSpPr/>
            <p:nvPr/>
          </p:nvSpPr>
          <p:spPr>
            <a:xfrm>
              <a:off x="9222298" y="2253637"/>
              <a:ext cx="2547457" cy="1021690"/>
            </a:xfrm>
            <a:prstGeom prst="rect">
              <a:avLst/>
            </a:prstGeom>
          </p:spPr>
          <p:txBody>
            <a:bodyPr wrap="square">
              <a:spAutoFit/>
            </a:bodyPr>
            <a:lstStyle/>
            <a:p>
              <a:pPr marL="180340" indent="-226695" algn="ctr">
                <a:lnSpc>
                  <a:spcPts val="1500"/>
                </a:lnSpc>
                <a:spcAft>
                  <a:spcPts val="600"/>
                </a:spcAft>
              </a:pPr>
              <a:r>
                <a:rPr lang="pt-PT" sz="1600" b="1" dirty="0">
                  <a:latin typeface="+mj-lt"/>
                  <a:cs typeface="Vrinda" panose="020B0502040204020203" pitchFamily="34" charset="0"/>
                </a:rPr>
                <a:t>Cusco</a:t>
              </a:r>
              <a:endParaRPr lang="pt-PT" sz="1600" dirty="0">
                <a:latin typeface="+mj-lt"/>
                <a:cs typeface="Vrinda" panose="020B0502040204020203" pitchFamily="34" charset="0"/>
              </a:endParaRPr>
            </a:p>
            <a:p>
              <a:pPr marL="180340" indent="-226695" algn="ctr">
                <a:lnSpc>
                  <a:spcPts val="1500"/>
                </a:lnSpc>
                <a:spcAft>
                  <a:spcPts val="600"/>
                </a:spcAft>
              </a:pPr>
              <a:r>
                <a:rPr lang="pt-PT" sz="1600" dirty="0">
                  <a:latin typeface="+mj-lt"/>
                  <a:cs typeface="Vrinda" panose="020B0502040204020203" pitchFamily="34" charset="0"/>
                </a:rPr>
                <a:t>3 399m de altitude</a:t>
              </a:r>
            </a:p>
            <a:p>
              <a:pPr marL="180340" indent="-226695" algn="ctr">
                <a:lnSpc>
                  <a:spcPts val="1500"/>
                </a:lnSpc>
                <a:spcAft>
                  <a:spcPts val="600"/>
                </a:spcAft>
              </a:pPr>
              <a:r>
                <a:rPr lang="pt-PT" sz="1600" dirty="0">
                  <a:latin typeface="+mj-lt"/>
                  <a:cs typeface="Vrinda" panose="020B0502040204020203" pitchFamily="34" charset="0"/>
                </a:rPr>
                <a:t> Temperatura média anual de 11,2ºC; </a:t>
              </a:r>
            </a:p>
          </p:txBody>
        </p:sp>
        <p:pic>
          <p:nvPicPr>
            <p:cNvPr id="1026" name="Picture 2">
              <a:extLst>
                <a:ext uri="{FF2B5EF4-FFF2-40B4-BE49-F238E27FC236}">
                  <a16:creationId xmlns:a16="http://schemas.microsoft.com/office/drawing/2014/main" xmlns="" id="{5DDD2089-9D8E-4DE2-BAC8-034E53C613E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605" r="7605"/>
            <a:stretch/>
          </p:blipFill>
          <p:spPr bwMode="auto">
            <a:xfrm>
              <a:off x="6364371" y="4197822"/>
              <a:ext cx="2581358" cy="17124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 name="Retângulo 17">
              <a:extLst>
                <a:ext uri="{FF2B5EF4-FFF2-40B4-BE49-F238E27FC236}">
                  <a16:creationId xmlns:a16="http://schemas.microsoft.com/office/drawing/2014/main" xmlns="" id="{837499E3-AA70-469E-A8CE-9C60B371F116}"/>
                </a:ext>
              </a:extLst>
            </p:cNvPr>
            <p:cNvSpPr/>
            <p:nvPr/>
          </p:nvSpPr>
          <p:spPr>
            <a:xfrm>
              <a:off x="9131417" y="4544442"/>
              <a:ext cx="2547457" cy="1021690"/>
            </a:xfrm>
            <a:prstGeom prst="rect">
              <a:avLst/>
            </a:prstGeom>
          </p:spPr>
          <p:txBody>
            <a:bodyPr wrap="square">
              <a:spAutoFit/>
            </a:bodyPr>
            <a:lstStyle/>
            <a:p>
              <a:pPr marL="180340" indent="-226695" algn="ctr">
                <a:lnSpc>
                  <a:spcPts val="1500"/>
                </a:lnSpc>
                <a:spcAft>
                  <a:spcPts val="600"/>
                </a:spcAft>
              </a:pPr>
              <a:r>
                <a:rPr lang="pt-PT" sz="1600" b="1" dirty="0">
                  <a:latin typeface="+mj-lt"/>
                  <a:cs typeface="Vrinda" panose="020B0502040204020203" pitchFamily="34" charset="0"/>
                </a:rPr>
                <a:t>Trujillo</a:t>
              </a:r>
              <a:endParaRPr lang="pt-PT" sz="1600" dirty="0">
                <a:latin typeface="+mj-lt"/>
                <a:cs typeface="Vrinda" panose="020B0502040204020203" pitchFamily="34" charset="0"/>
              </a:endParaRPr>
            </a:p>
            <a:p>
              <a:pPr marL="180340" indent="-226695" algn="ctr">
                <a:lnSpc>
                  <a:spcPts val="1500"/>
                </a:lnSpc>
                <a:spcAft>
                  <a:spcPts val="600"/>
                </a:spcAft>
              </a:pPr>
              <a:r>
                <a:rPr lang="pt-PT" sz="1600" dirty="0">
                  <a:latin typeface="+mj-lt"/>
                  <a:cs typeface="Vrinda" panose="020B0502040204020203" pitchFamily="34" charset="0"/>
                </a:rPr>
                <a:t>34m de altitude</a:t>
              </a:r>
            </a:p>
            <a:p>
              <a:pPr marL="180340" indent="-226695" algn="ctr">
                <a:lnSpc>
                  <a:spcPts val="1500"/>
                </a:lnSpc>
                <a:spcAft>
                  <a:spcPts val="600"/>
                </a:spcAft>
              </a:pPr>
              <a:r>
                <a:rPr lang="pt-PT" sz="1600" dirty="0">
                  <a:latin typeface="+mj-lt"/>
                  <a:cs typeface="Vrinda" panose="020B0502040204020203" pitchFamily="34" charset="0"/>
                </a:rPr>
                <a:t> Temperatura média anual de 19,1ºC; </a:t>
              </a:r>
            </a:p>
          </p:txBody>
        </p:sp>
        <p:pic>
          <p:nvPicPr>
            <p:cNvPr id="1028" name="Picture 4">
              <a:extLst>
                <a:ext uri="{FF2B5EF4-FFF2-40B4-BE49-F238E27FC236}">
                  <a16:creationId xmlns:a16="http://schemas.microsoft.com/office/drawing/2014/main" xmlns="" id="{83BC7EDB-A0AC-4639-A336-F0439DFF44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40789" y="1909778"/>
              <a:ext cx="2576180" cy="17121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20388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C9B0CD63-6BE7-4A0A-AC9F-7044AAC7E664}"/>
              </a:ext>
            </a:extLst>
          </p:cNvPr>
          <p:cNvSpPr>
            <a:spLocks noGrp="1"/>
          </p:cNvSpPr>
          <p:nvPr>
            <p:ph type="title"/>
          </p:nvPr>
        </p:nvSpPr>
        <p:spPr/>
        <p:txBody>
          <a:bodyPr/>
          <a:lstStyle/>
          <a:p>
            <a:r>
              <a:rPr lang="pt-PT" dirty="0"/>
              <a:t>generalidades</a:t>
            </a:r>
          </a:p>
        </p:txBody>
      </p:sp>
      <p:graphicFrame>
        <p:nvGraphicFramePr>
          <p:cNvPr id="4" name="Tabela 3">
            <a:extLst>
              <a:ext uri="{FF2B5EF4-FFF2-40B4-BE49-F238E27FC236}">
                <a16:creationId xmlns:a16="http://schemas.microsoft.com/office/drawing/2014/main" xmlns="" id="{8C8AB282-D2DF-485A-BA22-57CC7BDB9905}"/>
              </a:ext>
            </a:extLst>
          </p:cNvPr>
          <p:cNvGraphicFramePr>
            <a:graphicFrameLocks noGrp="1"/>
          </p:cNvGraphicFramePr>
          <p:nvPr>
            <p:extLst>
              <p:ext uri="{D42A27DB-BD31-4B8C-83A1-F6EECF244321}">
                <p14:modId xmlns:p14="http://schemas.microsoft.com/office/powerpoint/2010/main" val="4193522319"/>
              </p:ext>
            </p:extLst>
          </p:nvPr>
        </p:nvGraphicFramePr>
        <p:xfrm>
          <a:off x="531223" y="1663336"/>
          <a:ext cx="11120845" cy="4648231"/>
        </p:xfrm>
        <a:graphic>
          <a:graphicData uri="http://schemas.openxmlformats.org/drawingml/2006/table">
            <a:tbl>
              <a:tblPr firstRow="1" bandRow="1">
                <a:tableStyleId>{2D5ABB26-0587-4C30-8999-92F81FD0307C}</a:tableStyleId>
              </a:tblPr>
              <a:tblGrid>
                <a:gridCol w="2934788">
                  <a:extLst>
                    <a:ext uri="{9D8B030D-6E8A-4147-A177-3AD203B41FA5}">
                      <a16:colId xmlns:a16="http://schemas.microsoft.com/office/drawing/2014/main" xmlns="" val="914225439"/>
                    </a:ext>
                  </a:extLst>
                </a:gridCol>
                <a:gridCol w="8186057">
                  <a:extLst>
                    <a:ext uri="{9D8B030D-6E8A-4147-A177-3AD203B41FA5}">
                      <a16:colId xmlns:a16="http://schemas.microsoft.com/office/drawing/2014/main" xmlns="" val="175313440"/>
                    </a:ext>
                  </a:extLst>
                </a:gridCol>
              </a:tblGrid>
              <a:tr h="353143">
                <a:tc>
                  <a:txBody>
                    <a:bodyPr/>
                    <a:lstStyle/>
                    <a:p>
                      <a:pPr algn="r"/>
                      <a:r>
                        <a:rPr lang="pt-PT" sz="1600" b="1" dirty="0">
                          <a:latin typeface="+mj-lt"/>
                        </a:rPr>
                        <a:t>Língua: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t-PT" sz="1600" dirty="0">
                          <a:latin typeface="+mj-lt"/>
                        </a:rPr>
                        <a:t>Castelhano, mas existem no país outros idiomas indígenas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255306354"/>
                  </a:ext>
                </a:extLst>
              </a:tr>
              <a:tr h="326529">
                <a:tc>
                  <a:txBody>
                    <a:bodyPr/>
                    <a:lstStyle/>
                    <a:p>
                      <a:pPr algn="r"/>
                      <a:r>
                        <a:rPr lang="pt-PT" sz="1600" b="1" dirty="0">
                          <a:solidFill>
                            <a:schemeClr val="tx1"/>
                          </a:solidFill>
                          <a:latin typeface="+mj-lt"/>
                          <a:cs typeface="+mn-cs"/>
                        </a:rPr>
                        <a:t>Unidade Monetária: </a:t>
                      </a:r>
                      <a:endParaRPr lang="pt-PT" sz="1600" b="1"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dirty="0">
                          <a:solidFill>
                            <a:schemeClr val="tx1"/>
                          </a:solidFill>
                          <a:latin typeface="+mj-lt"/>
                          <a:cs typeface="+mn-cs"/>
                        </a:rPr>
                        <a:t>Novo Sol do Perú (PEN), 1 EUR = 3,69 PEN (</a:t>
                      </a:r>
                      <a:r>
                        <a:rPr lang="pt-PT" sz="1600" dirty="0">
                          <a:solidFill>
                            <a:schemeClr val="tx1"/>
                          </a:solidFill>
                          <a:latin typeface="+mj-lt"/>
                          <a:cs typeface="+mn-cs"/>
                          <a:hlinkClick r:id="rId2"/>
                        </a:rPr>
                        <a:t>www.xe.com</a:t>
                      </a:r>
                      <a:r>
                        <a:rPr lang="pt-PT" sz="1600" dirty="0">
                          <a:solidFill>
                            <a:schemeClr val="tx1"/>
                          </a:solidFill>
                          <a:latin typeface="+mj-lt"/>
                          <a:cs typeface="+mn-cs"/>
                        </a:rPr>
                        <a:t> 04/10/19)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060533993"/>
                  </a:ext>
                </a:extLst>
              </a:tr>
              <a:tr h="564005">
                <a:tc>
                  <a:txBody>
                    <a:bodyPr/>
                    <a:lstStyle/>
                    <a:p>
                      <a:pPr algn="r"/>
                      <a:r>
                        <a:rPr lang="pt-PT" sz="1600" b="1" dirty="0">
                          <a:solidFill>
                            <a:schemeClr val="tx1"/>
                          </a:solidFill>
                          <a:latin typeface="+mj-lt"/>
                          <a:cs typeface="+mn-cs"/>
                        </a:rPr>
                        <a:t>Salário Mínimo Nacional:</a:t>
                      </a:r>
                      <a:endParaRPr lang="pt-PT" sz="1600" b="1"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dirty="0">
                          <a:solidFill>
                            <a:schemeClr val="tx1"/>
                          </a:solidFill>
                          <a:latin typeface="+mj-lt"/>
                          <a:cs typeface="+mn-cs"/>
                        </a:rPr>
                        <a:t>930 soles/mensal (251 Euros)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45794849"/>
                  </a:ext>
                </a:extLst>
              </a:tr>
              <a:tr h="326529">
                <a:tc>
                  <a:txBody>
                    <a:bodyPr/>
                    <a:lstStyle/>
                    <a:p>
                      <a:pPr algn="r"/>
                      <a:r>
                        <a:rPr lang="pt-PT" sz="1600" b="1" dirty="0">
                          <a:solidFill>
                            <a:schemeClr val="tx1"/>
                          </a:solidFill>
                          <a:latin typeface="+mj-lt"/>
                          <a:cs typeface="+mn-cs"/>
                        </a:rPr>
                        <a:t>Salário médio liquido: </a:t>
                      </a:r>
                      <a:endParaRPr lang="pt-PT" sz="1600" b="1"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dirty="0">
                          <a:solidFill>
                            <a:schemeClr val="tx1"/>
                          </a:solidFill>
                          <a:latin typeface="+mj-lt"/>
                          <a:cs typeface="+mn-cs"/>
                        </a:rPr>
                        <a:t>1500 soles/mensal (409 Euros)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21372837"/>
                  </a:ext>
                </a:extLst>
              </a:tr>
              <a:tr h="519677">
                <a:tc>
                  <a:txBody>
                    <a:bodyPr/>
                    <a:lstStyle/>
                    <a:p>
                      <a:pPr algn="r"/>
                      <a:r>
                        <a:rPr lang="pt-PT" sz="1600" b="1" dirty="0">
                          <a:solidFill>
                            <a:schemeClr val="tx1"/>
                          </a:solidFill>
                          <a:latin typeface="+mj-lt"/>
                          <a:cs typeface="+mn-cs"/>
                        </a:rPr>
                        <a:t>Alimentação (Preço Médio): </a:t>
                      </a:r>
                      <a:endParaRPr lang="pt-PT" sz="1600" b="1"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dirty="0">
                          <a:solidFill>
                            <a:schemeClr val="tx1"/>
                          </a:solidFill>
                          <a:latin typeface="+mj-lt"/>
                          <a:cs typeface="+mn-cs"/>
                        </a:rPr>
                        <a:t>Café: 2,05 Euros / Garrafa de Água 33cl: 0,35 Euros / Refeição para duas pessoas: 16 Euros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626521678"/>
                  </a:ext>
                </a:extLst>
              </a:tr>
              <a:tr h="376476">
                <a:tc>
                  <a:txBody>
                    <a:bodyPr/>
                    <a:lstStyle/>
                    <a:p>
                      <a:pPr algn="r"/>
                      <a:r>
                        <a:rPr lang="pt-PT" sz="1600" b="1" dirty="0">
                          <a:solidFill>
                            <a:schemeClr val="tx1"/>
                          </a:solidFill>
                          <a:latin typeface="+mj-lt"/>
                          <a:cs typeface="+mn-cs"/>
                        </a:rPr>
                        <a:t>Preço Viagem de avião: </a:t>
                      </a:r>
                      <a:endParaRPr lang="pt-PT" sz="1600" b="1"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dirty="0">
                          <a:solidFill>
                            <a:schemeClr val="tx1"/>
                          </a:solidFill>
                          <a:latin typeface="+mj-lt"/>
                          <a:cs typeface="+mn-cs"/>
                        </a:rPr>
                        <a:t>Não existem voos diretos –  em média: 850€/pessoa (15 horas de viagem)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94402999"/>
                  </a:ext>
                </a:extLst>
              </a:tr>
              <a:tr h="564005">
                <a:tc>
                  <a:txBody>
                    <a:bodyPr/>
                    <a:lstStyle/>
                    <a:p>
                      <a:pPr algn="r"/>
                      <a:r>
                        <a:rPr lang="pt-PT" sz="1600" b="1" dirty="0">
                          <a:solidFill>
                            <a:schemeClr val="tx1"/>
                          </a:solidFill>
                          <a:latin typeface="+mj-lt"/>
                          <a:cs typeface="+mn-cs"/>
                        </a:rPr>
                        <a:t>Período de Férias: </a:t>
                      </a:r>
                      <a:endParaRPr lang="pt-PT" sz="1600" b="1"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t-PT" sz="1600" dirty="0">
                          <a:solidFill>
                            <a:schemeClr val="tx1"/>
                          </a:solidFill>
                          <a:latin typeface="+mj-lt"/>
                          <a:cs typeface="+mn-cs"/>
                        </a:rPr>
                        <a:t>Evitar dezembro e janeiro (equivalem a julho e agosto em Portugal) e período da Páscoa. </a:t>
                      </a:r>
                      <a:endParaRPr lang="pt-PT" sz="1600"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220815774"/>
                  </a:ext>
                </a:extLst>
              </a:tr>
              <a:tr h="160036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600" b="1" dirty="0">
                          <a:solidFill>
                            <a:schemeClr val="tx1"/>
                          </a:solidFill>
                        </a:rPr>
                        <a:t>Preço médio do arrendamento: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800"/>
                        </a:lnSpc>
                        <a:spcAft>
                          <a:spcPts val="600"/>
                        </a:spcAft>
                      </a:pPr>
                      <a:r>
                        <a:rPr lang="pt-PT" sz="1600" kern="1200" dirty="0">
                          <a:solidFill>
                            <a:schemeClr val="tx1"/>
                          </a:solidFill>
                          <a:latin typeface="+mj-lt"/>
                          <a:ea typeface="+mn-ea"/>
                          <a:cs typeface="+mn-cs"/>
                        </a:rPr>
                        <a:t>Vivenda T3 na periferia da cidade: 463 Euros/mês</a:t>
                      </a:r>
                    </a:p>
                    <a:p>
                      <a:pPr marL="0" algn="l" defTabSz="914400" rtl="0" eaLnBrk="1" latinLnBrk="0" hangingPunct="1">
                        <a:lnSpc>
                          <a:spcPts val="1800"/>
                        </a:lnSpc>
                        <a:spcAft>
                          <a:spcPts val="600"/>
                        </a:spcAft>
                      </a:pPr>
                      <a:r>
                        <a:rPr lang="pt-PT" sz="1600" kern="1200" dirty="0">
                          <a:solidFill>
                            <a:schemeClr val="tx1"/>
                          </a:solidFill>
                          <a:latin typeface="+mj-lt"/>
                          <a:ea typeface="+mn-ea"/>
                          <a:cs typeface="+mn-cs"/>
                        </a:rPr>
                        <a:t>Vivenda T3 no centro da cidade: 709 Euros/mês</a:t>
                      </a:r>
                    </a:p>
                    <a:p>
                      <a:pPr marL="0" algn="l" defTabSz="914400" rtl="0" eaLnBrk="1" latinLnBrk="0" hangingPunct="1">
                        <a:lnSpc>
                          <a:spcPts val="1800"/>
                        </a:lnSpc>
                        <a:spcAft>
                          <a:spcPts val="600"/>
                        </a:spcAft>
                      </a:pPr>
                      <a:r>
                        <a:rPr lang="pt-PT" sz="1600" kern="1200" dirty="0">
                          <a:solidFill>
                            <a:schemeClr val="tx1"/>
                          </a:solidFill>
                          <a:latin typeface="+mj-lt"/>
                          <a:ea typeface="+mn-ea"/>
                          <a:cs typeface="+mn-cs"/>
                        </a:rPr>
                        <a:t>Apartamento T1 na periferia da cidade: 226 Euros/mês</a:t>
                      </a:r>
                    </a:p>
                    <a:p>
                      <a:pPr marL="0" algn="l" defTabSz="914400" rtl="0" eaLnBrk="1" latinLnBrk="0" hangingPunct="1">
                        <a:lnSpc>
                          <a:spcPts val="1800"/>
                        </a:lnSpc>
                        <a:spcAft>
                          <a:spcPts val="600"/>
                        </a:spcAft>
                      </a:pPr>
                      <a:r>
                        <a:rPr lang="pt-PT" sz="1600" kern="1200" dirty="0">
                          <a:solidFill>
                            <a:schemeClr val="tx1"/>
                          </a:solidFill>
                          <a:latin typeface="+mj-lt"/>
                          <a:ea typeface="+mn-ea"/>
                          <a:cs typeface="+mn-cs"/>
                        </a:rPr>
                        <a:t>Apartamento T1 no centro da cidade: 327 Euros/mês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095976897"/>
                  </a:ext>
                </a:extLst>
              </a:tr>
            </a:tbl>
          </a:graphicData>
        </a:graphic>
      </p:graphicFrame>
    </p:spTree>
    <p:extLst>
      <p:ext uri="{BB962C8B-B14F-4D97-AF65-F5344CB8AC3E}">
        <p14:creationId xmlns:p14="http://schemas.microsoft.com/office/powerpoint/2010/main" val="3523897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73F5ABA7-82FD-414B-A488-FF0B72A34F63}"/>
              </a:ext>
            </a:extLst>
          </p:cNvPr>
          <p:cNvSpPr>
            <a:spLocks noGrp="1"/>
          </p:cNvSpPr>
          <p:nvPr>
            <p:ph type="subTitle" idx="1"/>
          </p:nvPr>
        </p:nvSpPr>
        <p:spPr>
          <a:xfrm>
            <a:off x="1524000" y="1813281"/>
            <a:ext cx="9144000" cy="594360"/>
          </a:xfrm>
        </p:spPr>
        <p:txBody>
          <a:bodyPr>
            <a:normAutofit/>
          </a:bodyPr>
          <a:lstStyle/>
          <a:p>
            <a:r>
              <a:rPr lang="pt-PT" dirty="0">
                <a:solidFill>
                  <a:schemeClr val="tx1"/>
                </a:solidFill>
              </a:rPr>
              <a:t>É a 6ª maior economia dos 21 países que constituem a América Latina</a:t>
            </a:r>
          </a:p>
        </p:txBody>
      </p:sp>
      <p:sp>
        <p:nvSpPr>
          <p:cNvPr id="3" name="Título 2">
            <a:extLst>
              <a:ext uri="{FF2B5EF4-FFF2-40B4-BE49-F238E27FC236}">
                <a16:creationId xmlns:a16="http://schemas.microsoft.com/office/drawing/2014/main" xmlns="" id="{31C259FE-8E57-45C1-BA45-AFC0EF4514F8}"/>
              </a:ext>
            </a:extLst>
          </p:cNvPr>
          <p:cNvSpPr>
            <a:spLocks noGrp="1"/>
          </p:cNvSpPr>
          <p:nvPr>
            <p:ph type="title"/>
          </p:nvPr>
        </p:nvSpPr>
        <p:spPr/>
        <p:txBody>
          <a:bodyPr/>
          <a:lstStyle/>
          <a:p>
            <a:r>
              <a:rPr lang="pt-PT" dirty="0"/>
              <a:t>Indicadores económicos</a:t>
            </a:r>
          </a:p>
        </p:txBody>
      </p:sp>
      <p:sp>
        <p:nvSpPr>
          <p:cNvPr id="5" name="Retângulo 4">
            <a:extLst>
              <a:ext uri="{FF2B5EF4-FFF2-40B4-BE49-F238E27FC236}">
                <a16:creationId xmlns:a16="http://schemas.microsoft.com/office/drawing/2014/main" xmlns="" id="{AAF5C3D5-9F19-4BF4-9C7D-4321251F51ED}"/>
              </a:ext>
            </a:extLst>
          </p:cNvPr>
          <p:cNvSpPr/>
          <p:nvPr/>
        </p:nvSpPr>
        <p:spPr>
          <a:xfrm>
            <a:off x="9098415" y="2354313"/>
            <a:ext cx="2900421" cy="3983078"/>
          </a:xfrm>
          <a:prstGeom prst="rect">
            <a:avLst/>
          </a:prstGeom>
        </p:spPr>
        <p:txBody>
          <a:bodyPr wrap="square">
            <a:spAutoFit/>
          </a:bodyPr>
          <a:lstStyle/>
          <a:p>
            <a:pPr algn="ctr">
              <a:lnSpc>
                <a:spcPct val="150000"/>
              </a:lnSpc>
              <a:spcAft>
                <a:spcPts val="600"/>
              </a:spcAft>
            </a:pPr>
            <a:r>
              <a:rPr lang="pt-PT" sz="1400" b="1" dirty="0">
                <a:latin typeface="+mj-lt"/>
              </a:rPr>
              <a:t>A Taxa de Desemprego </a:t>
            </a:r>
          </a:p>
          <a:p>
            <a:pPr algn="ctr">
              <a:lnSpc>
                <a:spcPct val="150000"/>
              </a:lnSpc>
              <a:spcAft>
                <a:spcPts val="600"/>
              </a:spcAft>
            </a:pPr>
            <a:r>
              <a:rPr lang="pt-PT" sz="1400" dirty="0">
                <a:latin typeface="+mj-lt"/>
              </a:rPr>
              <a:t>6,4% em 2018</a:t>
            </a:r>
          </a:p>
          <a:p>
            <a:pPr algn="ctr">
              <a:lnSpc>
                <a:spcPct val="150000"/>
              </a:lnSpc>
              <a:spcAft>
                <a:spcPts val="600"/>
              </a:spcAft>
            </a:pPr>
            <a:r>
              <a:rPr lang="pt-PT" sz="1400" b="1" dirty="0">
                <a:latin typeface="+mj-lt"/>
              </a:rPr>
              <a:t>A Taxa de Inflação</a:t>
            </a:r>
          </a:p>
          <a:p>
            <a:pPr algn="ctr">
              <a:lnSpc>
                <a:spcPct val="150000"/>
              </a:lnSpc>
              <a:spcAft>
                <a:spcPts val="600"/>
              </a:spcAft>
            </a:pPr>
            <a:r>
              <a:rPr lang="pt-PT" sz="1400" dirty="0">
                <a:latin typeface="+mj-lt"/>
              </a:rPr>
              <a:t>1,3% em 2018</a:t>
            </a:r>
          </a:p>
          <a:p>
            <a:pPr algn="ctr">
              <a:lnSpc>
                <a:spcPct val="150000"/>
              </a:lnSpc>
              <a:spcAft>
                <a:spcPts val="600"/>
              </a:spcAft>
            </a:pPr>
            <a:r>
              <a:rPr lang="pt-PT" sz="1400" b="1" dirty="0">
                <a:latin typeface="+mj-lt"/>
              </a:rPr>
              <a:t>Global Competitiveness Index</a:t>
            </a:r>
          </a:p>
          <a:p>
            <a:pPr algn="ctr">
              <a:lnSpc>
                <a:spcPct val="150000"/>
              </a:lnSpc>
              <a:spcAft>
                <a:spcPts val="600"/>
              </a:spcAft>
            </a:pPr>
            <a:r>
              <a:rPr lang="pt-PT" sz="1400" dirty="0">
                <a:latin typeface="+mj-lt"/>
              </a:rPr>
              <a:t>63º   (score 61,3)</a:t>
            </a:r>
          </a:p>
          <a:p>
            <a:pPr algn="ctr">
              <a:lnSpc>
                <a:spcPct val="150000"/>
              </a:lnSpc>
              <a:spcAft>
                <a:spcPts val="600"/>
              </a:spcAft>
            </a:pPr>
            <a:r>
              <a:rPr lang="pt-PT" sz="1400" b="1" dirty="0">
                <a:latin typeface="+mj-lt"/>
              </a:rPr>
              <a:t>Corruption </a:t>
            </a:r>
            <a:r>
              <a:rPr lang="pt-PT" sz="1400" b="1" dirty="0" err="1">
                <a:latin typeface="+mj-lt"/>
              </a:rPr>
              <a:t>Index</a:t>
            </a:r>
            <a:r>
              <a:rPr lang="pt-PT" sz="1400" b="1" dirty="0">
                <a:latin typeface="+mj-lt"/>
              </a:rPr>
              <a:t> 2018</a:t>
            </a:r>
          </a:p>
          <a:p>
            <a:pPr algn="ctr">
              <a:lnSpc>
                <a:spcPct val="150000"/>
              </a:lnSpc>
              <a:spcAft>
                <a:spcPts val="600"/>
              </a:spcAft>
            </a:pPr>
            <a:r>
              <a:rPr lang="pt-PT" sz="1400" dirty="0">
                <a:latin typeface="+mj-lt"/>
              </a:rPr>
              <a:t>105º  (score 35/100)</a:t>
            </a:r>
          </a:p>
          <a:p>
            <a:pPr algn="ctr">
              <a:lnSpc>
                <a:spcPct val="150000"/>
              </a:lnSpc>
              <a:spcAft>
                <a:spcPts val="600"/>
              </a:spcAft>
            </a:pPr>
            <a:r>
              <a:rPr lang="pt-PT" sz="1400" b="1" dirty="0">
                <a:latin typeface="+mj-lt"/>
              </a:rPr>
              <a:t>Doing Business</a:t>
            </a:r>
          </a:p>
          <a:p>
            <a:pPr algn="ctr">
              <a:lnSpc>
                <a:spcPct val="150000"/>
              </a:lnSpc>
              <a:spcAft>
                <a:spcPts val="600"/>
              </a:spcAft>
            </a:pPr>
            <a:r>
              <a:rPr lang="pt-PT" sz="1400" dirty="0">
                <a:latin typeface="+mj-lt"/>
              </a:rPr>
              <a:t> 68º  (score 68,83)</a:t>
            </a:r>
          </a:p>
        </p:txBody>
      </p:sp>
      <p:graphicFrame>
        <p:nvGraphicFramePr>
          <p:cNvPr id="7" name="Gráfico 6">
            <a:extLst>
              <a:ext uri="{FF2B5EF4-FFF2-40B4-BE49-F238E27FC236}">
                <a16:creationId xmlns:a16="http://schemas.microsoft.com/office/drawing/2014/main" xmlns="" id="{E99752F9-8721-4565-81BE-4A7B40D8B3E1}"/>
              </a:ext>
            </a:extLst>
          </p:cNvPr>
          <p:cNvGraphicFramePr>
            <a:graphicFrameLocks/>
          </p:cNvGraphicFramePr>
          <p:nvPr>
            <p:extLst>
              <p:ext uri="{D42A27DB-BD31-4B8C-83A1-F6EECF244321}">
                <p14:modId xmlns:p14="http://schemas.microsoft.com/office/powerpoint/2010/main" val="1697039317"/>
              </p:ext>
            </p:extLst>
          </p:nvPr>
        </p:nvGraphicFramePr>
        <p:xfrm>
          <a:off x="723901" y="2266950"/>
          <a:ext cx="8615362" cy="4276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5452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CBF642F4-C52E-4380-A0D8-3378904B35E1}"/>
              </a:ext>
            </a:extLst>
          </p:cNvPr>
          <p:cNvSpPr>
            <a:spLocks noGrp="1"/>
          </p:cNvSpPr>
          <p:nvPr>
            <p:ph type="subTitle" idx="1"/>
          </p:nvPr>
        </p:nvSpPr>
        <p:spPr>
          <a:xfrm>
            <a:off x="947607" y="1937857"/>
            <a:ext cx="10296787" cy="4236440"/>
          </a:xfrm>
        </p:spPr>
        <p:txBody>
          <a:bodyPr>
            <a:normAutofit/>
          </a:bodyPr>
          <a:lstStyle/>
          <a:p>
            <a:pPr marL="285750" indent="-285750" algn="l">
              <a:lnSpc>
                <a:spcPct val="160000"/>
              </a:lnSpc>
              <a:spcAft>
                <a:spcPts val="600"/>
              </a:spcAft>
              <a:buFont typeface="Wingdings" panose="05000000000000000000" pitchFamily="2" charset="2"/>
              <a:buChar char="§"/>
            </a:pPr>
            <a:r>
              <a:rPr lang="pt-PT" sz="1800" b="1" dirty="0">
                <a:solidFill>
                  <a:schemeClr val="tx1"/>
                </a:solidFill>
              </a:rPr>
              <a:t>Em 2017, o Peru exportou 44,8 mil milhões de dólares</a:t>
            </a:r>
            <a:r>
              <a:rPr lang="pt-PT" sz="1800" dirty="0">
                <a:solidFill>
                  <a:schemeClr val="tx1"/>
                </a:solidFill>
              </a:rPr>
              <a:t>, tornando-se o 52º maior exportador do mundo.</a:t>
            </a:r>
          </a:p>
          <a:p>
            <a:pPr marL="285750" indent="-285750" algn="l">
              <a:lnSpc>
                <a:spcPct val="160000"/>
              </a:lnSpc>
              <a:spcAft>
                <a:spcPts val="600"/>
              </a:spcAft>
              <a:buFont typeface="Wingdings" panose="05000000000000000000" pitchFamily="2" charset="2"/>
              <a:buChar char="§"/>
            </a:pPr>
            <a:r>
              <a:rPr lang="pt-PT" sz="1800" dirty="0">
                <a:solidFill>
                  <a:schemeClr val="tx1"/>
                </a:solidFill>
              </a:rPr>
              <a:t>Durante os últimos cinco anos, as exportações do Peru decresceram a uma taxa anual de -1,2%, partindo dos 47,4 mil milhões de dólares em 2012 até os 44,8 mil milhões de dólares em 2017. </a:t>
            </a:r>
          </a:p>
          <a:p>
            <a:pPr marL="285750" indent="-285750" algn="l">
              <a:lnSpc>
                <a:spcPct val="160000"/>
              </a:lnSpc>
              <a:spcAft>
                <a:spcPts val="600"/>
              </a:spcAft>
              <a:buFont typeface="Wingdings" panose="05000000000000000000" pitchFamily="2" charset="2"/>
              <a:buChar char="§"/>
            </a:pPr>
            <a:r>
              <a:rPr lang="pt-PT" sz="1800" dirty="0">
                <a:solidFill>
                  <a:schemeClr val="tx1"/>
                </a:solidFill>
              </a:rPr>
              <a:t>As exportações são lideradas pelos </a:t>
            </a:r>
            <a:r>
              <a:rPr lang="pt-PT" sz="1800" b="1" dirty="0">
                <a:solidFill>
                  <a:schemeClr val="tx1"/>
                </a:solidFill>
              </a:rPr>
              <a:t>Minérios de cobre e seus concentrados</a:t>
            </a:r>
            <a:r>
              <a:rPr lang="pt-PT" sz="1800" dirty="0">
                <a:solidFill>
                  <a:schemeClr val="tx1"/>
                </a:solidFill>
              </a:rPr>
              <a:t>, que representam 26,9% das exportações totais do Peru, seguido pelo </a:t>
            </a:r>
            <a:r>
              <a:rPr lang="pt-PT" sz="1800" b="1" dirty="0">
                <a:solidFill>
                  <a:schemeClr val="tx1"/>
                </a:solidFill>
              </a:rPr>
              <a:t>Ouro</a:t>
            </a:r>
            <a:r>
              <a:rPr lang="pt-PT" sz="1800" dirty="0">
                <a:solidFill>
                  <a:schemeClr val="tx1"/>
                </a:solidFill>
              </a:rPr>
              <a:t> (incluído o ouro platinado), em formas brutas ou </a:t>
            </a:r>
            <a:r>
              <a:rPr lang="pt-PT" sz="1800" dirty="0" err="1">
                <a:solidFill>
                  <a:schemeClr val="tx1"/>
                </a:solidFill>
              </a:rPr>
              <a:t>semi-manufacturadas</a:t>
            </a:r>
            <a:r>
              <a:rPr lang="pt-PT" sz="1800" dirty="0">
                <a:solidFill>
                  <a:schemeClr val="tx1"/>
                </a:solidFill>
              </a:rPr>
              <a:t>, ou em pó, que responde por 15,9%.</a:t>
            </a:r>
          </a:p>
          <a:p>
            <a:pPr marL="285750" indent="-285750" algn="l">
              <a:lnSpc>
                <a:spcPct val="160000"/>
              </a:lnSpc>
              <a:spcAft>
                <a:spcPts val="600"/>
              </a:spcAft>
              <a:buFont typeface="Wingdings" panose="05000000000000000000" pitchFamily="2" charset="2"/>
              <a:buChar char="§"/>
            </a:pPr>
            <a:r>
              <a:rPr lang="pt-PT" sz="1800" dirty="0">
                <a:solidFill>
                  <a:schemeClr val="tx1"/>
                </a:solidFill>
              </a:rPr>
              <a:t>Os principais destinos das exportações do Peru são a </a:t>
            </a:r>
            <a:r>
              <a:rPr lang="pt-PT" sz="1800" b="1" dirty="0">
                <a:solidFill>
                  <a:schemeClr val="tx1"/>
                </a:solidFill>
              </a:rPr>
              <a:t>China </a:t>
            </a:r>
            <a:r>
              <a:rPr lang="pt-PT" sz="1800" dirty="0">
                <a:solidFill>
                  <a:schemeClr val="tx1"/>
                </a:solidFill>
              </a:rPr>
              <a:t>(26%), os </a:t>
            </a:r>
            <a:r>
              <a:rPr lang="pt-PT" sz="1800" b="1" dirty="0">
                <a:solidFill>
                  <a:schemeClr val="tx1"/>
                </a:solidFill>
              </a:rPr>
              <a:t>Estados Unidos </a:t>
            </a:r>
            <a:r>
              <a:rPr lang="pt-PT" sz="1800" dirty="0">
                <a:solidFill>
                  <a:schemeClr val="tx1"/>
                </a:solidFill>
              </a:rPr>
              <a:t>(15%), a </a:t>
            </a:r>
            <a:r>
              <a:rPr lang="pt-PT" sz="1800" b="1" dirty="0">
                <a:solidFill>
                  <a:schemeClr val="tx1"/>
                </a:solidFill>
              </a:rPr>
              <a:t>Suíça</a:t>
            </a:r>
            <a:r>
              <a:rPr lang="pt-PT" sz="1800" dirty="0">
                <a:solidFill>
                  <a:schemeClr val="tx1"/>
                </a:solidFill>
              </a:rPr>
              <a:t> (5,5%), a </a:t>
            </a:r>
            <a:r>
              <a:rPr lang="pt-PT" sz="1800" b="1" dirty="0">
                <a:solidFill>
                  <a:schemeClr val="tx1"/>
                </a:solidFill>
              </a:rPr>
              <a:t>Coreia do Sul </a:t>
            </a:r>
            <a:r>
              <a:rPr lang="pt-PT" sz="1800" dirty="0">
                <a:solidFill>
                  <a:schemeClr val="tx1"/>
                </a:solidFill>
              </a:rPr>
              <a:t>(4,9%) e a </a:t>
            </a:r>
            <a:r>
              <a:rPr lang="pt-PT" sz="1800" b="1" dirty="0">
                <a:solidFill>
                  <a:schemeClr val="tx1"/>
                </a:solidFill>
              </a:rPr>
              <a:t>Espanha </a:t>
            </a:r>
            <a:r>
              <a:rPr lang="pt-PT" sz="1800" dirty="0">
                <a:solidFill>
                  <a:schemeClr val="tx1"/>
                </a:solidFill>
              </a:rPr>
              <a:t>(4,5%).</a:t>
            </a:r>
          </a:p>
        </p:txBody>
      </p:sp>
      <p:sp>
        <p:nvSpPr>
          <p:cNvPr id="3" name="Título 2">
            <a:extLst>
              <a:ext uri="{FF2B5EF4-FFF2-40B4-BE49-F238E27FC236}">
                <a16:creationId xmlns:a16="http://schemas.microsoft.com/office/drawing/2014/main" xmlns="" id="{17A67E39-8315-46DD-B7FD-B383E50BC96F}"/>
              </a:ext>
            </a:extLst>
          </p:cNvPr>
          <p:cNvSpPr>
            <a:spLocks noGrp="1"/>
          </p:cNvSpPr>
          <p:nvPr>
            <p:ph type="title"/>
          </p:nvPr>
        </p:nvSpPr>
        <p:spPr/>
        <p:txBody>
          <a:bodyPr/>
          <a:lstStyle/>
          <a:p>
            <a:r>
              <a:rPr lang="pt-PT" dirty="0"/>
              <a:t>Balança Comercial</a:t>
            </a:r>
          </a:p>
        </p:txBody>
      </p:sp>
    </p:spTree>
    <p:extLst>
      <p:ext uri="{BB962C8B-B14F-4D97-AF65-F5344CB8AC3E}">
        <p14:creationId xmlns:p14="http://schemas.microsoft.com/office/powerpoint/2010/main" val="4192519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CBF642F4-C52E-4380-A0D8-3378904B35E1}"/>
              </a:ext>
            </a:extLst>
          </p:cNvPr>
          <p:cNvSpPr>
            <a:spLocks noGrp="1"/>
          </p:cNvSpPr>
          <p:nvPr>
            <p:ph type="subTitle" idx="1"/>
          </p:nvPr>
        </p:nvSpPr>
        <p:spPr>
          <a:xfrm>
            <a:off x="947607" y="1937857"/>
            <a:ext cx="10296787" cy="4236440"/>
          </a:xfrm>
        </p:spPr>
        <p:txBody>
          <a:bodyPr>
            <a:normAutofit/>
          </a:bodyPr>
          <a:lstStyle/>
          <a:p>
            <a:pPr marL="285750" indent="-285750" algn="l">
              <a:lnSpc>
                <a:spcPct val="160000"/>
              </a:lnSpc>
              <a:spcAft>
                <a:spcPts val="600"/>
              </a:spcAft>
              <a:buFont typeface="Wingdings" panose="05000000000000000000" pitchFamily="2" charset="2"/>
              <a:buChar char="§"/>
            </a:pPr>
            <a:r>
              <a:rPr lang="pt-PT" sz="1800" b="1" dirty="0">
                <a:solidFill>
                  <a:schemeClr val="tx1"/>
                </a:solidFill>
              </a:rPr>
              <a:t>Em 2017, o Peru importou 38 mil milhões de dólares</a:t>
            </a:r>
            <a:r>
              <a:rPr lang="pt-PT" sz="1800" dirty="0">
                <a:solidFill>
                  <a:schemeClr val="tx1"/>
                </a:solidFill>
              </a:rPr>
              <a:t>, tornando-se o 54º maior importador do mundo. </a:t>
            </a:r>
          </a:p>
          <a:p>
            <a:pPr marL="285750" indent="-285750" algn="l">
              <a:lnSpc>
                <a:spcPct val="160000"/>
              </a:lnSpc>
              <a:spcAft>
                <a:spcPts val="600"/>
              </a:spcAft>
              <a:buFont typeface="Wingdings" panose="05000000000000000000" pitchFamily="2" charset="2"/>
              <a:buChar char="§"/>
            </a:pPr>
            <a:r>
              <a:rPr lang="pt-PT" sz="1800" dirty="0">
                <a:solidFill>
                  <a:schemeClr val="tx1"/>
                </a:solidFill>
              </a:rPr>
              <a:t>Nos últimos cinco anos, as importações do Peru descresceram a uma taxa anual de -2,1%, partindo dos 42,2 mil milhões de dólares de 2012 até aos 38 mil milhões de dólares em 2017. </a:t>
            </a:r>
          </a:p>
          <a:p>
            <a:pPr marL="285750" indent="-285750" algn="l">
              <a:lnSpc>
                <a:spcPct val="160000"/>
              </a:lnSpc>
              <a:spcAft>
                <a:spcPts val="600"/>
              </a:spcAft>
              <a:buFont typeface="Wingdings" panose="05000000000000000000" pitchFamily="2" charset="2"/>
              <a:buChar char="§"/>
            </a:pPr>
            <a:r>
              <a:rPr lang="pt-PT" sz="1800" dirty="0">
                <a:solidFill>
                  <a:schemeClr val="tx1"/>
                </a:solidFill>
              </a:rPr>
              <a:t>As importações são liderados por Óleos de petróleo e derivados que representam 7,42% das importações totais de do Peru, seguido pelo veículos automóveis que correspondem por 4,56%.</a:t>
            </a:r>
          </a:p>
          <a:p>
            <a:pPr marL="285750" indent="-285750" algn="l">
              <a:lnSpc>
                <a:spcPct val="160000"/>
              </a:lnSpc>
              <a:spcAft>
                <a:spcPts val="600"/>
              </a:spcAft>
              <a:buFont typeface="Wingdings" panose="05000000000000000000" pitchFamily="2" charset="2"/>
              <a:buChar char="§"/>
            </a:pPr>
            <a:r>
              <a:rPr lang="pt-PT" sz="1800" dirty="0">
                <a:solidFill>
                  <a:schemeClr val="tx1"/>
                </a:solidFill>
              </a:rPr>
              <a:t>Os principais fornecedores do peru são a China (23% das exportações totais em 2017), o Estados Unidos (20%), o Brasil (6,3%), o México (4,7%) e o Chile (3,6%).</a:t>
            </a:r>
          </a:p>
        </p:txBody>
      </p:sp>
      <p:sp>
        <p:nvSpPr>
          <p:cNvPr id="3" name="Título 2">
            <a:extLst>
              <a:ext uri="{FF2B5EF4-FFF2-40B4-BE49-F238E27FC236}">
                <a16:creationId xmlns:a16="http://schemas.microsoft.com/office/drawing/2014/main" xmlns="" id="{17A67E39-8315-46DD-B7FD-B383E50BC96F}"/>
              </a:ext>
            </a:extLst>
          </p:cNvPr>
          <p:cNvSpPr>
            <a:spLocks noGrp="1"/>
          </p:cNvSpPr>
          <p:nvPr>
            <p:ph type="title"/>
          </p:nvPr>
        </p:nvSpPr>
        <p:spPr/>
        <p:txBody>
          <a:bodyPr/>
          <a:lstStyle/>
          <a:p>
            <a:r>
              <a:rPr lang="pt-PT" dirty="0"/>
              <a:t>Balança Comercial</a:t>
            </a:r>
          </a:p>
        </p:txBody>
      </p:sp>
    </p:spTree>
    <p:extLst>
      <p:ext uri="{BB962C8B-B14F-4D97-AF65-F5344CB8AC3E}">
        <p14:creationId xmlns:p14="http://schemas.microsoft.com/office/powerpoint/2010/main" val="1492205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F0C5D11B-A158-4ACF-AA3F-5BA5E9C596A9}"/>
              </a:ext>
            </a:extLst>
          </p:cNvPr>
          <p:cNvSpPr>
            <a:spLocks noGrp="1"/>
          </p:cNvSpPr>
          <p:nvPr>
            <p:ph type="subTitle" idx="1"/>
          </p:nvPr>
        </p:nvSpPr>
        <p:spPr>
          <a:xfrm>
            <a:off x="838200" y="1815501"/>
            <a:ext cx="10515599" cy="1110597"/>
          </a:xfrm>
        </p:spPr>
        <p:txBody>
          <a:bodyPr>
            <a:normAutofit fontScale="92500"/>
          </a:bodyPr>
          <a:lstStyle/>
          <a:p>
            <a:pPr algn="just">
              <a:lnSpc>
                <a:spcPct val="150000"/>
              </a:lnSpc>
              <a:spcBef>
                <a:spcPts val="0"/>
              </a:spcBef>
              <a:spcAft>
                <a:spcPts val="600"/>
              </a:spcAft>
            </a:pPr>
            <a:r>
              <a:rPr lang="pt-PT" sz="1800" dirty="0">
                <a:solidFill>
                  <a:schemeClr val="tx1"/>
                </a:solidFill>
              </a:rPr>
              <a:t>Cerca de </a:t>
            </a:r>
            <a:r>
              <a:rPr lang="pt-PT" sz="1800" b="1" dirty="0">
                <a:solidFill>
                  <a:schemeClr val="tx1"/>
                </a:solidFill>
              </a:rPr>
              <a:t>40 acordos </a:t>
            </a:r>
            <a:r>
              <a:rPr lang="pt-PT" sz="1800" dirty="0">
                <a:solidFill>
                  <a:schemeClr val="tx1"/>
                </a:solidFill>
              </a:rPr>
              <a:t>(de diferentes índoles: multilaterais, regionais e bilaterais)</a:t>
            </a:r>
          </a:p>
          <a:p>
            <a:pPr algn="just">
              <a:lnSpc>
                <a:spcPct val="150000"/>
              </a:lnSpc>
              <a:spcBef>
                <a:spcPts val="0"/>
              </a:spcBef>
              <a:spcAft>
                <a:spcPts val="600"/>
              </a:spcAft>
            </a:pPr>
            <a:r>
              <a:rPr lang="pt-PT" sz="1800" dirty="0">
                <a:solidFill>
                  <a:schemeClr val="tx1"/>
                </a:solidFill>
              </a:rPr>
              <a:t>Membro da </a:t>
            </a:r>
            <a:r>
              <a:rPr lang="pt-PT" sz="1800" b="1" dirty="0">
                <a:solidFill>
                  <a:schemeClr val="tx1"/>
                </a:solidFill>
              </a:rPr>
              <a:t>Comunidade Andina (CAN)</a:t>
            </a:r>
            <a:r>
              <a:rPr lang="pt-PT" sz="1800" dirty="0">
                <a:solidFill>
                  <a:schemeClr val="tx1"/>
                </a:solidFill>
              </a:rPr>
              <a:t>,</a:t>
            </a:r>
            <a:r>
              <a:rPr lang="pt-PT" sz="1800" b="1" dirty="0">
                <a:solidFill>
                  <a:schemeClr val="tx1"/>
                </a:solidFill>
              </a:rPr>
              <a:t> </a:t>
            </a:r>
            <a:r>
              <a:rPr lang="pt-PT" sz="1800" dirty="0">
                <a:solidFill>
                  <a:schemeClr val="tx1"/>
                </a:solidFill>
              </a:rPr>
              <a:t>da </a:t>
            </a:r>
            <a:r>
              <a:rPr lang="pt-PT" sz="1800" b="1" dirty="0">
                <a:solidFill>
                  <a:schemeClr val="tx1"/>
                </a:solidFill>
              </a:rPr>
              <a:t>Aliança do Pacífico </a:t>
            </a:r>
            <a:r>
              <a:rPr lang="pt-PT" sz="1800" dirty="0">
                <a:solidFill>
                  <a:schemeClr val="tx1"/>
                </a:solidFill>
              </a:rPr>
              <a:t>e da </a:t>
            </a:r>
            <a:r>
              <a:rPr lang="pt-PT" sz="1800" b="1" dirty="0">
                <a:solidFill>
                  <a:schemeClr val="tx1"/>
                </a:solidFill>
              </a:rPr>
              <a:t>Associação Latino-Americana de Integração (ALADI)</a:t>
            </a:r>
            <a:r>
              <a:rPr lang="pt-PT" sz="1800" dirty="0">
                <a:solidFill>
                  <a:schemeClr val="tx1"/>
                </a:solidFill>
              </a:rPr>
              <a:t>.</a:t>
            </a:r>
          </a:p>
          <a:p>
            <a:endParaRPr lang="pt-PT" sz="1400" dirty="0">
              <a:solidFill>
                <a:schemeClr val="tx1"/>
              </a:solidFill>
            </a:endParaRPr>
          </a:p>
          <a:p>
            <a:endParaRPr lang="pt-PT" sz="1400" dirty="0"/>
          </a:p>
        </p:txBody>
      </p:sp>
      <p:sp>
        <p:nvSpPr>
          <p:cNvPr id="3" name="Título 2">
            <a:extLst>
              <a:ext uri="{FF2B5EF4-FFF2-40B4-BE49-F238E27FC236}">
                <a16:creationId xmlns:a16="http://schemas.microsoft.com/office/drawing/2014/main" xmlns="" id="{6984C0EB-773B-40DC-8163-B26A5AB34FB0}"/>
              </a:ext>
            </a:extLst>
          </p:cNvPr>
          <p:cNvSpPr>
            <a:spLocks noGrp="1"/>
          </p:cNvSpPr>
          <p:nvPr>
            <p:ph type="title"/>
          </p:nvPr>
        </p:nvSpPr>
        <p:spPr/>
        <p:txBody>
          <a:bodyPr/>
          <a:lstStyle/>
          <a:p>
            <a:r>
              <a:rPr lang="pt-PT" dirty="0"/>
              <a:t>Acordos Comerciais</a:t>
            </a:r>
          </a:p>
        </p:txBody>
      </p:sp>
      <p:sp>
        <p:nvSpPr>
          <p:cNvPr id="4" name="Retângulo 3">
            <a:extLst>
              <a:ext uri="{FF2B5EF4-FFF2-40B4-BE49-F238E27FC236}">
                <a16:creationId xmlns:a16="http://schemas.microsoft.com/office/drawing/2014/main" xmlns="" id="{A81159CF-7E50-4A90-B925-DDEC60BC8179}"/>
              </a:ext>
            </a:extLst>
          </p:cNvPr>
          <p:cNvSpPr/>
          <p:nvPr/>
        </p:nvSpPr>
        <p:spPr>
          <a:xfrm>
            <a:off x="6528122" y="3510136"/>
            <a:ext cx="4825677" cy="2646878"/>
          </a:xfrm>
          <a:prstGeom prst="rect">
            <a:avLst/>
          </a:prstGeom>
        </p:spPr>
        <p:txBody>
          <a:bodyPr wrap="square">
            <a:spAutoFit/>
          </a:bodyPr>
          <a:lstStyle/>
          <a:p>
            <a:pPr algn="ctr">
              <a:lnSpc>
                <a:spcPts val="1800"/>
              </a:lnSpc>
              <a:spcAft>
                <a:spcPts val="600"/>
              </a:spcAft>
            </a:pPr>
            <a:r>
              <a:rPr lang="pt-PT" sz="1600" b="1" dirty="0">
                <a:latin typeface="+mj-lt"/>
              </a:rPr>
              <a:t>Acordos Multilaterais: </a:t>
            </a:r>
          </a:p>
          <a:p>
            <a:pPr algn="just">
              <a:lnSpc>
                <a:spcPts val="1800"/>
              </a:lnSpc>
              <a:spcBef>
                <a:spcPts val="600"/>
              </a:spcBef>
              <a:spcAft>
                <a:spcPts val="1200"/>
              </a:spcAft>
            </a:pPr>
            <a:r>
              <a:rPr lang="pt-PT" sz="1600" dirty="0">
                <a:latin typeface="+mj-lt"/>
              </a:rPr>
              <a:t>Organização Mundial do Comércio (OMC).</a:t>
            </a:r>
          </a:p>
          <a:p>
            <a:pPr algn="ctr">
              <a:lnSpc>
                <a:spcPts val="1800"/>
              </a:lnSpc>
              <a:spcAft>
                <a:spcPts val="600"/>
              </a:spcAft>
            </a:pPr>
            <a:r>
              <a:rPr lang="pt-PT" sz="1600" b="1" dirty="0">
                <a:latin typeface="+mj-lt"/>
              </a:rPr>
              <a:t>Acordos Regionais</a:t>
            </a:r>
            <a:r>
              <a:rPr lang="pt-PT" sz="1600" b="1" dirty="0"/>
              <a:t>: </a:t>
            </a:r>
          </a:p>
          <a:p>
            <a:pPr algn="just">
              <a:lnSpc>
                <a:spcPts val="1800"/>
              </a:lnSpc>
              <a:spcBef>
                <a:spcPts val="600"/>
              </a:spcBef>
              <a:spcAft>
                <a:spcPts val="600"/>
              </a:spcAft>
            </a:pPr>
            <a:r>
              <a:rPr lang="pt-PT" sz="1600" dirty="0">
                <a:latin typeface="+mj-lt"/>
              </a:rPr>
              <a:t>Comunidade Andina de Nações (CAN) - Bolívia, Colômbia, Equador e Peru;</a:t>
            </a:r>
          </a:p>
          <a:p>
            <a:pPr algn="just">
              <a:lnSpc>
                <a:spcPts val="1800"/>
              </a:lnSpc>
              <a:spcBef>
                <a:spcPts val="600"/>
              </a:spcBef>
              <a:spcAft>
                <a:spcPts val="600"/>
              </a:spcAft>
            </a:pPr>
            <a:r>
              <a:rPr lang="pt-PT" sz="1600" dirty="0">
                <a:latin typeface="+mj-lt"/>
              </a:rPr>
              <a:t>Protocolo Adicional ao Acordo Quadro da Aliança do Pacífico (Colômbia, Chile, México e Peru).</a:t>
            </a:r>
          </a:p>
          <a:p>
            <a:pPr algn="just"/>
            <a:endParaRPr lang="pt-PT" sz="1600" dirty="0"/>
          </a:p>
        </p:txBody>
      </p:sp>
      <p:sp>
        <p:nvSpPr>
          <p:cNvPr id="5" name="Retângulo 4">
            <a:extLst>
              <a:ext uri="{FF2B5EF4-FFF2-40B4-BE49-F238E27FC236}">
                <a16:creationId xmlns:a16="http://schemas.microsoft.com/office/drawing/2014/main" xmlns="" id="{ACAF9491-1C2D-4A73-8F0A-C84BEB21E279}"/>
              </a:ext>
            </a:extLst>
          </p:cNvPr>
          <p:cNvSpPr/>
          <p:nvPr/>
        </p:nvSpPr>
        <p:spPr>
          <a:xfrm>
            <a:off x="838201" y="3510136"/>
            <a:ext cx="4925991" cy="2390334"/>
          </a:xfrm>
          <a:prstGeom prst="rect">
            <a:avLst/>
          </a:prstGeom>
        </p:spPr>
        <p:txBody>
          <a:bodyPr wrap="square">
            <a:spAutoFit/>
          </a:bodyPr>
          <a:lstStyle/>
          <a:p>
            <a:pPr algn="ctr">
              <a:lnSpc>
                <a:spcPts val="1800"/>
              </a:lnSpc>
              <a:spcAft>
                <a:spcPts val="600"/>
              </a:spcAft>
            </a:pPr>
            <a:r>
              <a:rPr lang="pt-PT" sz="1600" b="1" dirty="0">
                <a:latin typeface="+mj-lt"/>
              </a:rPr>
              <a:t>Acordos Bilaterais</a:t>
            </a:r>
            <a:r>
              <a:rPr lang="pt-PT" sz="1600" b="1" dirty="0"/>
              <a:t>: </a:t>
            </a:r>
          </a:p>
          <a:p>
            <a:pPr algn="just">
              <a:lnSpc>
                <a:spcPts val="1800"/>
              </a:lnSpc>
              <a:spcBef>
                <a:spcPts val="600"/>
              </a:spcBef>
              <a:spcAft>
                <a:spcPts val="600"/>
              </a:spcAft>
            </a:pPr>
            <a:r>
              <a:rPr lang="pt-PT" sz="1600" dirty="0">
                <a:latin typeface="+mj-lt"/>
              </a:rPr>
              <a:t>Associação Europeia de Livre Comércio: Suíça, Liechtenstein, Noruega e Islândia; </a:t>
            </a:r>
          </a:p>
          <a:p>
            <a:pPr algn="just">
              <a:lnSpc>
                <a:spcPts val="1800"/>
              </a:lnSpc>
              <a:spcBef>
                <a:spcPts val="600"/>
              </a:spcBef>
              <a:spcAft>
                <a:spcPts val="600"/>
              </a:spcAft>
            </a:pPr>
            <a:r>
              <a:rPr lang="pt-PT" sz="1600" dirty="0">
                <a:latin typeface="+mj-lt"/>
              </a:rPr>
              <a:t>MERCOSUR - Mercado Comum do Sul: Argentina, Brasil, Paraguai, Uruguai e Venezuela; </a:t>
            </a:r>
          </a:p>
          <a:p>
            <a:pPr algn="just">
              <a:lnSpc>
                <a:spcPts val="1800"/>
              </a:lnSpc>
              <a:spcBef>
                <a:spcPts val="600"/>
              </a:spcBef>
              <a:spcAft>
                <a:spcPts val="600"/>
              </a:spcAft>
            </a:pPr>
            <a:r>
              <a:rPr lang="pt-PT" sz="1600" dirty="0">
                <a:latin typeface="+mj-lt"/>
              </a:rPr>
              <a:t>Canadá; Chile; China; Coreia do Sul; Costa Rica; Cuba; Estados Unidos; Japão; México; Panamá; Singapura; Tailândia; </a:t>
            </a:r>
            <a:r>
              <a:rPr lang="pt-PT" sz="1600" u="sng" dirty="0">
                <a:latin typeface="+mj-lt"/>
              </a:rPr>
              <a:t>União Europeia</a:t>
            </a:r>
            <a:r>
              <a:rPr lang="pt-PT" sz="1600" dirty="0">
                <a:latin typeface="+mj-lt"/>
              </a:rPr>
              <a:t>; e Venezuela</a:t>
            </a:r>
            <a:r>
              <a:rPr lang="pt-PT" sz="1600" dirty="0"/>
              <a:t>.</a:t>
            </a:r>
          </a:p>
        </p:txBody>
      </p:sp>
      <p:sp>
        <p:nvSpPr>
          <p:cNvPr id="6" name="Retângulo 5">
            <a:extLst>
              <a:ext uri="{FF2B5EF4-FFF2-40B4-BE49-F238E27FC236}">
                <a16:creationId xmlns:a16="http://schemas.microsoft.com/office/drawing/2014/main" xmlns="" id="{DAF734CF-ED7B-4B7D-A9DB-35E591C5FA27}"/>
              </a:ext>
            </a:extLst>
          </p:cNvPr>
          <p:cNvSpPr/>
          <p:nvPr/>
        </p:nvSpPr>
        <p:spPr>
          <a:xfrm>
            <a:off x="4843894" y="2926098"/>
            <a:ext cx="2504212" cy="338554"/>
          </a:xfrm>
          <a:prstGeom prst="rect">
            <a:avLst/>
          </a:prstGeom>
        </p:spPr>
        <p:txBody>
          <a:bodyPr wrap="none">
            <a:spAutoFit/>
          </a:bodyPr>
          <a:lstStyle/>
          <a:p>
            <a:pPr algn="just"/>
            <a:r>
              <a:rPr lang="pt-PT" sz="1600" b="1" dirty="0">
                <a:latin typeface="+mj-lt"/>
              </a:rPr>
              <a:t>Principais Acordos em vigor: </a:t>
            </a:r>
          </a:p>
        </p:txBody>
      </p:sp>
    </p:spTree>
    <p:extLst>
      <p:ext uri="{BB962C8B-B14F-4D97-AF65-F5344CB8AC3E}">
        <p14:creationId xmlns:p14="http://schemas.microsoft.com/office/powerpoint/2010/main" val="396118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8A759BD6-02DC-448F-B4EC-A85D469FD489}"/>
              </a:ext>
            </a:extLst>
          </p:cNvPr>
          <p:cNvSpPr>
            <a:spLocks noGrp="1"/>
          </p:cNvSpPr>
          <p:nvPr>
            <p:ph type="title"/>
          </p:nvPr>
        </p:nvSpPr>
        <p:spPr/>
        <p:txBody>
          <a:bodyPr/>
          <a:lstStyle/>
          <a:p>
            <a:r>
              <a:rPr lang="pt-PT" dirty="0"/>
              <a:t>enquadramento</a:t>
            </a:r>
          </a:p>
        </p:txBody>
      </p:sp>
      <p:pic>
        <p:nvPicPr>
          <p:cNvPr id="13" name="Marcador de Posição da Imagem 12">
            <a:extLst>
              <a:ext uri="{FF2B5EF4-FFF2-40B4-BE49-F238E27FC236}">
                <a16:creationId xmlns:a16="http://schemas.microsoft.com/office/drawing/2014/main" xmlns="" id="{1FAFA818-1359-415F-AC85-029A0ADD05E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298" r="13298"/>
          <a:stretch>
            <a:fillRect/>
          </a:stretch>
        </p:blipFill>
        <p:spPr>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9" name="Tabela 8">
            <a:extLst>
              <a:ext uri="{FF2B5EF4-FFF2-40B4-BE49-F238E27FC236}">
                <a16:creationId xmlns:a16="http://schemas.microsoft.com/office/drawing/2014/main" xmlns="" id="{04337E52-7A3A-4619-A9F8-CC39261792B6}"/>
              </a:ext>
            </a:extLst>
          </p:cNvPr>
          <p:cNvGraphicFramePr>
            <a:graphicFrameLocks noGrp="1"/>
          </p:cNvGraphicFramePr>
          <p:nvPr>
            <p:extLst>
              <p:ext uri="{D42A27DB-BD31-4B8C-83A1-F6EECF244321}">
                <p14:modId xmlns:p14="http://schemas.microsoft.com/office/powerpoint/2010/main" val="928370560"/>
              </p:ext>
            </p:extLst>
          </p:nvPr>
        </p:nvGraphicFramePr>
        <p:xfrm>
          <a:off x="4353402" y="2003367"/>
          <a:ext cx="7000398" cy="3749734"/>
        </p:xfrm>
        <a:graphic>
          <a:graphicData uri="http://schemas.openxmlformats.org/drawingml/2006/table">
            <a:tbl>
              <a:tblPr firstRow="1" bandRow="1">
                <a:tableStyleId>{2D5ABB26-0587-4C30-8999-92F81FD0307C}</a:tableStyleId>
              </a:tblPr>
              <a:tblGrid>
                <a:gridCol w="1586004">
                  <a:extLst>
                    <a:ext uri="{9D8B030D-6E8A-4147-A177-3AD203B41FA5}">
                      <a16:colId xmlns:a16="http://schemas.microsoft.com/office/drawing/2014/main" xmlns="" val="558341567"/>
                    </a:ext>
                  </a:extLst>
                </a:gridCol>
                <a:gridCol w="5414394">
                  <a:extLst>
                    <a:ext uri="{9D8B030D-6E8A-4147-A177-3AD203B41FA5}">
                      <a16:colId xmlns:a16="http://schemas.microsoft.com/office/drawing/2014/main" xmlns="" val="2321397659"/>
                    </a:ext>
                  </a:extLst>
                </a:gridCol>
              </a:tblGrid>
              <a:tr h="472112">
                <a:tc>
                  <a:txBody>
                    <a:bodyPr/>
                    <a:lstStyle/>
                    <a:p>
                      <a:pPr algn="r"/>
                      <a:r>
                        <a:rPr lang="pt-PT" sz="1600" b="1" i="0" kern="1200" dirty="0">
                          <a:solidFill>
                            <a:schemeClr val="tx1"/>
                          </a:solidFill>
                          <a:effectLst/>
                          <a:latin typeface="+mj-lt"/>
                          <a:ea typeface="+mn-ea"/>
                          <a:cs typeface="Vrinda" panose="020B0502040204020203" pitchFamily="34" charset="0"/>
                        </a:rPr>
                        <a:t>Nome:</a:t>
                      </a:r>
                    </a:p>
                  </a:txBody>
                  <a:tcPr anchor="ctr"/>
                </a:tc>
                <a:tc>
                  <a:txBody>
                    <a:bodyPr/>
                    <a:lstStyle/>
                    <a:p>
                      <a:pPr marL="0" indent="0" algn="l" defTabSz="914400" rtl="0" eaLnBrk="1" latinLnBrk="0" hangingPunct="1">
                        <a:lnSpc>
                          <a:spcPct val="90000"/>
                        </a:lnSpc>
                        <a:spcBef>
                          <a:spcPts val="1000"/>
                        </a:spcBef>
                        <a:buFont typeface="Arial" panose="020B0604020202020204" pitchFamily="34" charset="0"/>
                        <a:buNone/>
                      </a:pPr>
                      <a:r>
                        <a:rPr lang="pt-PT" sz="1600" b="0" i="0" kern="1200" dirty="0">
                          <a:solidFill>
                            <a:schemeClr val="tx1"/>
                          </a:solidFill>
                          <a:effectLst/>
                          <a:latin typeface="+mj-lt"/>
                          <a:ea typeface="+mn-ea"/>
                          <a:cs typeface="Vrinda" panose="020B0502040204020203" pitchFamily="34" charset="0"/>
                        </a:rPr>
                        <a:t>República da Colômbia</a:t>
                      </a:r>
                    </a:p>
                  </a:txBody>
                  <a:tcPr anchor="ctr"/>
                </a:tc>
                <a:extLst>
                  <a:ext uri="{0D108BD9-81ED-4DB2-BD59-A6C34878D82A}">
                    <a16:rowId xmlns:a16="http://schemas.microsoft.com/office/drawing/2014/main" xmlns="" val="2610289027"/>
                  </a:ext>
                </a:extLst>
              </a:tr>
              <a:tr h="472112">
                <a:tc>
                  <a:txBody>
                    <a:bodyPr/>
                    <a:lstStyle/>
                    <a:p>
                      <a:pPr algn="r"/>
                      <a:r>
                        <a:rPr lang="pt-PT" sz="1600" b="1" i="0" kern="1200" dirty="0">
                          <a:solidFill>
                            <a:schemeClr val="tx1"/>
                          </a:solidFill>
                          <a:effectLst/>
                          <a:latin typeface="+mj-lt"/>
                          <a:ea typeface="+mn-ea"/>
                          <a:cs typeface="Vrinda" panose="020B0502040204020203" pitchFamily="34" charset="0"/>
                        </a:rPr>
                        <a:t>Capital:</a:t>
                      </a:r>
                    </a:p>
                  </a:txBody>
                  <a:tcPr anchor="ctr"/>
                </a:tc>
                <a:tc>
                  <a:txBody>
                    <a:bodyPr/>
                    <a:lstStyle/>
                    <a:p>
                      <a:pPr marL="0" indent="0" algn="l" defTabSz="914400" rtl="0" eaLnBrk="1" latinLnBrk="0" hangingPunct="1">
                        <a:lnSpc>
                          <a:spcPct val="90000"/>
                        </a:lnSpc>
                        <a:spcBef>
                          <a:spcPts val="1000"/>
                        </a:spcBef>
                        <a:buFont typeface="Arial" panose="020B0604020202020204" pitchFamily="34" charset="0"/>
                        <a:buNone/>
                      </a:pPr>
                      <a:r>
                        <a:rPr lang="pt-PT" sz="1600" b="0" i="0" kern="1200" dirty="0">
                          <a:solidFill>
                            <a:schemeClr val="tx1"/>
                          </a:solidFill>
                          <a:effectLst/>
                          <a:latin typeface="+mj-lt"/>
                          <a:ea typeface="+mn-ea"/>
                          <a:cs typeface="Vrinda" panose="020B0502040204020203" pitchFamily="34" charset="0"/>
                        </a:rPr>
                        <a:t>Bogotá </a:t>
                      </a:r>
                    </a:p>
                  </a:txBody>
                  <a:tcPr anchor="ctr"/>
                </a:tc>
                <a:extLst>
                  <a:ext uri="{0D108BD9-81ED-4DB2-BD59-A6C34878D82A}">
                    <a16:rowId xmlns:a16="http://schemas.microsoft.com/office/drawing/2014/main" xmlns="" val="3843299421"/>
                  </a:ext>
                </a:extLst>
              </a:tr>
              <a:tr h="767021">
                <a:tc>
                  <a:txBody>
                    <a:bodyPr/>
                    <a:lstStyle/>
                    <a:p>
                      <a:pPr algn="r"/>
                      <a:r>
                        <a:rPr lang="pt-PT" sz="1600" b="1" i="0" kern="1200" dirty="0">
                          <a:solidFill>
                            <a:schemeClr val="tx1"/>
                          </a:solidFill>
                          <a:effectLst/>
                          <a:latin typeface="+mj-lt"/>
                          <a:ea typeface="+mn-ea"/>
                          <a:cs typeface="Vrinda" panose="020B0502040204020203" pitchFamily="34" charset="0"/>
                        </a:rPr>
                        <a:t>Outras Cidades Importantes:</a:t>
                      </a:r>
                    </a:p>
                  </a:txBody>
                  <a:tcPr anchor="ctr"/>
                </a:tc>
                <a:tc>
                  <a:txBody>
                    <a:bodyPr/>
                    <a:lstStyle/>
                    <a:p>
                      <a:pPr marL="0" indent="0" algn="just" defTabSz="914400" rtl="0" eaLnBrk="1" latinLnBrk="0" hangingPunct="1">
                        <a:lnSpc>
                          <a:spcPct val="90000"/>
                        </a:lnSpc>
                        <a:spcBef>
                          <a:spcPts val="1000"/>
                        </a:spcBef>
                        <a:buFont typeface="Arial" panose="020B0604020202020204" pitchFamily="34" charset="0"/>
                        <a:buNone/>
                      </a:pPr>
                      <a:r>
                        <a:rPr lang="pt-PT" sz="1600" b="0" i="0" kern="1200" dirty="0">
                          <a:solidFill>
                            <a:schemeClr val="tx1"/>
                          </a:solidFill>
                          <a:effectLst/>
                          <a:latin typeface="+mj-lt"/>
                          <a:ea typeface="+mn-ea"/>
                          <a:cs typeface="Vrinda" panose="020B0502040204020203" pitchFamily="34" charset="0"/>
                        </a:rPr>
                        <a:t>Medellín, Cali, Barranquilla, Cartagena de Índias, Cúcuta, Bucaramanga, Ibagué e Pereira. </a:t>
                      </a:r>
                    </a:p>
                  </a:txBody>
                  <a:tcPr anchor="ctr"/>
                </a:tc>
                <a:extLst>
                  <a:ext uri="{0D108BD9-81ED-4DB2-BD59-A6C34878D82A}">
                    <a16:rowId xmlns:a16="http://schemas.microsoft.com/office/drawing/2014/main" xmlns="" val="1362454503"/>
                  </a:ext>
                </a:extLst>
              </a:tr>
              <a:tr h="472112">
                <a:tc>
                  <a:txBody>
                    <a:bodyPr/>
                    <a:lstStyle/>
                    <a:p>
                      <a:pPr algn="r"/>
                      <a:r>
                        <a:rPr lang="pt-PT" sz="1600" b="1" i="0" kern="1200" dirty="0">
                          <a:solidFill>
                            <a:schemeClr val="tx1"/>
                          </a:solidFill>
                          <a:effectLst/>
                          <a:latin typeface="+mj-lt"/>
                          <a:ea typeface="+mn-ea"/>
                          <a:cs typeface="Vrinda" panose="020B0502040204020203" pitchFamily="34" charset="0"/>
                        </a:rPr>
                        <a:t>População:</a:t>
                      </a:r>
                    </a:p>
                  </a:txBody>
                  <a:tcPr anchor="ctr"/>
                </a:tc>
                <a:tc>
                  <a:txBody>
                    <a:bodyPr/>
                    <a:lstStyle/>
                    <a:p>
                      <a:pPr marL="0" indent="0" algn="l" defTabSz="914400" rtl="0" eaLnBrk="1" latinLnBrk="0" hangingPunct="1">
                        <a:lnSpc>
                          <a:spcPct val="90000"/>
                        </a:lnSpc>
                        <a:spcBef>
                          <a:spcPts val="1000"/>
                        </a:spcBef>
                        <a:buFont typeface="Arial" panose="020B0604020202020204" pitchFamily="34" charset="0"/>
                        <a:buNone/>
                      </a:pPr>
                      <a:r>
                        <a:rPr lang="pt-PT" sz="1600" b="0" i="0" kern="1200" dirty="0">
                          <a:solidFill>
                            <a:schemeClr val="tx1"/>
                          </a:solidFill>
                          <a:effectLst/>
                          <a:latin typeface="+mj-lt"/>
                          <a:ea typeface="+mn-ea"/>
                          <a:cs typeface="Vrinda" panose="020B0502040204020203" pitchFamily="34" charset="0"/>
                        </a:rPr>
                        <a:t>49,64 milhões de habitantes  (2018)</a:t>
                      </a:r>
                    </a:p>
                  </a:txBody>
                  <a:tcPr anchor="ctr"/>
                </a:tc>
                <a:extLst>
                  <a:ext uri="{0D108BD9-81ED-4DB2-BD59-A6C34878D82A}">
                    <a16:rowId xmlns:a16="http://schemas.microsoft.com/office/drawing/2014/main" xmlns="" val="474386697"/>
                  </a:ext>
                </a:extLst>
              </a:tr>
              <a:tr h="472112">
                <a:tc>
                  <a:txBody>
                    <a:bodyPr/>
                    <a:lstStyle/>
                    <a:p>
                      <a:pPr algn="r"/>
                      <a:r>
                        <a:rPr lang="pt-PT" sz="1600" b="1" i="0" kern="1200" dirty="0">
                          <a:solidFill>
                            <a:schemeClr val="tx1"/>
                          </a:solidFill>
                          <a:effectLst/>
                          <a:latin typeface="+mj-lt"/>
                          <a:ea typeface="+mn-ea"/>
                          <a:cs typeface="Vrinda" panose="020B0502040204020203" pitchFamily="34" charset="0"/>
                        </a:rPr>
                        <a:t>Área Total</a:t>
                      </a:r>
                    </a:p>
                  </a:txBody>
                  <a:tcPr anchor="ctr"/>
                </a:tc>
                <a:tc>
                  <a:txBody>
                    <a:bodyPr/>
                    <a:lstStyle/>
                    <a:p>
                      <a:pPr marL="0" indent="0" algn="l" defTabSz="914400" rtl="0" eaLnBrk="1" latinLnBrk="0" hangingPunct="1">
                        <a:lnSpc>
                          <a:spcPct val="90000"/>
                        </a:lnSpc>
                        <a:spcBef>
                          <a:spcPts val="1000"/>
                        </a:spcBef>
                        <a:buFont typeface="Arial" panose="020B0604020202020204" pitchFamily="34" charset="0"/>
                        <a:buNone/>
                      </a:pPr>
                      <a:r>
                        <a:rPr lang="pt-PT" sz="1600" b="0" i="0" kern="1200" dirty="0">
                          <a:solidFill>
                            <a:schemeClr val="tx1"/>
                          </a:solidFill>
                          <a:effectLst/>
                          <a:latin typeface="+mj-lt"/>
                          <a:ea typeface="+mn-ea"/>
                          <a:cs typeface="Vrinda" panose="020B0502040204020203" pitchFamily="34" charset="0"/>
                        </a:rPr>
                        <a:t>1 038 700 Km</a:t>
                      </a:r>
                      <a:r>
                        <a:rPr lang="pt-PT" sz="1600" b="0" i="0" kern="1200" baseline="30000" dirty="0">
                          <a:solidFill>
                            <a:schemeClr val="tx1"/>
                          </a:solidFill>
                          <a:effectLst/>
                          <a:latin typeface="+mj-lt"/>
                          <a:ea typeface="+mn-ea"/>
                          <a:cs typeface="Vrinda" panose="020B0502040204020203" pitchFamily="34" charset="0"/>
                        </a:rPr>
                        <a:t>2</a:t>
                      </a:r>
                      <a:r>
                        <a:rPr lang="pt-PT" sz="1600" b="0" i="0" kern="1200" dirty="0">
                          <a:solidFill>
                            <a:schemeClr val="tx1"/>
                          </a:solidFill>
                          <a:effectLst/>
                          <a:latin typeface="+mj-lt"/>
                          <a:ea typeface="+mn-ea"/>
                          <a:cs typeface="Vrinda" panose="020B0502040204020203" pitchFamily="34" charset="0"/>
                        </a:rPr>
                        <a:t> </a:t>
                      </a:r>
                    </a:p>
                  </a:txBody>
                  <a:tcPr anchor="ctr"/>
                </a:tc>
                <a:extLst>
                  <a:ext uri="{0D108BD9-81ED-4DB2-BD59-A6C34878D82A}">
                    <a16:rowId xmlns:a16="http://schemas.microsoft.com/office/drawing/2014/main" xmlns="" val="1410608827"/>
                  </a:ext>
                </a:extLst>
              </a:tr>
              <a:tr h="1094265">
                <a:tc>
                  <a:txBody>
                    <a:bodyPr/>
                    <a:lstStyle/>
                    <a:p>
                      <a:pPr algn="r"/>
                      <a:r>
                        <a:rPr lang="pt-PT" sz="1600" b="1" i="0" kern="1200" dirty="0">
                          <a:solidFill>
                            <a:schemeClr val="tx1"/>
                          </a:solidFill>
                          <a:effectLst/>
                          <a:latin typeface="+mj-lt"/>
                          <a:ea typeface="+mn-ea"/>
                          <a:cs typeface="Vrinda" panose="020B0502040204020203" pitchFamily="34" charset="0"/>
                        </a:rPr>
                        <a:t>Clima</a:t>
                      </a:r>
                    </a:p>
                  </a:txBody>
                  <a:tcPr anchor="ctr"/>
                </a:tc>
                <a:tc>
                  <a:txBody>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1600" b="0" i="0" kern="1200" dirty="0">
                          <a:solidFill>
                            <a:schemeClr val="tx1"/>
                          </a:solidFill>
                          <a:effectLst/>
                          <a:latin typeface="+mj-lt"/>
                          <a:ea typeface="+mn-ea"/>
                          <a:cs typeface="Vrinda" panose="020B0502040204020203" pitchFamily="34" charset="0"/>
                        </a:rPr>
                        <a:t>Grande parte do território do país é influenciada pelo clima tropical, ou seja, as temperaturas são quentes praticamente o ano inteiro. Contudo, nas proximidades dos Andes, as temperaturas são mais frias em razão das grandes altitudes.</a:t>
                      </a:r>
                    </a:p>
                  </a:txBody>
                  <a:tcPr anchor="ctr"/>
                </a:tc>
                <a:extLst>
                  <a:ext uri="{0D108BD9-81ED-4DB2-BD59-A6C34878D82A}">
                    <a16:rowId xmlns:a16="http://schemas.microsoft.com/office/drawing/2014/main" xmlns="" val="977575932"/>
                  </a:ext>
                </a:extLst>
              </a:tr>
            </a:tbl>
          </a:graphicData>
        </a:graphic>
      </p:graphicFrame>
    </p:spTree>
    <p:extLst>
      <p:ext uri="{BB962C8B-B14F-4D97-AF65-F5344CB8AC3E}">
        <p14:creationId xmlns:p14="http://schemas.microsoft.com/office/powerpoint/2010/main" val="2357235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E3994EB5-3463-4F41-8521-8987740DE82B}"/>
              </a:ext>
            </a:extLst>
          </p:cNvPr>
          <p:cNvSpPr>
            <a:spLocks noGrp="1"/>
          </p:cNvSpPr>
          <p:nvPr>
            <p:ph type="subTitle" idx="1"/>
          </p:nvPr>
        </p:nvSpPr>
        <p:spPr>
          <a:xfrm>
            <a:off x="746567" y="1944546"/>
            <a:ext cx="6707970" cy="4247248"/>
          </a:xfrm>
        </p:spPr>
        <p:txBody>
          <a:bodyPr>
            <a:normAutofit lnSpcReduction="10000"/>
          </a:bodyPr>
          <a:lstStyle/>
          <a:p>
            <a:pPr algn="just">
              <a:lnSpc>
                <a:spcPts val="1900"/>
              </a:lnSpc>
            </a:pPr>
            <a:r>
              <a:rPr lang="pt-PT" sz="1800" b="1" dirty="0">
                <a:solidFill>
                  <a:schemeClr val="tx1"/>
                </a:solidFill>
              </a:rPr>
              <a:t>Aeroportos Nacionais e Internacionais: </a:t>
            </a:r>
          </a:p>
          <a:p>
            <a:pPr algn="just">
              <a:lnSpc>
                <a:spcPct val="150000"/>
              </a:lnSpc>
              <a:spcBef>
                <a:spcPts val="600"/>
              </a:spcBef>
              <a:spcAft>
                <a:spcPts val="600"/>
              </a:spcAft>
            </a:pPr>
            <a:r>
              <a:rPr lang="pt-PT" sz="1800" dirty="0">
                <a:solidFill>
                  <a:schemeClr val="tx1"/>
                </a:solidFill>
              </a:rPr>
              <a:t>134 aeroportos: internacionais (11); nacionais (12); regionais (18) e locais (93 – heliportos e aeródromos).</a:t>
            </a:r>
          </a:p>
          <a:p>
            <a:pPr marL="285750" indent="-285750" algn="just">
              <a:lnSpc>
                <a:spcPts val="1900"/>
              </a:lnSpc>
              <a:spcBef>
                <a:spcPts val="600"/>
              </a:spcBef>
              <a:spcAft>
                <a:spcPts val="600"/>
              </a:spcAft>
              <a:buFont typeface="Arial" panose="020B0604020202020204" pitchFamily="34" charset="0"/>
              <a:buChar char="•"/>
            </a:pPr>
            <a:r>
              <a:rPr lang="pt-PT" sz="1800" dirty="0">
                <a:solidFill>
                  <a:schemeClr val="tx1"/>
                </a:solidFill>
              </a:rPr>
              <a:t>Aeropuerto Internacional Jorge Chávez - Lima; </a:t>
            </a:r>
          </a:p>
          <a:p>
            <a:pPr marL="285750" indent="-285750" algn="just">
              <a:lnSpc>
                <a:spcPts val="1900"/>
              </a:lnSpc>
              <a:spcBef>
                <a:spcPts val="600"/>
              </a:spcBef>
              <a:spcAft>
                <a:spcPts val="600"/>
              </a:spcAft>
              <a:buFont typeface="Arial" panose="020B0604020202020204" pitchFamily="34" charset="0"/>
              <a:buChar char="•"/>
            </a:pPr>
            <a:r>
              <a:rPr lang="pt-PT" sz="1800" dirty="0">
                <a:solidFill>
                  <a:schemeClr val="tx1"/>
                </a:solidFill>
              </a:rPr>
              <a:t>Aeropuerto Internacional Rodríguez Ballón - Arequipa;</a:t>
            </a:r>
          </a:p>
          <a:p>
            <a:pPr marL="285750" indent="-285750" algn="just">
              <a:lnSpc>
                <a:spcPts val="1900"/>
              </a:lnSpc>
              <a:spcBef>
                <a:spcPts val="600"/>
              </a:spcBef>
              <a:spcAft>
                <a:spcPts val="600"/>
              </a:spcAft>
              <a:buFont typeface="Arial" panose="020B0604020202020204" pitchFamily="34" charset="0"/>
              <a:buChar char="•"/>
            </a:pPr>
            <a:r>
              <a:rPr lang="pt-PT" sz="1800" dirty="0">
                <a:solidFill>
                  <a:schemeClr val="tx1"/>
                </a:solidFill>
              </a:rPr>
              <a:t>Aeropuerto Internacional Alejandro Velasco Astete  - Cuzco;</a:t>
            </a:r>
          </a:p>
          <a:p>
            <a:pPr marL="285750" indent="-285750" algn="just">
              <a:lnSpc>
                <a:spcPts val="1900"/>
              </a:lnSpc>
              <a:spcBef>
                <a:spcPts val="600"/>
              </a:spcBef>
              <a:spcAft>
                <a:spcPts val="600"/>
              </a:spcAft>
              <a:buFont typeface="Arial" panose="020B0604020202020204" pitchFamily="34" charset="0"/>
              <a:buChar char="•"/>
            </a:pPr>
            <a:r>
              <a:rPr lang="pt-PT" sz="1800" dirty="0">
                <a:solidFill>
                  <a:schemeClr val="tx1"/>
                </a:solidFill>
              </a:rPr>
              <a:t>Aeropuerto Internacional FAP José A. Quiñones – Chiclayo;</a:t>
            </a:r>
          </a:p>
          <a:p>
            <a:pPr marL="285750" indent="-285750" algn="just">
              <a:lnSpc>
                <a:spcPts val="1900"/>
              </a:lnSpc>
              <a:spcBef>
                <a:spcPts val="600"/>
              </a:spcBef>
              <a:spcAft>
                <a:spcPts val="600"/>
              </a:spcAft>
              <a:buFont typeface="Arial" panose="020B0604020202020204" pitchFamily="34" charset="0"/>
              <a:buChar char="•"/>
            </a:pPr>
            <a:r>
              <a:rPr lang="pt-PT" sz="1800" dirty="0">
                <a:solidFill>
                  <a:schemeClr val="tx1"/>
                </a:solidFill>
              </a:rPr>
              <a:t>Aeropuerto Internacional de Iquitos  - Iquitos; </a:t>
            </a:r>
          </a:p>
          <a:p>
            <a:pPr algn="just">
              <a:lnSpc>
                <a:spcPts val="1900"/>
              </a:lnSpc>
            </a:pPr>
            <a:r>
              <a:rPr lang="pt-PT" sz="1800" b="1" dirty="0">
                <a:solidFill>
                  <a:schemeClr val="tx1"/>
                </a:solidFill>
              </a:rPr>
              <a:t>Principais Portos marítimos : </a:t>
            </a:r>
          </a:p>
          <a:p>
            <a:pPr algn="just">
              <a:lnSpc>
                <a:spcPts val="1900"/>
              </a:lnSpc>
              <a:spcAft>
                <a:spcPts val="600"/>
              </a:spcAft>
            </a:pPr>
            <a:r>
              <a:rPr lang="pt-PT" sz="1800" dirty="0">
                <a:solidFill>
                  <a:schemeClr val="tx1"/>
                </a:solidFill>
              </a:rPr>
              <a:t>Callao (Lima), Paita (Piura), Salaverry (La Libertad), Chimbote (Ancash), San Martin (Ica), Matarani (Arequipa) e Ilo (Moquegua).</a:t>
            </a:r>
            <a:endParaRPr lang="pt-PT" sz="1800" dirty="0"/>
          </a:p>
        </p:txBody>
      </p:sp>
      <p:sp>
        <p:nvSpPr>
          <p:cNvPr id="3" name="Título 2">
            <a:extLst>
              <a:ext uri="{FF2B5EF4-FFF2-40B4-BE49-F238E27FC236}">
                <a16:creationId xmlns:a16="http://schemas.microsoft.com/office/drawing/2014/main" xmlns="" id="{EF22425D-0919-4BCB-8D57-6E333B383625}"/>
              </a:ext>
            </a:extLst>
          </p:cNvPr>
          <p:cNvSpPr>
            <a:spLocks noGrp="1"/>
          </p:cNvSpPr>
          <p:nvPr>
            <p:ph type="title"/>
          </p:nvPr>
        </p:nvSpPr>
        <p:spPr/>
        <p:txBody>
          <a:bodyPr/>
          <a:lstStyle/>
          <a:p>
            <a:r>
              <a:rPr lang="pt-PT" dirty="0"/>
              <a:t>Rede de transportes</a:t>
            </a:r>
          </a:p>
        </p:txBody>
      </p:sp>
      <p:pic>
        <p:nvPicPr>
          <p:cNvPr id="1028" name="Picture 4">
            <a:extLst>
              <a:ext uri="{FF2B5EF4-FFF2-40B4-BE49-F238E27FC236}">
                <a16:creationId xmlns:a16="http://schemas.microsoft.com/office/drawing/2014/main" xmlns="" id="{8073EE7D-5AA9-47A2-8C31-1F172A33CAF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94170" y="2107474"/>
            <a:ext cx="3855445" cy="39972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335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B4BE8308-5782-430F-8B51-9A309740A824}"/>
              </a:ext>
            </a:extLst>
          </p:cNvPr>
          <p:cNvSpPr>
            <a:spLocks noGrp="1"/>
          </p:cNvSpPr>
          <p:nvPr>
            <p:ph type="subTitle" idx="1"/>
          </p:nvPr>
        </p:nvSpPr>
        <p:spPr>
          <a:xfrm>
            <a:off x="4563612" y="1881654"/>
            <a:ext cx="7058679" cy="3993160"/>
          </a:xfrm>
        </p:spPr>
        <p:txBody>
          <a:bodyPr>
            <a:noAutofit/>
          </a:bodyPr>
          <a:lstStyle/>
          <a:p>
            <a:pPr algn="l"/>
            <a:r>
              <a:rPr lang="pt-PT" sz="1800" b="1" dirty="0">
                <a:solidFill>
                  <a:schemeClr val="tx1"/>
                </a:solidFill>
              </a:rPr>
              <a:t>Zonas Económicas Especiais: </a:t>
            </a:r>
          </a:p>
          <a:p>
            <a:pPr algn="just">
              <a:lnSpc>
                <a:spcPct val="170000"/>
              </a:lnSpc>
              <a:spcBef>
                <a:spcPts val="600"/>
              </a:spcBef>
              <a:spcAft>
                <a:spcPts val="600"/>
              </a:spcAft>
            </a:pPr>
            <a:r>
              <a:rPr lang="pt-PT" sz="1800" dirty="0">
                <a:solidFill>
                  <a:schemeClr val="tx1"/>
                </a:solidFill>
              </a:rPr>
              <a:t>São áreas geográficas onde o enquadramento legal e fiscal é mais favorável face ao enquadramento nacional e onde existe um grande potencial económico, logístico e produtivo propicio ao investimento nacional e internacional. </a:t>
            </a:r>
          </a:p>
          <a:p>
            <a:pPr algn="l">
              <a:spcAft>
                <a:spcPts val="600"/>
              </a:spcAft>
            </a:pPr>
            <a:r>
              <a:rPr lang="pt-PT" sz="1800" b="1" dirty="0">
                <a:solidFill>
                  <a:schemeClr val="tx1"/>
                </a:solidFill>
              </a:rPr>
              <a:t>Atualmente existem 7 zonas especiais no Peru:</a:t>
            </a:r>
          </a:p>
          <a:p>
            <a:pPr algn="just">
              <a:lnSpc>
                <a:spcPct val="180000"/>
              </a:lnSpc>
              <a:spcBef>
                <a:spcPts val="600"/>
              </a:spcBef>
              <a:spcAft>
                <a:spcPts val="600"/>
              </a:spcAft>
            </a:pPr>
            <a:r>
              <a:rPr lang="pt-PT" sz="1800" dirty="0">
                <a:solidFill>
                  <a:schemeClr val="tx1"/>
                </a:solidFill>
              </a:rPr>
              <a:t>ZED de Ilo, ZED de Paita, ZED de Matarani, ZED deTumbes e ZED de Loreto; a ZOFRATACNA; e a ZEEDEPUNO.</a:t>
            </a:r>
          </a:p>
        </p:txBody>
      </p:sp>
      <p:sp>
        <p:nvSpPr>
          <p:cNvPr id="3" name="Título 2">
            <a:extLst>
              <a:ext uri="{FF2B5EF4-FFF2-40B4-BE49-F238E27FC236}">
                <a16:creationId xmlns:a16="http://schemas.microsoft.com/office/drawing/2014/main" xmlns="" id="{4FE244E9-6F0A-44C0-9CD4-17EF4B54C0E3}"/>
              </a:ext>
            </a:extLst>
          </p:cNvPr>
          <p:cNvSpPr>
            <a:spLocks noGrp="1"/>
          </p:cNvSpPr>
          <p:nvPr>
            <p:ph type="title"/>
          </p:nvPr>
        </p:nvSpPr>
        <p:spPr/>
        <p:txBody>
          <a:bodyPr/>
          <a:lstStyle/>
          <a:p>
            <a:r>
              <a:rPr lang="pt-PT" dirty="0"/>
              <a:t>Zonas Económicas Especiais</a:t>
            </a:r>
          </a:p>
        </p:txBody>
      </p:sp>
      <p:pic>
        <p:nvPicPr>
          <p:cNvPr id="6" name="Marcador de Posição da Imagem 5">
            <a:extLst>
              <a:ext uri="{FF2B5EF4-FFF2-40B4-BE49-F238E27FC236}">
                <a16:creationId xmlns:a16="http://schemas.microsoft.com/office/drawing/2014/main" xmlns="" id="{91F64CFD-5DA3-4479-AF36-0580BE4282A0}"/>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948"/>
          <a:stretch/>
        </p:blipFill>
        <p:spPr>
          <a:xfrm>
            <a:off x="729842" y="1984393"/>
            <a:ext cx="3293518" cy="37876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08362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B3748789-B791-4E3E-A061-736204ACBA7C}"/>
              </a:ext>
            </a:extLst>
          </p:cNvPr>
          <p:cNvSpPr>
            <a:spLocks noGrp="1"/>
          </p:cNvSpPr>
          <p:nvPr>
            <p:ph type="subTitle" idx="1"/>
          </p:nvPr>
        </p:nvSpPr>
        <p:spPr>
          <a:xfrm>
            <a:off x="529905" y="1645920"/>
            <a:ext cx="11132191" cy="4494821"/>
          </a:xfrm>
        </p:spPr>
        <p:txBody>
          <a:bodyPr>
            <a:noAutofit/>
          </a:bodyPr>
          <a:lstStyle/>
          <a:p>
            <a:pPr marL="285750" indent="-285750" algn="l">
              <a:lnSpc>
                <a:spcPct val="150000"/>
              </a:lnSpc>
              <a:spcBef>
                <a:spcPts val="600"/>
              </a:spcBef>
              <a:spcAft>
                <a:spcPts val="600"/>
              </a:spcAft>
              <a:buFont typeface="Arial" panose="020B0604020202020204" pitchFamily="34" charset="0"/>
              <a:buChar char="•"/>
            </a:pPr>
            <a:r>
              <a:rPr lang="pt-PT" sz="1700" dirty="0">
                <a:solidFill>
                  <a:schemeClr val="tx1"/>
                </a:solidFill>
              </a:rPr>
              <a:t>Reuniões de Negócios: agendadas com, pelo menos, duas semanas de antecedência e voltar a confirmar na véspera. Fazer agendamentos via telefone ou, em caso de email, por “Request Meeting”</a:t>
            </a:r>
          </a:p>
          <a:p>
            <a:pPr marL="285750" indent="-285750" algn="l">
              <a:lnSpc>
                <a:spcPct val="150000"/>
              </a:lnSpc>
              <a:spcBef>
                <a:spcPts val="600"/>
              </a:spcBef>
              <a:spcAft>
                <a:spcPts val="600"/>
              </a:spcAft>
              <a:buFont typeface="Arial" panose="020B0604020202020204" pitchFamily="34" charset="0"/>
              <a:buChar char="•"/>
            </a:pPr>
            <a:r>
              <a:rPr lang="pt-PT" sz="1700" dirty="0">
                <a:solidFill>
                  <a:schemeClr val="tx1"/>
                </a:solidFill>
              </a:rPr>
              <a:t>Pontualidade: normal começar atrasadas (meia hora a uma hora de atraso) e prolongam-se.</a:t>
            </a:r>
          </a:p>
          <a:p>
            <a:pPr marL="285750" indent="-285750" algn="l">
              <a:lnSpc>
                <a:spcPct val="150000"/>
              </a:lnSpc>
              <a:spcBef>
                <a:spcPts val="600"/>
              </a:spcBef>
              <a:spcAft>
                <a:spcPts val="600"/>
              </a:spcAft>
              <a:buFont typeface="Arial" panose="020B0604020202020204" pitchFamily="34" charset="0"/>
              <a:buChar char="•"/>
            </a:pPr>
            <a:r>
              <a:rPr lang="pt-PT" sz="1700" dirty="0">
                <a:solidFill>
                  <a:schemeClr val="tx1"/>
                </a:solidFill>
              </a:rPr>
              <a:t>Vestuário: formal, profissional e conservador. </a:t>
            </a:r>
          </a:p>
          <a:p>
            <a:pPr marL="285750" indent="-285750" algn="l">
              <a:lnSpc>
                <a:spcPct val="150000"/>
              </a:lnSpc>
              <a:spcBef>
                <a:spcPts val="600"/>
              </a:spcBef>
              <a:spcAft>
                <a:spcPts val="600"/>
              </a:spcAft>
              <a:buFont typeface="Arial" panose="020B0604020202020204" pitchFamily="34" charset="0"/>
              <a:buChar char="•"/>
            </a:pPr>
            <a:r>
              <a:rPr lang="pt-PT" sz="1700" dirty="0">
                <a:solidFill>
                  <a:schemeClr val="tx1"/>
                </a:solidFill>
              </a:rPr>
              <a:t>Idiomas: Preferencialmente em castelhano, sendo que em Lima há cada vez mais interlocutores que falam inglês.</a:t>
            </a:r>
          </a:p>
          <a:p>
            <a:pPr marL="285750" indent="-285750" algn="l">
              <a:lnSpc>
                <a:spcPct val="150000"/>
              </a:lnSpc>
              <a:spcBef>
                <a:spcPts val="600"/>
              </a:spcBef>
              <a:spcAft>
                <a:spcPts val="600"/>
              </a:spcAft>
              <a:buFont typeface="Arial" panose="020B0604020202020204" pitchFamily="34" charset="0"/>
              <a:buChar char="•"/>
            </a:pPr>
            <a:r>
              <a:rPr lang="pt-PT" sz="1700" dirty="0">
                <a:solidFill>
                  <a:schemeClr val="tx1"/>
                </a:solidFill>
              </a:rPr>
              <a:t>Encontro e Saudação: o padrão é um aperto-de-mão. Até ser convidado a fazê-lo, não se dirija aos peruanos pelo seu primeiro nome, opte antes por “Señor”, “Señora”, “Señorita”, seguido do apelido.</a:t>
            </a:r>
          </a:p>
          <a:p>
            <a:pPr marL="285750" indent="-285750" algn="l">
              <a:lnSpc>
                <a:spcPct val="150000"/>
              </a:lnSpc>
              <a:spcBef>
                <a:spcPts val="600"/>
              </a:spcBef>
              <a:spcAft>
                <a:spcPts val="600"/>
              </a:spcAft>
              <a:buFont typeface="Arial" panose="020B0604020202020204" pitchFamily="34" charset="0"/>
              <a:buChar char="•"/>
            </a:pPr>
            <a:r>
              <a:rPr lang="pt-PT" sz="1700" dirty="0">
                <a:solidFill>
                  <a:schemeClr val="tx1"/>
                </a:solidFill>
              </a:rPr>
              <a:t>Novas Relações Comerciais: os relacionamentos pessoais são vitais para o sucesso do negócio, pelo que após uma reunião de negócios, é normal ser se convidado para almoçar ou tomar algumas bebidas, sendo impensável rejeitar esse convite.  </a:t>
            </a:r>
          </a:p>
        </p:txBody>
      </p:sp>
      <p:sp>
        <p:nvSpPr>
          <p:cNvPr id="3" name="Título 2">
            <a:extLst>
              <a:ext uri="{FF2B5EF4-FFF2-40B4-BE49-F238E27FC236}">
                <a16:creationId xmlns:a16="http://schemas.microsoft.com/office/drawing/2014/main" xmlns="" id="{1BDB6063-67A8-49F9-938A-1473EAB67117}"/>
              </a:ext>
            </a:extLst>
          </p:cNvPr>
          <p:cNvSpPr>
            <a:spLocks noGrp="1"/>
          </p:cNvSpPr>
          <p:nvPr>
            <p:ph type="title"/>
          </p:nvPr>
        </p:nvSpPr>
        <p:spPr/>
        <p:txBody>
          <a:bodyPr/>
          <a:lstStyle/>
          <a:p>
            <a:r>
              <a:rPr lang="pt-PT" dirty="0"/>
              <a:t>Cultura de Negócios</a:t>
            </a:r>
          </a:p>
        </p:txBody>
      </p:sp>
    </p:spTree>
    <p:extLst>
      <p:ext uri="{BB962C8B-B14F-4D97-AF65-F5344CB8AC3E}">
        <p14:creationId xmlns:p14="http://schemas.microsoft.com/office/powerpoint/2010/main" val="3335478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B3748789-B791-4E3E-A061-736204ACBA7C}"/>
              </a:ext>
            </a:extLst>
          </p:cNvPr>
          <p:cNvSpPr>
            <a:spLocks noGrp="1"/>
          </p:cNvSpPr>
          <p:nvPr>
            <p:ph type="subTitle" idx="1"/>
          </p:nvPr>
        </p:nvSpPr>
        <p:spPr>
          <a:xfrm>
            <a:off x="529905" y="1688952"/>
            <a:ext cx="11132191" cy="4451790"/>
          </a:xfrm>
        </p:spPr>
        <p:txBody>
          <a:bodyPr>
            <a:noAutofit/>
          </a:bodyPr>
          <a:lstStyle/>
          <a:p>
            <a:pPr marL="285750" indent="-285750" algn="l">
              <a:lnSpc>
                <a:spcPct val="150000"/>
              </a:lnSpc>
              <a:buFont typeface="Arial" panose="020B0604020202020204" pitchFamily="34" charset="0"/>
              <a:buChar char="•"/>
            </a:pPr>
            <a:r>
              <a:rPr lang="pt-PT" sz="1800" dirty="0">
                <a:solidFill>
                  <a:schemeClr val="tx1"/>
                </a:solidFill>
              </a:rPr>
              <a:t>Conversas: importante temas como a família, a comida peruana (os peruanos têm muito orgulho na sua gastronomia), a história peruana, atrações turísticas famosas e futebol.</a:t>
            </a:r>
          </a:p>
          <a:p>
            <a:pPr marL="285750" indent="-285750" algn="l">
              <a:lnSpc>
                <a:spcPct val="150000"/>
              </a:lnSpc>
              <a:buFont typeface="Arial" panose="020B0604020202020204" pitchFamily="34" charset="0"/>
              <a:buChar char="•"/>
            </a:pPr>
            <a:r>
              <a:rPr lang="pt-PT" sz="1800" dirty="0">
                <a:solidFill>
                  <a:schemeClr val="tx1"/>
                </a:solidFill>
              </a:rPr>
              <a:t>Deslocação: os Transporte Públicos são pouco recomendáveis por razões de segurança e conforto. O táxi é a solução prática e acessível. Existem aplicativos como Uber ou Cabify. As viagens são mais baratas (em comparação com preços europeus). Os táxis no Peru não trabalham com taxímetro, por isso é importante perguntar e negociar o preço antes de entrar. Se fizer depois, o taxista poderá cobrar mais caro e a negociação vai ser mais complicada.</a:t>
            </a:r>
          </a:p>
          <a:p>
            <a:pPr marL="285750" indent="-285750" algn="l">
              <a:lnSpc>
                <a:spcPct val="150000"/>
              </a:lnSpc>
              <a:buFont typeface="Arial" panose="020B0604020202020204" pitchFamily="34" charset="0"/>
              <a:buChar char="•"/>
            </a:pPr>
            <a:r>
              <a:rPr lang="pt-PT" sz="1800" dirty="0">
                <a:solidFill>
                  <a:schemeClr val="tx1"/>
                </a:solidFill>
              </a:rPr>
              <a:t>Outros aspetos: é normal a troca de cartões de visita no início das reuniões (em almoços de negócios são trocados no final da refeição). Os peruanos apreciam apresentações powerpoint e têm normalmente os meios necessários para o efeito. Cai bem deixar uma brochura da empresa (de preferência em espanhol).</a:t>
            </a:r>
          </a:p>
        </p:txBody>
      </p:sp>
      <p:sp>
        <p:nvSpPr>
          <p:cNvPr id="3" name="Título 2">
            <a:extLst>
              <a:ext uri="{FF2B5EF4-FFF2-40B4-BE49-F238E27FC236}">
                <a16:creationId xmlns:a16="http://schemas.microsoft.com/office/drawing/2014/main" xmlns="" id="{1BDB6063-67A8-49F9-938A-1473EAB67117}"/>
              </a:ext>
            </a:extLst>
          </p:cNvPr>
          <p:cNvSpPr>
            <a:spLocks noGrp="1"/>
          </p:cNvSpPr>
          <p:nvPr>
            <p:ph type="title"/>
          </p:nvPr>
        </p:nvSpPr>
        <p:spPr/>
        <p:txBody>
          <a:bodyPr/>
          <a:lstStyle/>
          <a:p>
            <a:r>
              <a:rPr lang="pt-PT" dirty="0"/>
              <a:t>Cultura de Negócios</a:t>
            </a:r>
          </a:p>
        </p:txBody>
      </p:sp>
    </p:spTree>
    <p:extLst>
      <p:ext uri="{BB962C8B-B14F-4D97-AF65-F5344CB8AC3E}">
        <p14:creationId xmlns:p14="http://schemas.microsoft.com/office/powerpoint/2010/main" val="1455318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9106CD4A-C101-4790-93CF-DA00812CF04A}"/>
              </a:ext>
            </a:extLst>
          </p:cNvPr>
          <p:cNvSpPr>
            <a:spLocks noGrp="1"/>
          </p:cNvSpPr>
          <p:nvPr>
            <p:ph type="subTitle" idx="1"/>
          </p:nvPr>
        </p:nvSpPr>
        <p:spPr>
          <a:xfrm>
            <a:off x="1524000" y="1862356"/>
            <a:ext cx="9144000" cy="4345497"/>
          </a:xfrm>
        </p:spPr>
        <p:txBody>
          <a:bodyPr>
            <a:normAutofit lnSpcReduction="10000"/>
          </a:bodyPr>
          <a:lstStyle/>
          <a:p>
            <a:pPr marL="285750" indent="-285750" algn="just">
              <a:lnSpc>
                <a:spcPct val="150000"/>
              </a:lnSpc>
              <a:spcBef>
                <a:spcPts val="600"/>
              </a:spcBef>
              <a:spcAft>
                <a:spcPts val="600"/>
              </a:spcAft>
              <a:buFont typeface="Arial" panose="020B0604020202020204" pitchFamily="34" charset="0"/>
              <a:buChar char="•"/>
            </a:pPr>
            <a:r>
              <a:rPr lang="pt-PT" sz="1800" dirty="0">
                <a:solidFill>
                  <a:schemeClr val="tx1"/>
                </a:solidFill>
              </a:rPr>
              <a:t>Influencia Japonesa (</a:t>
            </a:r>
            <a:r>
              <a:rPr lang="es-ES" sz="1800" dirty="0">
                <a:solidFill>
                  <a:schemeClr val="tx1"/>
                </a:solidFill>
              </a:rPr>
              <a:t>Tratado de Paz, Amistad, Comercio y Navegación assinado em 1873)</a:t>
            </a:r>
            <a:endParaRPr lang="pt-PT" sz="1800" dirty="0">
              <a:solidFill>
                <a:schemeClr val="tx1"/>
              </a:solidFill>
            </a:endParaRPr>
          </a:p>
          <a:p>
            <a:pPr marL="285750" indent="-285750" algn="just">
              <a:lnSpc>
                <a:spcPct val="150000"/>
              </a:lnSpc>
              <a:spcBef>
                <a:spcPts val="600"/>
              </a:spcBef>
              <a:spcAft>
                <a:spcPts val="600"/>
              </a:spcAft>
              <a:buFont typeface="Arial" panose="020B0604020202020204" pitchFamily="34" charset="0"/>
              <a:buChar char="•"/>
            </a:pPr>
            <a:r>
              <a:rPr lang="pt-PT" sz="1800" dirty="0">
                <a:solidFill>
                  <a:schemeClr val="tx1"/>
                </a:solidFill>
              </a:rPr>
              <a:t>Rica em Prata (3º produtor mundial), Cobre (8º produtor mundial) e o melhor algodão da América Latina</a:t>
            </a:r>
          </a:p>
          <a:p>
            <a:pPr marL="285750" indent="-285750" algn="just">
              <a:lnSpc>
                <a:spcPct val="150000"/>
              </a:lnSpc>
              <a:spcBef>
                <a:spcPts val="600"/>
              </a:spcBef>
              <a:spcAft>
                <a:spcPts val="600"/>
              </a:spcAft>
              <a:buFont typeface="Arial" panose="020B0604020202020204" pitchFamily="34" charset="0"/>
              <a:buChar char="•"/>
            </a:pPr>
            <a:r>
              <a:rPr lang="pt-PT" sz="1800" dirty="0">
                <a:solidFill>
                  <a:schemeClr val="tx1"/>
                </a:solidFill>
              </a:rPr>
              <a:t>A água a consumir deve ser mineral e engarrafada (não beber da torneira)</a:t>
            </a:r>
          </a:p>
          <a:p>
            <a:pPr marL="285750" indent="-285750" algn="just">
              <a:lnSpc>
                <a:spcPct val="150000"/>
              </a:lnSpc>
              <a:spcBef>
                <a:spcPts val="600"/>
              </a:spcBef>
              <a:spcAft>
                <a:spcPts val="600"/>
              </a:spcAft>
              <a:buFont typeface="Arial" panose="020B0604020202020204" pitchFamily="34" charset="0"/>
              <a:buChar char="•"/>
            </a:pPr>
            <a:r>
              <a:rPr lang="pt-PT" sz="1800" dirty="0">
                <a:solidFill>
                  <a:schemeClr val="tx1"/>
                </a:solidFill>
              </a:rPr>
              <a:t>Os peruanos são encantadores socialmente mas desconfiados nos negócios</a:t>
            </a:r>
          </a:p>
          <a:p>
            <a:pPr marL="285750" indent="-285750" algn="just">
              <a:lnSpc>
                <a:spcPct val="150000"/>
              </a:lnSpc>
              <a:spcBef>
                <a:spcPts val="600"/>
              </a:spcBef>
              <a:spcAft>
                <a:spcPts val="600"/>
              </a:spcAft>
              <a:buFont typeface="Arial" panose="020B0604020202020204" pitchFamily="34" charset="0"/>
              <a:buChar char="•"/>
            </a:pPr>
            <a:r>
              <a:rPr lang="pt-PT" sz="1800" dirty="0">
                <a:solidFill>
                  <a:schemeClr val="tx1"/>
                </a:solidFill>
              </a:rPr>
              <a:t>Povo muito católico (o que nos aproxima em termos culturais)</a:t>
            </a:r>
          </a:p>
          <a:p>
            <a:pPr marL="285750" indent="-285750" algn="just">
              <a:lnSpc>
                <a:spcPct val="150000"/>
              </a:lnSpc>
              <a:spcBef>
                <a:spcPts val="600"/>
              </a:spcBef>
              <a:spcAft>
                <a:spcPts val="600"/>
              </a:spcAft>
              <a:buFont typeface="Arial" panose="020B0604020202020204" pitchFamily="34" charset="0"/>
              <a:buChar char="•"/>
            </a:pPr>
            <a:r>
              <a:rPr lang="pt-PT" sz="1800" dirty="0">
                <a:solidFill>
                  <a:schemeClr val="tx1"/>
                </a:solidFill>
              </a:rPr>
              <a:t>Emoliente: bebida tradicional com fins medicinais</a:t>
            </a:r>
          </a:p>
          <a:p>
            <a:pPr marL="285750" indent="-285750" algn="just">
              <a:lnSpc>
                <a:spcPct val="150000"/>
              </a:lnSpc>
              <a:spcBef>
                <a:spcPts val="600"/>
              </a:spcBef>
              <a:spcAft>
                <a:spcPts val="600"/>
              </a:spcAft>
              <a:buFont typeface="Arial" panose="020B0604020202020204" pitchFamily="34" charset="0"/>
              <a:buChar char="•"/>
            </a:pPr>
            <a:r>
              <a:rPr lang="pt-PT" sz="1800" dirty="0">
                <a:solidFill>
                  <a:schemeClr val="tx1"/>
                </a:solidFill>
              </a:rPr>
              <a:t>Interessados em entender o Português (pela proximidade com o mercado Brasileiro)</a:t>
            </a:r>
          </a:p>
          <a:p>
            <a:pPr algn="just">
              <a:lnSpc>
                <a:spcPct val="150000"/>
              </a:lnSpc>
              <a:spcBef>
                <a:spcPts val="600"/>
              </a:spcBef>
              <a:spcAft>
                <a:spcPts val="600"/>
              </a:spcAft>
            </a:pPr>
            <a:endParaRPr lang="pt-PT" sz="1800" dirty="0">
              <a:solidFill>
                <a:schemeClr val="tx1"/>
              </a:solidFill>
            </a:endParaRPr>
          </a:p>
          <a:p>
            <a:pPr marL="285750" indent="-285750" algn="just">
              <a:lnSpc>
                <a:spcPct val="150000"/>
              </a:lnSpc>
              <a:spcBef>
                <a:spcPts val="600"/>
              </a:spcBef>
              <a:spcAft>
                <a:spcPts val="600"/>
              </a:spcAft>
              <a:buFont typeface="Arial" panose="020B0604020202020204" pitchFamily="34" charset="0"/>
              <a:buChar char="•"/>
            </a:pPr>
            <a:endParaRPr lang="pt-PT" sz="1800" dirty="0">
              <a:solidFill>
                <a:schemeClr val="tx1"/>
              </a:solidFill>
            </a:endParaRPr>
          </a:p>
        </p:txBody>
      </p:sp>
      <p:sp>
        <p:nvSpPr>
          <p:cNvPr id="3" name="Título 2">
            <a:extLst>
              <a:ext uri="{FF2B5EF4-FFF2-40B4-BE49-F238E27FC236}">
                <a16:creationId xmlns:a16="http://schemas.microsoft.com/office/drawing/2014/main" xmlns="" id="{8D5A3425-8C5B-432B-B98D-77857F7790EE}"/>
              </a:ext>
            </a:extLst>
          </p:cNvPr>
          <p:cNvSpPr>
            <a:spLocks noGrp="1"/>
          </p:cNvSpPr>
          <p:nvPr>
            <p:ph type="title"/>
          </p:nvPr>
        </p:nvSpPr>
        <p:spPr/>
        <p:txBody>
          <a:bodyPr/>
          <a:lstStyle/>
          <a:p>
            <a:r>
              <a:rPr lang="pt-PT" dirty="0"/>
              <a:t>Informações a Reter</a:t>
            </a:r>
          </a:p>
        </p:txBody>
      </p:sp>
    </p:spTree>
    <p:extLst>
      <p:ext uri="{BB962C8B-B14F-4D97-AF65-F5344CB8AC3E}">
        <p14:creationId xmlns:p14="http://schemas.microsoft.com/office/powerpoint/2010/main" val="3448843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9106CD4A-C101-4790-93CF-DA00812CF04A}"/>
              </a:ext>
            </a:extLst>
          </p:cNvPr>
          <p:cNvSpPr>
            <a:spLocks noGrp="1"/>
          </p:cNvSpPr>
          <p:nvPr>
            <p:ph type="subTitle" idx="1"/>
          </p:nvPr>
        </p:nvSpPr>
        <p:spPr>
          <a:xfrm>
            <a:off x="1524000" y="2298583"/>
            <a:ext cx="9144000" cy="3909270"/>
          </a:xfrm>
        </p:spPr>
        <p:txBody>
          <a:bodyPr>
            <a:normAutofit/>
          </a:bodyPr>
          <a:lstStyle/>
          <a:p>
            <a:pPr marL="285750" indent="-285750" algn="just">
              <a:lnSpc>
                <a:spcPct val="150000"/>
              </a:lnSpc>
              <a:spcBef>
                <a:spcPts val="600"/>
              </a:spcBef>
              <a:spcAft>
                <a:spcPts val="600"/>
              </a:spcAft>
              <a:buFont typeface="Arial" panose="020B0604020202020204" pitchFamily="34" charset="0"/>
              <a:buChar char="•"/>
            </a:pPr>
            <a:r>
              <a:rPr lang="pt-PT" sz="1800" dirty="0">
                <a:solidFill>
                  <a:schemeClr val="tx1"/>
                </a:solidFill>
              </a:rPr>
              <a:t>Os cidadãos portugueses não necessitam de visto para estadas de curta duração (até 90 dias)</a:t>
            </a:r>
          </a:p>
          <a:p>
            <a:pPr marL="285750" indent="-285750" algn="just">
              <a:lnSpc>
                <a:spcPct val="150000"/>
              </a:lnSpc>
              <a:spcBef>
                <a:spcPts val="600"/>
              </a:spcBef>
              <a:spcAft>
                <a:spcPts val="600"/>
              </a:spcAft>
              <a:buFont typeface="Arial" panose="020B0604020202020204" pitchFamily="34" charset="0"/>
              <a:buChar char="•"/>
            </a:pPr>
            <a:r>
              <a:rPr lang="pt-PT" sz="1800" dirty="0">
                <a:solidFill>
                  <a:schemeClr val="tx1"/>
                </a:solidFill>
              </a:rPr>
              <a:t>Palavras importantes: Desarrollo (desenvolvimento), Cita (encontro, reunião), Cajero (caixa multibanco), Huelga (Greve), Interés (juros), Inversion (investimento), Liderazgo (liderança), Mercancía (mercadoria),  ingresos (rendimentos), tarjeta (cartão)…</a:t>
            </a:r>
          </a:p>
          <a:p>
            <a:pPr marL="285750" indent="-285750" algn="just">
              <a:lnSpc>
                <a:spcPct val="150000"/>
              </a:lnSpc>
              <a:spcBef>
                <a:spcPts val="0"/>
              </a:spcBef>
              <a:spcAft>
                <a:spcPts val="600"/>
              </a:spcAft>
              <a:buFont typeface="Arial" panose="020B0604020202020204" pitchFamily="34" charset="0"/>
              <a:buChar char="•"/>
            </a:pPr>
            <a:r>
              <a:rPr lang="pt-PT" sz="1800" dirty="0">
                <a:solidFill>
                  <a:schemeClr val="tx1"/>
                </a:solidFill>
              </a:rPr>
              <a:t>Altamente aconselhável seguro de viagem e de saúde.</a:t>
            </a:r>
          </a:p>
          <a:p>
            <a:pPr marL="285750" indent="-285750" algn="just">
              <a:lnSpc>
                <a:spcPct val="150000"/>
              </a:lnSpc>
              <a:spcBef>
                <a:spcPts val="0"/>
              </a:spcBef>
              <a:spcAft>
                <a:spcPts val="600"/>
              </a:spcAft>
              <a:buFont typeface="Arial" panose="020B0604020202020204" pitchFamily="34" charset="0"/>
              <a:buChar char="•"/>
            </a:pPr>
            <a:r>
              <a:rPr lang="pt-PT" sz="1800" dirty="0">
                <a:solidFill>
                  <a:schemeClr val="tx1"/>
                </a:solidFill>
              </a:rPr>
              <a:t>Recomendada vacina contra febre tifoide.</a:t>
            </a:r>
          </a:p>
          <a:p>
            <a:pPr marL="285750" indent="-285750" algn="just">
              <a:lnSpc>
                <a:spcPct val="150000"/>
              </a:lnSpc>
              <a:spcBef>
                <a:spcPts val="0"/>
              </a:spcBef>
              <a:spcAft>
                <a:spcPts val="600"/>
              </a:spcAft>
              <a:buFont typeface="Arial" panose="020B0604020202020204" pitchFamily="34" charset="0"/>
              <a:buChar char="•"/>
            </a:pPr>
            <a:r>
              <a:rPr lang="pt-PT" sz="1800" dirty="0">
                <a:solidFill>
                  <a:schemeClr val="tx1"/>
                </a:solidFill>
              </a:rPr>
              <a:t>Não é aconselhável o consumo de legumes ou frutas por desinfetar.</a:t>
            </a:r>
          </a:p>
          <a:p>
            <a:pPr algn="just">
              <a:lnSpc>
                <a:spcPct val="150000"/>
              </a:lnSpc>
              <a:spcBef>
                <a:spcPts val="600"/>
              </a:spcBef>
              <a:spcAft>
                <a:spcPts val="600"/>
              </a:spcAft>
            </a:pPr>
            <a:endParaRPr lang="pt-PT" sz="1800" dirty="0">
              <a:solidFill>
                <a:schemeClr val="tx1"/>
              </a:solidFill>
            </a:endParaRPr>
          </a:p>
          <a:p>
            <a:pPr algn="just">
              <a:lnSpc>
                <a:spcPct val="150000"/>
              </a:lnSpc>
              <a:spcBef>
                <a:spcPts val="600"/>
              </a:spcBef>
              <a:spcAft>
                <a:spcPts val="600"/>
              </a:spcAft>
            </a:pPr>
            <a:endParaRPr lang="pt-PT" sz="1800" dirty="0">
              <a:solidFill>
                <a:schemeClr val="tx1"/>
              </a:solidFill>
            </a:endParaRPr>
          </a:p>
          <a:p>
            <a:pPr marL="285750" indent="-285750" algn="just">
              <a:lnSpc>
                <a:spcPct val="150000"/>
              </a:lnSpc>
              <a:spcBef>
                <a:spcPts val="600"/>
              </a:spcBef>
              <a:spcAft>
                <a:spcPts val="600"/>
              </a:spcAft>
              <a:buFont typeface="Arial" panose="020B0604020202020204" pitchFamily="34" charset="0"/>
              <a:buChar char="•"/>
            </a:pPr>
            <a:endParaRPr lang="pt-PT" sz="1800" dirty="0">
              <a:solidFill>
                <a:schemeClr val="tx1"/>
              </a:solidFill>
            </a:endParaRPr>
          </a:p>
        </p:txBody>
      </p:sp>
      <p:sp>
        <p:nvSpPr>
          <p:cNvPr id="3" name="Título 2">
            <a:extLst>
              <a:ext uri="{FF2B5EF4-FFF2-40B4-BE49-F238E27FC236}">
                <a16:creationId xmlns:a16="http://schemas.microsoft.com/office/drawing/2014/main" xmlns="" id="{8D5A3425-8C5B-432B-B98D-77857F7790EE}"/>
              </a:ext>
            </a:extLst>
          </p:cNvPr>
          <p:cNvSpPr>
            <a:spLocks noGrp="1"/>
          </p:cNvSpPr>
          <p:nvPr>
            <p:ph type="title"/>
          </p:nvPr>
        </p:nvSpPr>
        <p:spPr/>
        <p:txBody>
          <a:bodyPr/>
          <a:lstStyle/>
          <a:p>
            <a:r>
              <a:rPr lang="pt-PT" dirty="0"/>
              <a:t>Informações a Reter</a:t>
            </a:r>
          </a:p>
        </p:txBody>
      </p:sp>
    </p:spTree>
    <p:extLst>
      <p:ext uri="{BB962C8B-B14F-4D97-AF65-F5344CB8AC3E}">
        <p14:creationId xmlns:p14="http://schemas.microsoft.com/office/powerpoint/2010/main" val="931877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587FBA6F-F034-469E-B0F2-3891F5453396}"/>
              </a:ext>
            </a:extLst>
          </p:cNvPr>
          <p:cNvSpPr>
            <a:spLocks noGrp="1"/>
          </p:cNvSpPr>
          <p:nvPr>
            <p:ph type="subTitle" idx="1"/>
          </p:nvPr>
        </p:nvSpPr>
        <p:spPr>
          <a:xfrm>
            <a:off x="1524000" y="1979802"/>
            <a:ext cx="9144000" cy="4243497"/>
          </a:xfrm>
        </p:spPr>
        <p:txBody>
          <a:bodyPr>
            <a:normAutofit fontScale="92500" lnSpcReduction="10000"/>
          </a:bodyPr>
          <a:lstStyle/>
          <a:p>
            <a:pPr algn="l">
              <a:lnSpc>
                <a:spcPct val="120000"/>
              </a:lnSpc>
              <a:spcBef>
                <a:spcPts val="600"/>
              </a:spcBef>
              <a:spcAft>
                <a:spcPts val="1200"/>
              </a:spcAft>
            </a:pPr>
            <a:r>
              <a:rPr lang="pt-PT" sz="1900" b="1" dirty="0">
                <a:solidFill>
                  <a:schemeClr val="tx1"/>
                </a:solidFill>
              </a:rPr>
              <a:t>Internacionalizar para o Peru requer: </a:t>
            </a:r>
          </a:p>
          <a:p>
            <a:pPr marL="285750" indent="-285750" algn="just">
              <a:lnSpc>
                <a:spcPct val="120000"/>
              </a:lnSpc>
              <a:spcBef>
                <a:spcPts val="600"/>
              </a:spcBef>
              <a:spcAft>
                <a:spcPts val="600"/>
              </a:spcAft>
              <a:buFont typeface="Arial" panose="020B0604020202020204" pitchFamily="34" charset="0"/>
              <a:buChar char="•"/>
            </a:pPr>
            <a:r>
              <a:rPr lang="pt-PT" sz="1900" dirty="0">
                <a:solidFill>
                  <a:schemeClr val="tx1"/>
                </a:solidFill>
              </a:rPr>
              <a:t>Planear a realização da visita com 2-3 meses de antecedência. Mas prepare-se para que muitas confirmações só sejam efetuadas de véspera. </a:t>
            </a:r>
          </a:p>
          <a:p>
            <a:pPr marL="285750" indent="-285750" algn="just">
              <a:lnSpc>
                <a:spcPct val="120000"/>
              </a:lnSpc>
              <a:spcBef>
                <a:spcPts val="600"/>
              </a:spcBef>
              <a:spcAft>
                <a:spcPts val="600"/>
              </a:spcAft>
              <a:buFont typeface="Arial" panose="020B0604020202020204" pitchFamily="34" charset="0"/>
              <a:buChar char="•"/>
            </a:pPr>
            <a:r>
              <a:rPr lang="pt-PT" sz="1900" dirty="0">
                <a:solidFill>
                  <a:schemeClr val="tx1"/>
                </a:solidFill>
              </a:rPr>
              <a:t>Aproveitar o tempo para reunir e conversar com o maior número possível de pessoas - como na maioria dos países da América Latina, os negócios fazem-se por relacionamentos amadurecidos ou por “recomendações vindas de cima”;</a:t>
            </a:r>
          </a:p>
          <a:p>
            <a:pPr marL="285750" indent="-285750" algn="just">
              <a:lnSpc>
                <a:spcPct val="120000"/>
              </a:lnSpc>
              <a:spcBef>
                <a:spcPts val="600"/>
              </a:spcBef>
              <a:spcAft>
                <a:spcPts val="600"/>
              </a:spcAft>
              <a:buFont typeface="Arial" panose="020B0604020202020204" pitchFamily="34" charset="0"/>
              <a:buChar char="•"/>
            </a:pPr>
            <a:r>
              <a:rPr lang="pt-PT" sz="1900" dirty="0">
                <a:solidFill>
                  <a:schemeClr val="tx1"/>
                </a:solidFill>
              </a:rPr>
              <a:t>Procurar sempre obter aconselhamento independente, profissional e jurídico de boa qualidade junto de parceiros estratégicos;</a:t>
            </a:r>
          </a:p>
          <a:p>
            <a:pPr marL="285750" indent="-285750" algn="just">
              <a:lnSpc>
                <a:spcPct val="120000"/>
              </a:lnSpc>
              <a:spcBef>
                <a:spcPts val="600"/>
              </a:spcBef>
              <a:spcAft>
                <a:spcPts val="600"/>
              </a:spcAft>
              <a:buFont typeface="Arial" panose="020B0604020202020204" pitchFamily="34" charset="0"/>
              <a:buChar char="•"/>
            </a:pPr>
            <a:r>
              <a:rPr lang="pt-PT" sz="1900" dirty="0">
                <a:solidFill>
                  <a:schemeClr val="tx1"/>
                </a:solidFill>
              </a:rPr>
              <a:t>Analisar a capacidade financeira do Cliente/Importador; </a:t>
            </a:r>
          </a:p>
          <a:p>
            <a:pPr marL="285750" indent="-285750" algn="just">
              <a:lnSpc>
                <a:spcPct val="120000"/>
              </a:lnSpc>
              <a:spcBef>
                <a:spcPts val="600"/>
              </a:spcBef>
              <a:spcAft>
                <a:spcPts val="600"/>
              </a:spcAft>
              <a:buFont typeface="Arial" panose="020B0604020202020204" pitchFamily="34" charset="0"/>
              <a:buChar char="•"/>
            </a:pPr>
            <a:r>
              <a:rPr lang="pt-PT" sz="1900" dirty="0">
                <a:solidFill>
                  <a:schemeClr val="tx1"/>
                </a:solidFill>
              </a:rPr>
              <a:t>Garantir a Cobertura de Risco Cambial e da Taxa de Juro.</a:t>
            </a:r>
          </a:p>
          <a:p>
            <a:pPr algn="just"/>
            <a:endParaRPr lang="pt-PT" dirty="0"/>
          </a:p>
        </p:txBody>
      </p:sp>
      <p:sp>
        <p:nvSpPr>
          <p:cNvPr id="3" name="Título 2">
            <a:extLst>
              <a:ext uri="{FF2B5EF4-FFF2-40B4-BE49-F238E27FC236}">
                <a16:creationId xmlns:a16="http://schemas.microsoft.com/office/drawing/2014/main" xmlns="" id="{84AA445D-B618-4EB2-A9A1-BC53AB830963}"/>
              </a:ext>
            </a:extLst>
          </p:cNvPr>
          <p:cNvSpPr>
            <a:spLocks noGrp="1"/>
          </p:cNvSpPr>
          <p:nvPr>
            <p:ph type="title"/>
          </p:nvPr>
        </p:nvSpPr>
        <p:spPr/>
        <p:txBody>
          <a:bodyPr/>
          <a:lstStyle/>
          <a:p>
            <a:r>
              <a:rPr lang="pt-PT" dirty="0"/>
              <a:t>Internacionalizar para o Peru</a:t>
            </a:r>
          </a:p>
        </p:txBody>
      </p:sp>
    </p:spTree>
    <p:extLst>
      <p:ext uri="{BB962C8B-B14F-4D97-AF65-F5344CB8AC3E}">
        <p14:creationId xmlns:p14="http://schemas.microsoft.com/office/powerpoint/2010/main" val="3143570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C75D9FB8-4CE1-439B-A50C-56D414F41ECC}"/>
              </a:ext>
            </a:extLst>
          </p:cNvPr>
          <p:cNvSpPr>
            <a:spLocks noGrp="1"/>
          </p:cNvSpPr>
          <p:nvPr>
            <p:ph type="subTitle" idx="1"/>
          </p:nvPr>
        </p:nvSpPr>
        <p:spPr>
          <a:xfrm>
            <a:off x="1281953" y="2231472"/>
            <a:ext cx="9144000" cy="4260768"/>
          </a:xfrm>
        </p:spPr>
        <p:txBody>
          <a:bodyPr>
            <a:noAutofit/>
          </a:bodyPr>
          <a:lstStyle/>
          <a:p>
            <a:pPr algn="just">
              <a:lnSpc>
                <a:spcPct val="150000"/>
              </a:lnSpc>
              <a:spcBef>
                <a:spcPts val="600"/>
              </a:spcBef>
              <a:spcAft>
                <a:spcPts val="600"/>
              </a:spcAft>
            </a:pPr>
            <a:r>
              <a:rPr lang="pt-PT" sz="1800" dirty="0">
                <a:solidFill>
                  <a:schemeClr val="tx1"/>
                </a:solidFill>
              </a:rPr>
              <a:t>O setor da construção está repartido em duas áreas: principais: a </a:t>
            </a:r>
            <a:r>
              <a:rPr lang="pt-PT" sz="1800" b="1" dirty="0">
                <a:solidFill>
                  <a:schemeClr val="tx1"/>
                </a:solidFill>
              </a:rPr>
              <a:t>construção de infraestruturas </a:t>
            </a:r>
            <a:r>
              <a:rPr lang="pt-PT" sz="1800" dirty="0">
                <a:solidFill>
                  <a:schemeClr val="tx1"/>
                </a:solidFill>
              </a:rPr>
              <a:t>e a </a:t>
            </a:r>
            <a:r>
              <a:rPr lang="pt-PT" sz="1800" b="1" dirty="0">
                <a:solidFill>
                  <a:schemeClr val="tx1"/>
                </a:solidFill>
              </a:rPr>
              <a:t>construção geral</a:t>
            </a:r>
            <a:r>
              <a:rPr lang="pt-PT" sz="1800" dirty="0">
                <a:solidFill>
                  <a:schemeClr val="tx1"/>
                </a:solidFill>
              </a:rPr>
              <a:t>, que representam um peso de 45% e 65% da totalidade da produção do setor. </a:t>
            </a:r>
          </a:p>
          <a:p>
            <a:pPr algn="just">
              <a:lnSpc>
                <a:spcPct val="150000"/>
              </a:lnSpc>
              <a:spcBef>
                <a:spcPts val="600"/>
              </a:spcBef>
              <a:spcAft>
                <a:spcPts val="600"/>
              </a:spcAft>
            </a:pPr>
            <a:r>
              <a:rPr lang="pt-PT" sz="1800" dirty="0">
                <a:solidFill>
                  <a:schemeClr val="tx1"/>
                </a:solidFill>
              </a:rPr>
              <a:t>A catástrofe natural </a:t>
            </a:r>
            <a:r>
              <a:rPr lang="pt-PT" sz="1800" i="1" dirty="0">
                <a:solidFill>
                  <a:schemeClr val="tx1"/>
                </a:solidFill>
              </a:rPr>
              <a:t>El Niño</a:t>
            </a:r>
            <a:r>
              <a:rPr lang="pt-PT" sz="1800" dirty="0">
                <a:solidFill>
                  <a:schemeClr val="tx1"/>
                </a:solidFill>
              </a:rPr>
              <a:t>, no inicio de 2017, provocou danos significativos ao nível de infraestruturas e de habitações e levou o governo peruano a criar um ambicioso plano de reconstrução, no valor 3 mil milhões de dólares.</a:t>
            </a:r>
          </a:p>
          <a:p>
            <a:pPr algn="just">
              <a:lnSpc>
                <a:spcPct val="150000"/>
              </a:lnSpc>
              <a:spcBef>
                <a:spcPts val="600"/>
              </a:spcBef>
              <a:spcAft>
                <a:spcPts val="600"/>
              </a:spcAft>
            </a:pPr>
            <a:r>
              <a:rPr lang="pt-PT" sz="1800" dirty="0">
                <a:solidFill>
                  <a:schemeClr val="tx1"/>
                </a:solidFill>
              </a:rPr>
              <a:t>As empresas da cadeia de valor do setor da construção são as que mais beneficiarão para além das empresas de infraestruturas e os fornecedores de materiais de construção e de serviços. </a:t>
            </a:r>
          </a:p>
        </p:txBody>
      </p:sp>
      <p:sp>
        <p:nvSpPr>
          <p:cNvPr id="3" name="Título 2">
            <a:extLst>
              <a:ext uri="{FF2B5EF4-FFF2-40B4-BE49-F238E27FC236}">
                <a16:creationId xmlns:a16="http://schemas.microsoft.com/office/drawing/2014/main" xmlns="" id="{E292DAB2-4261-4B0C-AA1B-71F05D848D52}"/>
              </a:ext>
            </a:extLst>
          </p:cNvPr>
          <p:cNvSpPr>
            <a:spLocks noGrp="1"/>
          </p:cNvSpPr>
          <p:nvPr>
            <p:ph type="title"/>
          </p:nvPr>
        </p:nvSpPr>
        <p:spPr/>
        <p:txBody>
          <a:bodyPr/>
          <a:lstStyle/>
          <a:p>
            <a:r>
              <a:rPr lang="pt-PT" dirty="0"/>
              <a:t>Setor Construção</a:t>
            </a:r>
          </a:p>
        </p:txBody>
      </p:sp>
    </p:spTree>
    <p:extLst>
      <p:ext uri="{BB962C8B-B14F-4D97-AF65-F5344CB8AC3E}">
        <p14:creationId xmlns:p14="http://schemas.microsoft.com/office/powerpoint/2010/main" val="3544956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C75D9FB8-4CE1-439B-A50C-56D414F41ECC}"/>
              </a:ext>
            </a:extLst>
          </p:cNvPr>
          <p:cNvSpPr>
            <a:spLocks noGrp="1"/>
          </p:cNvSpPr>
          <p:nvPr>
            <p:ph type="subTitle" idx="1"/>
          </p:nvPr>
        </p:nvSpPr>
        <p:spPr>
          <a:xfrm>
            <a:off x="1281953" y="1771954"/>
            <a:ext cx="9144000" cy="4720286"/>
          </a:xfrm>
        </p:spPr>
        <p:txBody>
          <a:bodyPr>
            <a:noAutofit/>
          </a:bodyPr>
          <a:lstStyle/>
          <a:p>
            <a:pPr algn="just">
              <a:lnSpc>
                <a:spcPct val="150000"/>
              </a:lnSpc>
              <a:spcBef>
                <a:spcPts val="600"/>
              </a:spcBef>
              <a:spcAft>
                <a:spcPts val="600"/>
              </a:spcAft>
            </a:pPr>
            <a:r>
              <a:rPr lang="pt-PT" sz="1800" dirty="0">
                <a:solidFill>
                  <a:schemeClr val="tx1"/>
                </a:solidFill>
              </a:rPr>
              <a:t>Após dois anos de quedas no setor, -2,03% em 2015 e -2,27% em 2016, o PIB do setor de construção civil cresceu 5,6% entre janeiro e novembro de 2018, um aumento significativo quando comparado aos 1,74% atingidos no mesmo período de 2017. Houve também um aumento no nível das operações de construção.</a:t>
            </a:r>
          </a:p>
          <a:p>
            <a:pPr algn="just">
              <a:lnSpc>
                <a:spcPct val="150000"/>
              </a:lnSpc>
              <a:spcBef>
                <a:spcPts val="600"/>
              </a:spcBef>
              <a:spcAft>
                <a:spcPts val="600"/>
              </a:spcAft>
            </a:pPr>
            <a:r>
              <a:rPr lang="pt-PT" sz="1800" dirty="0">
                <a:solidFill>
                  <a:schemeClr val="tx1"/>
                </a:solidFill>
              </a:rPr>
              <a:t>Por outro lado, o apoio ao crescimento do setor em 2018 foi baseado em investimentos públicos, que cresceram 9,9%. </a:t>
            </a:r>
          </a:p>
          <a:p>
            <a:pPr algn="just">
              <a:lnSpc>
                <a:spcPct val="150000"/>
              </a:lnSpc>
              <a:spcBef>
                <a:spcPts val="600"/>
              </a:spcBef>
              <a:spcAft>
                <a:spcPts val="600"/>
              </a:spcAft>
            </a:pPr>
            <a:r>
              <a:rPr lang="pt-PT" sz="1800" dirty="0">
                <a:solidFill>
                  <a:schemeClr val="tx1"/>
                </a:solidFill>
              </a:rPr>
              <a:t>O segmento habitacional também mostrou dinamismo significativo (6,9% em unidades). O segmento </a:t>
            </a:r>
            <a:r>
              <a:rPr lang="pt-PT" sz="1800" dirty="0" err="1">
                <a:solidFill>
                  <a:schemeClr val="tx1"/>
                </a:solidFill>
              </a:rPr>
              <a:t>MiVivienda</a:t>
            </a:r>
            <a:r>
              <a:rPr lang="pt-PT" sz="1800" dirty="0">
                <a:solidFill>
                  <a:schemeClr val="tx1"/>
                </a:solidFill>
              </a:rPr>
              <a:t> (fundo que promove o acesso a melhores habitações) foi o mais dinâmico (28,9% em novos empréstimos), sendo o principal impulsionador desse resultado.</a:t>
            </a:r>
          </a:p>
        </p:txBody>
      </p:sp>
      <p:sp>
        <p:nvSpPr>
          <p:cNvPr id="3" name="Título 2">
            <a:extLst>
              <a:ext uri="{FF2B5EF4-FFF2-40B4-BE49-F238E27FC236}">
                <a16:creationId xmlns:a16="http://schemas.microsoft.com/office/drawing/2014/main" xmlns="" id="{E292DAB2-4261-4B0C-AA1B-71F05D848D52}"/>
              </a:ext>
            </a:extLst>
          </p:cNvPr>
          <p:cNvSpPr>
            <a:spLocks noGrp="1"/>
          </p:cNvSpPr>
          <p:nvPr>
            <p:ph type="title"/>
          </p:nvPr>
        </p:nvSpPr>
        <p:spPr/>
        <p:txBody>
          <a:bodyPr/>
          <a:lstStyle/>
          <a:p>
            <a:r>
              <a:rPr lang="pt-PT" dirty="0"/>
              <a:t>Setor Construção</a:t>
            </a:r>
          </a:p>
        </p:txBody>
      </p:sp>
    </p:spTree>
    <p:extLst>
      <p:ext uri="{BB962C8B-B14F-4D97-AF65-F5344CB8AC3E}">
        <p14:creationId xmlns:p14="http://schemas.microsoft.com/office/powerpoint/2010/main" val="1475869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6764E3E-24C2-4216-8F5C-0673E865EB37}"/>
              </a:ext>
            </a:extLst>
          </p:cNvPr>
          <p:cNvSpPr>
            <a:spLocks noGrp="1"/>
          </p:cNvSpPr>
          <p:nvPr>
            <p:ph type="title"/>
          </p:nvPr>
        </p:nvSpPr>
        <p:spPr/>
        <p:txBody>
          <a:bodyPr/>
          <a:lstStyle/>
          <a:p>
            <a:r>
              <a:rPr lang="pt-PT" sz="6600" dirty="0"/>
              <a:t>argentina</a:t>
            </a:r>
          </a:p>
        </p:txBody>
      </p:sp>
      <p:sp>
        <p:nvSpPr>
          <p:cNvPr id="3" name="Marcador de Posição do Texto 2">
            <a:extLst>
              <a:ext uri="{FF2B5EF4-FFF2-40B4-BE49-F238E27FC236}">
                <a16:creationId xmlns:a16="http://schemas.microsoft.com/office/drawing/2014/main" xmlns="" id="{771DF056-A134-40EF-9011-98056C2DBBE4}"/>
              </a:ext>
            </a:extLst>
          </p:cNvPr>
          <p:cNvSpPr>
            <a:spLocks noGrp="1"/>
          </p:cNvSpPr>
          <p:nvPr>
            <p:ph type="body" idx="1"/>
          </p:nvPr>
        </p:nvSpPr>
        <p:spPr/>
        <p:txBody>
          <a:bodyPr>
            <a:normAutofit/>
          </a:bodyPr>
          <a:lstStyle/>
          <a:p>
            <a:r>
              <a:rPr lang="pt-PT" sz="5400" dirty="0"/>
              <a:t>FICHA DE MERCADO</a:t>
            </a:r>
          </a:p>
        </p:txBody>
      </p:sp>
    </p:spTree>
    <p:extLst>
      <p:ext uri="{BB962C8B-B14F-4D97-AF65-F5344CB8AC3E}">
        <p14:creationId xmlns:p14="http://schemas.microsoft.com/office/powerpoint/2010/main" val="298353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8A759BD6-02DC-448F-B4EC-A85D469FD489}"/>
              </a:ext>
            </a:extLst>
          </p:cNvPr>
          <p:cNvSpPr>
            <a:spLocks noGrp="1"/>
          </p:cNvSpPr>
          <p:nvPr>
            <p:ph type="title"/>
          </p:nvPr>
        </p:nvSpPr>
        <p:spPr/>
        <p:txBody>
          <a:bodyPr/>
          <a:lstStyle/>
          <a:p>
            <a:r>
              <a:rPr lang="pt-PT" dirty="0"/>
              <a:t>enquadramento</a:t>
            </a:r>
          </a:p>
        </p:txBody>
      </p:sp>
      <p:grpSp>
        <p:nvGrpSpPr>
          <p:cNvPr id="2" name="Grupo 1">
            <a:extLst>
              <a:ext uri="{FF2B5EF4-FFF2-40B4-BE49-F238E27FC236}">
                <a16:creationId xmlns:a16="http://schemas.microsoft.com/office/drawing/2014/main" xmlns="" id="{BF820C69-D02F-4A39-9104-01F8275C2D72}"/>
              </a:ext>
            </a:extLst>
          </p:cNvPr>
          <p:cNvGrpSpPr/>
          <p:nvPr/>
        </p:nvGrpSpPr>
        <p:grpSpPr>
          <a:xfrm>
            <a:off x="838200" y="1907545"/>
            <a:ext cx="10931555" cy="4005575"/>
            <a:chOff x="838200" y="1907177"/>
            <a:chExt cx="10931555" cy="4005575"/>
          </a:xfrm>
        </p:grpSpPr>
        <p:sp>
          <p:nvSpPr>
            <p:cNvPr id="8" name="Retângulo 7">
              <a:extLst>
                <a:ext uri="{FF2B5EF4-FFF2-40B4-BE49-F238E27FC236}">
                  <a16:creationId xmlns:a16="http://schemas.microsoft.com/office/drawing/2014/main" xmlns="" id="{A9910FFE-07C7-4AA8-8B0D-28C0C8B4428D}"/>
                </a:ext>
              </a:extLst>
            </p:cNvPr>
            <p:cNvSpPr/>
            <p:nvPr/>
          </p:nvSpPr>
          <p:spPr>
            <a:xfrm>
              <a:off x="3548543" y="2253637"/>
              <a:ext cx="2547457" cy="1015663"/>
            </a:xfrm>
            <a:prstGeom prst="rect">
              <a:avLst/>
            </a:prstGeom>
          </p:spPr>
          <p:txBody>
            <a:bodyPr wrap="square">
              <a:spAutoFit/>
            </a:bodyPr>
            <a:lstStyle/>
            <a:p>
              <a:pPr marL="180340" indent="-226695" algn="ctr">
                <a:lnSpc>
                  <a:spcPts val="1500"/>
                </a:lnSpc>
                <a:spcAft>
                  <a:spcPts val="600"/>
                </a:spcAft>
              </a:pPr>
              <a:r>
                <a:rPr lang="pt-PT" sz="1600" b="1" dirty="0">
                  <a:latin typeface="+mj-lt"/>
                  <a:cs typeface="Vrinda" panose="020B0502040204020203" pitchFamily="34" charset="0"/>
                </a:rPr>
                <a:t>Bogotá</a:t>
              </a:r>
              <a:endParaRPr lang="pt-PT" sz="1600" dirty="0">
                <a:latin typeface="+mj-lt"/>
                <a:cs typeface="Vrinda" panose="020B0502040204020203" pitchFamily="34" charset="0"/>
              </a:endParaRPr>
            </a:p>
            <a:p>
              <a:pPr marL="180340" indent="-226695" algn="ctr">
                <a:lnSpc>
                  <a:spcPts val="1500"/>
                </a:lnSpc>
                <a:spcAft>
                  <a:spcPts val="600"/>
                </a:spcAft>
              </a:pPr>
              <a:r>
                <a:rPr lang="pt-PT" sz="1600" dirty="0">
                  <a:latin typeface="+mj-lt"/>
                  <a:cs typeface="Vrinda" panose="020B0502040204020203" pitchFamily="34" charset="0"/>
                </a:rPr>
                <a:t>2 640 m de altitude</a:t>
              </a:r>
            </a:p>
            <a:p>
              <a:pPr marL="180340" indent="-226695" algn="ctr">
                <a:lnSpc>
                  <a:spcPts val="1500"/>
                </a:lnSpc>
                <a:spcAft>
                  <a:spcPts val="600"/>
                </a:spcAft>
              </a:pPr>
              <a:r>
                <a:rPr lang="pt-PT" sz="1600" dirty="0">
                  <a:latin typeface="+mj-lt"/>
                  <a:cs typeface="Vrinda" panose="020B0502040204020203" pitchFamily="34" charset="0"/>
                </a:rPr>
                <a:t> Temperatura média anual de 19ºC; </a:t>
              </a:r>
            </a:p>
          </p:txBody>
        </p:sp>
        <p:pic>
          <p:nvPicPr>
            <p:cNvPr id="11" name="Imagem 10">
              <a:extLst>
                <a:ext uri="{FF2B5EF4-FFF2-40B4-BE49-F238E27FC236}">
                  <a16:creationId xmlns:a16="http://schemas.microsoft.com/office/drawing/2014/main" xmlns="" id="{14FF7615-FC28-42D3-8326-73983B4AF4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042"/>
            <a:stretch/>
          </p:blipFill>
          <p:spPr>
            <a:xfrm>
              <a:off x="838200" y="4197822"/>
              <a:ext cx="2570388" cy="17149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Retângulo 13">
              <a:extLst>
                <a:ext uri="{FF2B5EF4-FFF2-40B4-BE49-F238E27FC236}">
                  <a16:creationId xmlns:a16="http://schemas.microsoft.com/office/drawing/2014/main" xmlns="" id="{CE8444EB-25B0-4D29-9073-F580E550CE2C}"/>
                </a:ext>
              </a:extLst>
            </p:cNvPr>
            <p:cNvSpPr/>
            <p:nvPr/>
          </p:nvSpPr>
          <p:spPr>
            <a:xfrm>
              <a:off x="3548543" y="4544442"/>
              <a:ext cx="2547457" cy="1021690"/>
            </a:xfrm>
            <a:prstGeom prst="rect">
              <a:avLst/>
            </a:prstGeom>
          </p:spPr>
          <p:txBody>
            <a:bodyPr wrap="square">
              <a:spAutoFit/>
            </a:bodyPr>
            <a:lstStyle/>
            <a:p>
              <a:pPr marL="180340" indent="-226695" algn="ctr">
                <a:lnSpc>
                  <a:spcPts val="1500"/>
                </a:lnSpc>
                <a:spcAft>
                  <a:spcPts val="600"/>
                </a:spcAft>
              </a:pPr>
              <a:r>
                <a:rPr lang="pt-PT" sz="1600" b="1" dirty="0">
                  <a:latin typeface="+mj-lt"/>
                  <a:cs typeface="Vrinda" panose="020B0502040204020203" pitchFamily="34" charset="0"/>
                </a:rPr>
                <a:t>Medellín</a:t>
              </a:r>
              <a:endParaRPr lang="pt-PT" sz="1600" dirty="0">
                <a:latin typeface="+mj-lt"/>
                <a:cs typeface="Vrinda" panose="020B0502040204020203" pitchFamily="34" charset="0"/>
              </a:endParaRPr>
            </a:p>
            <a:p>
              <a:pPr marL="180340" indent="-226695" algn="ctr">
                <a:lnSpc>
                  <a:spcPts val="1500"/>
                </a:lnSpc>
                <a:spcAft>
                  <a:spcPts val="600"/>
                </a:spcAft>
              </a:pPr>
              <a:r>
                <a:rPr lang="pt-PT" sz="1600" dirty="0">
                  <a:latin typeface="+mj-lt"/>
                  <a:cs typeface="Vrinda" panose="020B0502040204020203" pitchFamily="34" charset="0"/>
                </a:rPr>
                <a:t>1 520m de altitude</a:t>
              </a:r>
            </a:p>
            <a:p>
              <a:pPr marL="180340" indent="-226695" algn="ctr">
                <a:lnSpc>
                  <a:spcPts val="1500"/>
                </a:lnSpc>
                <a:spcAft>
                  <a:spcPts val="600"/>
                </a:spcAft>
              </a:pPr>
              <a:r>
                <a:rPr lang="pt-PT" sz="1600" dirty="0">
                  <a:latin typeface="+mj-lt"/>
                  <a:cs typeface="Vrinda" panose="020B0502040204020203" pitchFamily="34" charset="0"/>
                </a:rPr>
                <a:t> Temperatura média anual de 22,5ºC; </a:t>
              </a:r>
            </a:p>
          </p:txBody>
        </p:sp>
        <p:pic>
          <p:nvPicPr>
            <p:cNvPr id="15" name="Imagem 14">
              <a:extLst>
                <a:ext uri="{FF2B5EF4-FFF2-40B4-BE49-F238E27FC236}">
                  <a16:creationId xmlns:a16="http://schemas.microsoft.com/office/drawing/2014/main" xmlns="" id="{A910B0C1-AE22-4374-AFC6-2B11F983B3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570" y="1907177"/>
              <a:ext cx="2573158" cy="17147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6" name="Retângulo 15">
              <a:extLst>
                <a:ext uri="{FF2B5EF4-FFF2-40B4-BE49-F238E27FC236}">
                  <a16:creationId xmlns:a16="http://schemas.microsoft.com/office/drawing/2014/main" xmlns="" id="{E0F21491-D673-482F-BEEC-4264B2665A4E}"/>
                </a:ext>
              </a:extLst>
            </p:cNvPr>
            <p:cNvSpPr/>
            <p:nvPr/>
          </p:nvSpPr>
          <p:spPr>
            <a:xfrm>
              <a:off x="9222298" y="2253637"/>
              <a:ext cx="2547457" cy="1021690"/>
            </a:xfrm>
            <a:prstGeom prst="rect">
              <a:avLst/>
            </a:prstGeom>
          </p:spPr>
          <p:txBody>
            <a:bodyPr wrap="square">
              <a:spAutoFit/>
            </a:bodyPr>
            <a:lstStyle/>
            <a:p>
              <a:pPr marL="180340" indent="-226695" algn="ctr">
                <a:lnSpc>
                  <a:spcPts val="1500"/>
                </a:lnSpc>
                <a:spcAft>
                  <a:spcPts val="600"/>
                </a:spcAft>
              </a:pPr>
              <a:r>
                <a:rPr lang="pt-PT" sz="1600" b="1" dirty="0">
                  <a:latin typeface="+mj-lt"/>
                  <a:cs typeface="Vrinda" panose="020B0502040204020203" pitchFamily="34" charset="0"/>
                </a:rPr>
                <a:t>Cartagena</a:t>
              </a:r>
              <a:endParaRPr lang="pt-PT" sz="1600" dirty="0">
                <a:latin typeface="+mj-lt"/>
                <a:cs typeface="Vrinda" panose="020B0502040204020203" pitchFamily="34" charset="0"/>
              </a:endParaRPr>
            </a:p>
            <a:p>
              <a:pPr marL="180340" indent="-226695" algn="ctr">
                <a:lnSpc>
                  <a:spcPts val="1500"/>
                </a:lnSpc>
                <a:spcAft>
                  <a:spcPts val="600"/>
                </a:spcAft>
              </a:pPr>
              <a:r>
                <a:rPr lang="pt-PT" sz="1600" dirty="0">
                  <a:latin typeface="+mj-lt"/>
                  <a:cs typeface="Vrinda" panose="020B0502040204020203" pitchFamily="34" charset="0"/>
                </a:rPr>
                <a:t>2m de altitude</a:t>
              </a:r>
            </a:p>
            <a:p>
              <a:pPr marL="180340" indent="-226695" algn="ctr">
                <a:lnSpc>
                  <a:spcPts val="1500"/>
                </a:lnSpc>
                <a:spcAft>
                  <a:spcPts val="600"/>
                </a:spcAft>
              </a:pPr>
              <a:r>
                <a:rPr lang="pt-PT" sz="1600" dirty="0">
                  <a:latin typeface="+mj-lt"/>
                  <a:cs typeface="Vrinda" panose="020B0502040204020203" pitchFamily="34" charset="0"/>
                </a:rPr>
                <a:t> Temperatura média anual de 22,5ºC; </a:t>
              </a:r>
            </a:p>
          </p:txBody>
        </p:sp>
        <p:sp>
          <p:nvSpPr>
            <p:cNvPr id="18" name="Retângulo 17">
              <a:extLst>
                <a:ext uri="{FF2B5EF4-FFF2-40B4-BE49-F238E27FC236}">
                  <a16:creationId xmlns:a16="http://schemas.microsoft.com/office/drawing/2014/main" xmlns="" id="{837499E3-AA70-469E-A8CE-9C60B371F116}"/>
                </a:ext>
              </a:extLst>
            </p:cNvPr>
            <p:cNvSpPr/>
            <p:nvPr/>
          </p:nvSpPr>
          <p:spPr>
            <a:xfrm>
              <a:off x="9131417" y="4544442"/>
              <a:ext cx="2547457" cy="1021690"/>
            </a:xfrm>
            <a:prstGeom prst="rect">
              <a:avLst/>
            </a:prstGeom>
          </p:spPr>
          <p:txBody>
            <a:bodyPr wrap="square">
              <a:spAutoFit/>
            </a:bodyPr>
            <a:lstStyle/>
            <a:p>
              <a:pPr marL="180340" indent="-226695" algn="ctr">
                <a:lnSpc>
                  <a:spcPts val="1500"/>
                </a:lnSpc>
                <a:spcAft>
                  <a:spcPts val="600"/>
                </a:spcAft>
              </a:pPr>
              <a:r>
                <a:rPr lang="pt-PT" sz="1600" b="1" dirty="0">
                  <a:latin typeface="+mj-lt"/>
                  <a:cs typeface="Vrinda" panose="020B0502040204020203" pitchFamily="34" charset="0"/>
                </a:rPr>
                <a:t>Cali</a:t>
              </a:r>
            </a:p>
            <a:p>
              <a:pPr marL="180340" indent="-226695" algn="ctr">
                <a:lnSpc>
                  <a:spcPts val="1500"/>
                </a:lnSpc>
                <a:spcAft>
                  <a:spcPts val="600"/>
                </a:spcAft>
              </a:pPr>
              <a:r>
                <a:rPr lang="pt-PT" sz="1600" dirty="0">
                  <a:latin typeface="+mj-lt"/>
                  <a:cs typeface="Vrinda" panose="020B0502040204020203" pitchFamily="34" charset="0"/>
                </a:rPr>
                <a:t>995m de altitude</a:t>
              </a:r>
            </a:p>
            <a:p>
              <a:pPr marL="180340" indent="-226695" algn="ctr">
                <a:lnSpc>
                  <a:spcPts val="1500"/>
                </a:lnSpc>
                <a:spcAft>
                  <a:spcPts val="600"/>
                </a:spcAft>
              </a:pPr>
              <a:r>
                <a:rPr lang="pt-PT" sz="1600" dirty="0">
                  <a:latin typeface="+mj-lt"/>
                  <a:cs typeface="Vrinda" panose="020B0502040204020203" pitchFamily="34" charset="0"/>
                </a:rPr>
                <a:t> Temperatura média anual de 24ºC; </a:t>
              </a:r>
            </a:p>
          </p:txBody>
        </p:sp>
        <p:pic>
          <p:nvPicPr>
            <p:cNvPr id="1028" name="Picture 4" descr="http://bacecg.com/wp-content/uploads/2018/05/santiago_de_cali.jpg">
              <a:extLst>
                <a:ext uri="{FF2B5EF4-FFF2-40B4-BE49-F238E27FC236}">
                  <a16:creationId xmlns:a16="http://schemas.microsoft.com/office/drawing/2014/main" xmlns="" id="{83BC7EDB-A0AC-4639-A336-F0439DFF44C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017" r="1"/>
            <a:stretch/>
          </p:blipFill>
          <p:spPr bwMode="auto">
            <a:xfrm>
              <a:off x="6339980" y="4197822"/>
              <a:ext cx="2547457" cy="16896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pic>
        <p:nvPicPr>
          <p:cNvPr id="12" name="Picture 4">
            <a:extLst>
              <a:ext uri="{FF2B5EF4-FFF2-40B4-BE49-F238E27FC236}">
                <a16:creationId xmlns:a16="http://schemas.microsoft.com/office/drawing/2014/main" xmlns="" id="{5676945E-2207-4CC9-B760-9D5741163C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38200" y="1907545"/>
            <a:ext cx="2570388" cy="16896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85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8A759BD6-02DC-448F-B4EC-A85D469FD489}"/>
              </a:ext>
            </a:extLst>
          </p:cNvPr>
          <p:cNvSpPr>
            <a:spLocks noGrp="1"/>
          </p:cNvSpPr>
          <p:nvPr>
            <p:ph type="title"/>
          </p:nvPr>
        </p:nvSpPr>
        <p:spPr/>
        <p:txBody>
          <a:bodyPr/>
          <a:lstStyle/>
          <a:p>
            <a:r>
              <a:rPr lang="pt-PT" dirty="0"/>
              <a:t>enquadramento</a:t>
            </a:r>
          </a:p>
        </p:txBody>
      </p:sp>
      <p:graphicFrame>
        <p:nvGraphicFramePr>
          <p:cNvPr id="9" name="Tabela 8">
            <a:extLst>
              <a:ext uri="{FF2B5EF4-FFF2-40B4-BE49-F238E27FC236}">
                <a16:creationId xmlns:a16="http://schemas.microsoft.com/office/drawing/2014/main" xmlns="" id="{04337E52-7A3A-4619-A9F8-CC39261792B6}"/>
              </a:ext>
            </a:extLst>
          </p:cNvPr>
          <p:cNvGraphicFramePr>
            <a:graphicFrameLocks noGrp="1"/>
          </p:cNvGraphicFramePr>
          <p:nvPr>
            <p:extLst>
              <p:ext uri="{D42A27DB-BD31-4B8C-83A1-F6EECF244321}">
                <p14:modId xmlns:p14="http://schemas.microsoft.com/office/powerpoint/2010/main" val="2022224045"/>
              </p:ext>
            </p:extLst>
          </p:nvPr>
        </p:nvGraphicFramePr>
        <p:xfrm>
          <a:off x="4353401" y="1923357"/>
          <a:ext cx="7185455" cy="4373908"/>
        </p:xfrm>
        <a:graphic>
          <a:graphicData uri="http://schemas.openxmlformats.org/drawingml/2006/table">
            <a:tbl>
              <a:tblPr firstRow="1" bandRow="1">
                <a:tableStyleId>{2D5ABB26-0587-4C30-8999-92F81FD0307C}</a:tableStyleId>
              </a:tblPr>
              <a:tblGrid>
                <a:gridCol w="1426614">
                  <a:extLst>
                    <a:ext uri="{9D8B030D-6E8A-4147-A177-3AD203B41FA5}">
                      <a16:colId xmlns:a16="http://schemas.microsoft.com/office/drawing/2014/main" xmlns="" val="558341567"/>
                    </a:ext>
                  </a:extLst>
                </a:gridCol>
                <a:gridCol w="5758841">
                  <a:extLst>
                    <a:ext uri="{9D8B030D-6E8A-4147-A177-3AD203B41FA5}">
                      <a16:colId xmlns:a16="http://schemas.microsoft.com/office/drawing/2014/main" xmlns="" val="2321397659"/>
                    </a:ext>
                  </a:extLst>
                </a:gridCol>
              </a:tblGrid>
              <a:tr h="492259">
                <a:tc>
                  <a:txBody>
                    <a:bodyPr/>
                    <a:lstStyle/>
                    <a:p>
                      <a:pPr algn="r"/>
                      <a:r>
                        <a:rPr lang="pt-PT" sz="1600" b="1" i="0" kern="1200" dirty="0">
                          <a:solidFill>
                            <a:schemeClr val="tx1"/>
                          </a:solidFill>
                          <a:effectLst/>
                          <a:latin typeface="+mj-lt"/>
                          <a:ea typeface="+mn-ea"/>
                          <a:cs typeface="Vrinda" panose="020B0502040204020203" pitchFamily="34" charset="0"/>
                        </a:rPr>
                        <a:t>Nome:</a:t>
                      </a:r>
                    </a:p>
                  </a:txBody>
                  <a:tcPr anchor="ctr"/>
                </a:tc>
                <a:tc>
                  <a:txBody>
                    <a:bodyPr/>
                    <a:lstStyle/>
                    <a:p>
                      <a:pPr marL="0" indent="0" algn="l" defTabSz="914400" rtl="0" eaLnBrk="1" latinLnBrk="0" hangingPunct="1">
                        <a:lnSpc>
                          <a:spcPct val="90000"/>
                        </a:lnSpc>
                        <a:spcBef>
                          <a:spcPts val="1000"/>
                        </a:spcBef>
                        <a:buFont typeface="Arial" panose="020B0604020202020204" pitchFamily="34" charset="0"/>
                        <a:buNone/>
                      </a:pPr>
                      <a:r>
                        <a:rPr lang="pt-PT" sz="1800" b="0" i="0" kern="1200" dirty="0">
                          <a:solidFill>
                            <a:schemeClr val="tx1"/>
                          </a:solidFill>
                          <a:effectLst/>
                          <a:latin typeface="+mj-lt"/>
                          <a:ea typeface="+mn-ea"/>
                          <a:cs typeface="Vrinda" panose="020B0502040204020203" pitchFamily="34" charset="0"/>
                        </a:rPr>
                        <a:t>República Argentina</a:t>
                      </a:r>
                    </a:p>
                  </a:txBody>
                  <a:tcPr anchor="ctr"/>
                </a:tc>
                <a:extLst>
                  <a:ext uri="{0D108BD9-81ED-4DB2-BD59-A6C34878D82A}">
                    <a16:rowId xmlns:a16="http://schemas.microsoft.com/office/drawing/2014/main" xmlns="" val="2610289027"/>
                  </a:ext>
                </a:extLst>
              </a:tr>
              <a:tr h="492259">
                <a:tc>
                  <a:txBody>
                    <a:bodyPr/>
                    <a:lstStyle/>
                    <a:p>
                      <a:pPr algn="r"/>
                      <a:r>
                        <a:rPr lang="pt-PT" sz="1600" b="1" i="0" kern="1200" dirty="0">
                          <a:solidFill>
                            <a:schemeClr val="tx1"/>
                          </a:solidFill>
                          <a:effectLst/>
                          <a:latin typeface="+mj-lt"/>
                          <a:ea typeface="+mn-ea"/>
                          <a:cs typeface="Vrinda" panose="020B0502040204020203" pitchFamily="34" charset="0"/>
                        </a:rPr>
                        <a:t>Capital:</a:t>
                      </a:r>
                    </a:p>
                  </a:txBody>
                  <a:tcPr anchor="ctr"/>
                </a:tc>
                <a:tc>
                  <a:txBody>
                    <a:bodyPr/>
                    <a:lstStyle/>
                    <a:p>
                      <a:pPr marL="0" indent="0" algn="l" defTabSz="914400" rtl="0" eaLnBrk="1" latinLnBrk="0" hangingPunct="1">
                        <a:lnSpc>
                          <a:spcPct val="90000"/>
                        </a:lnSpc>
                        <a:spcBef>
                          <a:spcPts val="1000"/>
                        </a:spcBef>
                        <a:buFont typeface="Arial" panose="020B0604020202020204" pitchFamily="34" charset="0"/>
                        <a:buNone/>
                      </a:pPr>
                      <a:r>
                        <a:rPr lang="pt-PT" sz="1800" b="0" i="0" kern="1200" dirty="0">
                          <a:solidFill>
                            <a:schemeClr val="tx1"/>
                          </a:solidFill>
                          <a:effectLst/>
                          <a:latin typeface="+mj-lt"/>
                          <a:ea typeface="+mn-ea"/>
                          <a:cs typeface="Vrinda" panose="020B0502040204020203" pitchFamily="34" charset="0"/>
                        </a:rPr>
                        <a:t>Buenos Aires</a:t>
                      </a:r>
                    </a:p>
                  </a:txBody>
                  <a:tcPr anchor="ctr"/>
                </a:tc>
                <a:extLst>
                  <a:ext uri="{0D108BD9-81ED-4DB2-BD59-A6C34878D82A}">
                    <a16:rowId xmlns:a16="http://schemas.microsoft.com/office/drawing/2014/main" xmlns="" val="3843299421"/>
                  </a:ext>
                </a:extLst>
              </a:tr>
              <a:tr h="799753">
                <a:tc>
                  <a:txBody>
                    <a:bodyPr/>
                    <a:lstStyle/>
                    <a:p>
                      <a:pPr algn="r"/>
                      <a:r>
                        <a:rPr lang="pt-PT" sz="1600" b="1" i="0" kern="1200" dirty="0">
                          <a:solidFill>
                            <a:schemeClr val="tx1"/>
                          </a:solidFill>
                          <a:effectLst/>
                          <a:latin typeface="+mj-lt"/>
                          <a:ea typeface="+mn-ea"/>
                          <a:cs typeface="Vrinda" panose="020B0502040204020203" pitchFamily="34" charset="0"/>
                        </a:rPr>
                        <a:t>Outras Cidades Importantes:</a:t>
                      </a:r>
                    </a:p>
                  </a:txBody>
                  <a:tcPr anchor="ctr"/>
                </a:tc>
                <a:tc>
                  <a:txBody>
                    <a:bodyPr/>
                    <a:lstStyle/>
                    <a:p>
                      <a:pPr marL="0" indent="0" algn="just" defTabSz="914400" rtl="0" eaLnBrk="1" latinLnBrk="0" hangingPunct="1">
                        <a:lnSpc>
                          <a:spcPct val="90000"/>
                        </a:lnSpc>
                        <a:spcBef>
                          <a:spcPts val="1000"/>
                        </a:spcBef>
                        <a:buFont typeface="Arial" panose="020B0604020202020204" pitchFamily="34" charset="0"/>
                        <a:buNone/>
                      </a:pPr>
                      <a:r>
                        <a:rPr lang="es-ES" sz="1800" b="0" i="0" kern="1200" dirty="0">
                          <a:solidFill>
                            <a:schemeClr val="tx1"/>
                          </a:solidFill>
                          <a:effectLst/>
                          <a:latin typeface="+mj-lt"/>
                          <a:ea typeface="+mn-ea"/>
                          <a:cs typeface="Vrinda" panose="020B0502040204020203" pitchFamily="34" charset="0"/>
                        </a:rPr>
                        <a:t>La Plata, Córdoba, Mendoza, Rosario, San Miguel de Tucumán, Mar de Plata, Ciudad de Salta, Lanús, Ciudad de Santa Fe, Ciudad de Corrientes.</a:t>
                      </a:r>
                      <a:endParaRPr lang="pt-PT" sz="1800" b="0" i="0" kern="1200" dirty="0">
                        <a:solidFill>
                          <a:schemeClr val="tx1"/>
                        </a:solidFill>
                        <a:effectLst/>
                        <a:latin typeface="+mj-lt"/>
                        <a:ea typeface="+mn-ea"/>
                        <a:cs typeface="Vrinda" panose="020B0502040204020203" pitchFamily="34" charset="0"/>
                      </a:endParaRPr>
                    </a:p>
                  </a:txBody>
                  <a:tcPr anchor="ctr"/>
                </a:tc>
                <a:extLst>
                  <a:ext uri="{0D108BD9-81ED-4DB2-BD59-A6C34878D82A}">
                    <a16:rowId xmlns:a16="http://schemas.microsoft.com/office/drawing/2014/main" xmlns="" val="1362454503"/>
                  </a:ext>
                </a:extLst>
              </a:tr>
              <a:tr h="492259">
                <a:tc>
                  <a:txBody>
                    <a:bodyPr/>
                    <a:lstStyle/>
                    <a:p>
                      <a:pPr algn="r"/>
                      <a:r>
                        <a:rPr lang="pt-PT" sz="1600" b="1" i="0" kern="1200" dirty="0">
                          <a:solidFill>
                            <a:schemeClr val="tx1"/>
                          </a:solidFill>
                          <a:effectLst/>
                          <a:latin typeface="+mj-lt"/>
                          <a:ea typeface="+mn-ea"/>
                          <a:cs typeface="Vrinda" panose="020B0502040204020203" pitchFamily="34" charset="0"/>
                        </a:rPr>
                        <a:t>População:</a:t>
                      </a:r>
                    </a:p>
                  </a:txBody>
                  <a:tcPr anchor="ctr"/>
                </a:tc>
                <a:tc>
                  <a:txBody>
                    <a:bodyPr/>
                    <a:lstStyle/>
                    <a:p>
                      <a:pPr marL="0" indent="0" algn="l" defTabSz="914400" rtl="0" eaLnBrk="1" latinLnBrk="0" hangingPunct="1">
                        <a:lnSpc>
                          <a:spcPct val="90000"/>
                        </a:lnSpc>
                        <a:spcBef>
                          <a:spcPts val="1000"/>
                        </a:spcBef>
                        <a:buFont typeface="Arial" panose="020B0604020202020204" pitchFamily="34" charset="0"/>
                        <a:buNone/>
                      </a:pPr>
                      <a:r>
                        <a:rPr lang="pt-PT" sz="1800" b="0" i="0" kern="1200" dirty="0">
                          <a:solidFill>
                            <a:schemeClr val="tx1"/>
                          </a:solidFill>
                          <a:effectLst/>
                          <a:latin typeface="+mj-lt"/>
                          <a:ea typeface="+mn-ea"/>
                          <a:cs typeface="Vrinda" panose="020B0502040204020203" pitchFamily="34" charset="0"/>
                        </a:rPr>
                        <a:t>44,49 milhões de habitantes  (2018)</a:t>
                      </a:r>
                    </a:p>
                  </a:txBody>
                  <a:tcPr anchor="ctr"/>
                </a:tc>
                <a:extLst>
                  <a:ext uri="{0D108BD9-81ED-4DB2-BD59-A6C34878D82A}">
                    <a16:rowId xmlns:a16="http://schemas.microsoft.com/office/drawing/2014/main" xmlns="" val="474386697"/>
                  </a:ext>
                </a:extLst>
              </a:tr>
              <a:tr h="492259">
                <a:tc>
                  <a:txBody>
                    <a:bodyPr/>
                    <a:lstStyle/>
                    <a:p>
                      <a:pPr algn="r"/>
                      <a:r>
                        <a:rPr lang="pt-PT" sz="1600" b="1" i="0" kern="1200" dirty="0">
                          <a:solidFill>
                            <a:schemeClr val="tx1"/>
                          </a:solidFill>
                          <a:effectLst/>
                          <a:latin typeface="+mj-lt"/>
                          <a:ea typeface="+mn-ea"/>
                          <a:cs typeface="Vrinda" panose="020B0502040204020203" pitchFamily="34" charset="0"/>
                        </a:rPr>
                        <a:t>Área Total</a:t>
                      </a:r>
                    </a:p>
                  </a:txBody>
                  <a:tcPr anchor="ctr"/>
                </a:tc>
                <a:tc>
                  <a:txBody>
                    <a:bodyPr/>
                    <a:lstStyle/>
                    <a:p>
                      <a:pPr marL="0" indent="0" algn="l" defTabSz="914400" rtl="0" eaLnBrk="1" latinLnBrk="0" hangingPunct="1">
                        <a:lnSpc>
                          <a:spcPct val="90000"/>
                        </a:lnSpc>
                        <a:spcBef>
                          <a:spcPts val="1000"/>
                        </a:spcBef>
                        <a:buFont typeface="Arial" panose="020B0604020202020204" pitchFamily="34" charset="0"/>
                        <a:buNone/>
                      </a:pPr>
                      <a:r>
                        <a:rPr lang="pt-PT" sz="1800" b="0" i="0" kern="1200" dirty="0">
                          <a:solidFill>
                            <a:schemeClr val="tx1"/>
                          </a:solidFill>
                          <a:effectLst/>
                          <a:latin typeface="+mj-lt"/>
                          <a:ea typeface="+mn-ea"/>
                          <a:cs typeface="Vrinda" panose="020B0502040204020203" pitchFamily="34" charset="0"/>
                        </a:rPr>
                        <a:t>2 736 690 Km</a:t>
                      </a:r>
                      <a:r>
                        <a:rPr lang="pt-PT" sz="1800" b="0" i="0" kern="1200" baseline="30000" dirty="0">
                          <a:solidFill>
                            <a:schemeClr val="tx1"/>
                          </a:solidFill>
                          <a:effectLst/>
                          <a:latin typeface="+mj-lt"/>
                          <a:ea typeface="+mn-ea"/>
                          <a:cs typeface="Vrinda" panose="020B0502040204020203" pitchFamily="34" charset="0"/>
                        </a:rPr>
                        <a:t>2</a:t>
                      </a:r>
                    </a:p>
                  </a:txBody>
                  <a:tcPr anchor="ctr"/>
                </a:tc>
                <a:extLst>
                  <a:ext uri="{0D108BD9-81ED-4DB2-BD59-A6C34878D82A}">
                    <a16:rowId xmlns:a16="http://schemas.microsoft.com/office/drawing/2014/main" xmlns="" val="1410608827"/>
                  </a:ext>
                </a:extLst>
              </a:tr>
              <a:tr h="1140963">
                <a:tc>
                  <a:txBody>
                    <a:bodyPr/>
                    <a:lstStyle/>
                    <a:p>
                      <a:pPr algn="r"/>
                      <a:r>
                        <a:rPr lang="pt-PT" sz="1600" b="1" i="0" kern="1200" dirty="0">
                          <a:solidFill>
                            <a:schemeClr val="tx1"/>
                          </a:solidFill>
                          <a:effectLst/>
                          <a:latin typeface="+mj-lt"/>
                          <a:ea typeface="+mn-ea"/>
                          <a:cs typeface="Vrinda" panose="020B0502040204020203" pitchFamily="34" charset="0"/>
                        </a:rPr>
                        <a:t>Clima</a:t>
                      </a:r>
                    </a:p>
                  </a:txBody>
                  <a:tcPr anchor="ctr"/>
                </a:tc>
                <a:tc>
                  <a:txBody>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1800" b="0" i="0" kern="1200" dirty="0">
                          <a:solidFill>
                            <a:schemeClr val="tx1"/>
                          </a:solidFill>
                          <a:effectLst/>
                          <a:latin typeface="+mj-lt"/>
                          <a:ea typeface="+mn-ea"/>
                          <a:cs typeface="Vrinda" panose="020B0502040204020203" pitchFamily="34" charset="0"/>
                        </a:rPr>
                        <a:t>Na área da capital, o clima é temperado, com quatro estações, semelhante ao de Lisboa, embora o Inverno tenda a ser mais frio e o Verão mais quente e húmido. Dada a extensão do país, registam-se grandes variações climáticas entre regiões, com temperaturas mais altas no Norte e muito mais baixas no Sul ou nas montanhas andinas.</a:t>
                      </a:r>
                    </a:p>
                  </a:txBody>
                  <a:tcPr anchor="ctr"/>
                </a:tc>
                <a:extLst>
                  <a:ext uri="{0D108BD9-81ED-4DB2-BD59-A6C34878D82A}">
                    <a16:rowId xmlns:a16="http://schemas.microsoft.com/office/drawing/2014/main" xmlns="" val="977575932"/>
                  </a:ext>
                </a:extLst>
              </a:tr>
            </a:tbl>
          </a:graphicData>
        </a:graphic>
      </p:graphicFrame>
      <p:pic>
        <p:nvPicPr>
          <p:cNvPr id="2" name="Imagem 1">
            <a:extLst>
              <a:ext uri="{FF2B5EF4-FFF2-40B4-BE49-F238E27FC236}">
                <a16:creationId xmlns:a16="http://schemas.microsoft.com/office/drawing/2014/main" xmlns="" id="{431305E3-02EE-4B3B-8A1C-7E4F112A414B}"/>
              </a:ext>
            </a:extLst>
          </p:cNvPr>
          <p:cNvPicPr>
            <a:picLocks noChangeAspect="1"/>
          </p:cNvPicPr>
          <p:nvPr/>
        </p:nvPicPr>
        <p:blipFill rotWithShape="1">
          <a:blip r:embed="rId2"/>
          <a:srcRect l="4592" r="2948"/>
          <a:stretch/>
        </p:blipFill>
        <p:spPr>
          <a:xfrm>
            <a:off x="293616" y="1242060"/>
            <a:ext cx="4194009" cy="4580529"/>
          </a:xfrm>
          <a:prstGeom prst="rect">
            <a:avLst/>
          </a:prstGeom>
        </p:spPr>
      </p:pic>
    </p:spTree>
    <p:extLst>
      <p:ext uri="{BB962C8B-B14F-4D97-AF65-F5344CB8AC3E}">
        <p14:creationId xmlns:p14="http://schemas.microsoft.com/office/powerpoint/2010/main" val="849304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8A759BD6-02DC-448F-B4EC-A85D469FD489}"/>
              </a:ext>
            </a:extLst>
          </p:cNvPr>
          <p:cNvSpPr>
            <a:spLocks noGrp="1"/>
          </p:cNvSpPr>
          <p:nvPr>
            <p:ph type="title"/>
          </p:nvPr>
        </p:nvSpPr>
        <p:spPr/>
        <p:txBody>
          <a:bodyPr/>
          <a:lstStyle/>
          <a:p>
            <a:r>
              <a:rPr lang="pt-PT" dirty="0"/>
              <a:t>enquadramento</a:t>
            </a:r>
          </a:p>
        </p:txBody>
      </p:sp>
      <p:grpSp>
        <p:nvGrpSpPr>
          <p:cNvPr id="2" name="Grupo 1">
            <a:extLst>
              <a:ext uri="{FF2B5EF4-FFF2-40B4-BE49-F238E27FC236}">
                <a16:creationId xmlns:a16="http://schemas.microsoft.com/office/drawing/2014/main" xmlns="" id="{EF93BDBC-E41C-46D0-996B-6F00A8BC2E7C}"/>
              </a:ext>
            </a:extLst>
          </p:cNvPr>
          <p:cNvGrpSpPr/>
          <p:nvPr/>
        </p:nvGrpSpPr>
        <p:grpSpPr>
          <a:xfrm>
            <a:off x="833000" y="1909778"/>
            <a:ext cx="10936755" cy="3999352"/>
            <a:chOff x="833000" y="1909778"/>
            <a:chExt cx="10936755" cy="3999352"/>
          </a:xfrm>
        </p:grpSpPr>
        <p:sp>
          <p:nvSpPr>
            <p:cNvPr id="8" name="Retângulo 7">
              <a:extLst>
                <a:ext uri="{FF2B5EF4-FFF2-40B4-BE49-F238E27FC236}">
                  <a16:creationId xmlns:a16="http://schemas.microsoft.com/office/drawing/2014/main" xmlns="" id="{A9910FFE-07C7-4AA8-8B0D-28C0C8B4428D}"/>
                </a:ext>
              </a:extLst>
            </p:cNvPr>
            <p:cNvSpPr/>
            <p:nvPr/>
          </p:nvSpPr>
          <p:spPr>
            <a:xfrm>
              <a:off x="3548543" y="2253637"/>
              <a:ext cx="2547457" cy="1015663"/>
            </a:xfrm>
            <a:prstGeom prst="rect">
              <a:avLst/>
            </a:prstGeom>
          </p:spPr>
          <p:txBody>
            <a:bodyPr wrap="square">
              <a:spAutoFit/>
            </a:bodyPr>
            <a:lstStyle/>
            <a:p>
              <a:pPr marL="180340" indent="-226695" algn="ctr">
                <a:lnSpc>
                  <a:spcPts val="1500"/>
                </a:lnSpc>
                <a:spcAft>
                  <a:spcPts val="600"/>
                </a:spcAft>
              </a:pPr>
              <a:r>
                <a:rPr lang="pt-PT" sz="1600" b="1" dirty="0">
                  <a:latin typeface="+mj-lt"/>
                  <a:cs typeface="Vrinda" panose="020B0502040204020203" pitchFamily="34" charset="0"/>
                </a:rPr>
                <a:t>Buenos Aires</a:t>
              </a:r>
              <a:endParaRPr lang="pt-PT" sz="1600" dirty="0">
                <a:latin typeface="+mj-lt"/>
                <a:cs typeface="Vrinda" panose="020B0502040204020203" pitchFamily="34" charset="0"/>
              </a:endParaRPr>
            </a:p>
            <a:p>
              <a:pPr marL="180340" indent="-226695" algn="ctr">
                <a:lnSpc>
                  <a:spcPts val="1500"/>
                </a:lnSpc>
                <a:spcAft>
                  <a:spcPts val="600"/>
                </a:spcAft>
              </a:pPr>
              <a:r>
                <a:rPr lang="pt-PT" sz="1600" dirty="0">
                  <a:latin typeface="+mj-lt"/>
                  <a:cs typeface="Vrinda" panose="020B0502040204020203" pitchFamily="34" charset="0"/>
                </a:rPr>
                <a:t>25m de altitude</a:t>
              </a:r>
            </a:p>
            <a:p>
              <a:pPr marL="180340" indent="-226695" algn="ctr">
                <a:lnSpc>
                  <a:spcPts val="1500"/>
                </a:lnSpc>
                <a:spcAft>
                  <a:spcPts val="600"/>
                </a:spcAft>
              </a:pPr>
              <a:r>
                <a:rPr lang="pt-PT" sz="1600" dirty="0">
                  <a:latin typeface="+mj-lt"/>
                  <a:cs typeface="Vrinda" panose="020B0502040204020203" pitchFamily="34" charset="0"/>
                </a:rPr>
                <a:t> Temperatura média anual de 21,9ºC; </a:t>
              </a:r>
            </a:p>
          </p:txBody>
        </p:sp>
        <p:pic>
          <p:nvPicPr>
            <p:cNvPr id="11" name="Imagem 10">
              <a:extLst>
                <a:ext uri="{FF2B5EF4-FFF2-40B4-BE49-F238E27FC236}">
                  <a16:creationId xmlns:a16="http://schemas.microsoft.com/office/drawing/2014/main" xmlns="" id="{14FF7615-FC28-42D3-8326-73983B4AF4A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33000" y="4213502"/>
              <a:ext cx="2581358" cy="16811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Retângulo 13">
              <a:extLst>
                <a:ext uri="{FF2B5EF4-FFF2-40B4-BE49-F238E27FC236}">
                  <a16:creationId xmlns:a16="http://schemas.microsoft.com/office/drawing/2014/main" xmlns="" id="{CE8444EB-25B0-4D29-9073-F580E550CE2C}"/>
                </a:ext>
              </a:extLst>
            </p:cNvPr>
            <p:cNvSpPr/>
            <p:nvPr/>
          </p:nvSpPr>
          <p:spPr>
            <a:xfrm>
              <a:off x="3548543" y="4544442"/>
              <a:ext cx="2547457" cy="1021690"/>
            </a:xfrm>
            <a:prstGeom prst="rect">
              <a:avLst/>
            </a:prstGeom>
          </p:spPr>
          <p:txBody>
            <a:bodyPr wrap="square">
              <a:spAutoFit/>
            </a:bodyPr>
            <a:lstStyle/>
            <a:p>
              <a:pPr marL="180340" indent="-226695" algn="ctr">
                <a:lnSpc>
                  <a:spcPts val="1500"/>
                </a:lnSpc>
                <a:spcAft>
                  <a:spcPts val="600"/>
                </a:spcAft>
              </a:pPr>
              <a:r>
                <a:rPr lang="pt-PT" sz="1600" b="1" dirty="0">
                  <a:latin typeface="+mj-lt"/>
                  <a:cs typeface="Vrinda" panose="020B0502040204020203" pitchFamily="34" charset="0"/>
                </a:rPr>
                <a:t>Rosário</a:t>
              </a:r>
              <a:endParaRPr lang="pt-PT" sz="1600" dirty="0">
                <a:latin typeface="+mj-lt"/>
                <a:cs typeface="Vrinda" panose="020B0502040204020203" pitchFamily="34" charset="0"/>
              </a:endParaRPr>
            </a:p>
            <a:p>
              <a:pPr marL="180340" indent="-226695" algn="ctr">
                <a:lnSpc>
                  <a:spcPts val="1500"/>
                </a:lnSpc>
                <a:spcAft>
                  <a:spcPts val="600"/>
                </a:spcAft>
              </a:pPr>
              <a:r>
                <a:rPr lang="pt-PT" sz="1600" dirty="0">
                  <a:latin typeface="+mj-lt"/>
                  <a:cs typeface="Vrinda" panose="020B0502040204020203" pitchFamily="34" charset="0"/>
                </a:rPr>
                <a:t>31m de altitude</a:t>
              </a:r>
            </a:p>
            <a:p>
              <a:pPr marL="180340" indent="-226695" algn="ctr">
                <a:lnSpc>
                  <a:spcPts val="1500"/>
                </a:lnSpc>
                <a:spcAft>
                  <a:spcPts val="600"/>
                </a:spcAft>
              </a:pPr>
              <a:r>
                <a:rPr lang="pt-PT" sz="1600" dirty="0">
                  <a:latin typeface="+mj-lt"/>
                  <a:cs typeface="Vrinda" panose="020B0502040204020203" pitchFamily="34" charset="0"/>
                </a:rPr>
                <a:t> Temperatura média anual de 16,9ºC; </a:t>
              </a:r>
            </a:p>
          </p:txBody>
        </p:sp>
        <p:pic>
          <p:nvPicPr>
            <p:cNvPr id="15" name="Imagem 14">
              <a:extLst>
                <a:ext uri="{FF2B5EF4-FFF2-40B4-BE49-F238E27FC236}">
                  <a16:creationId xmlns:a16="http://schemas.microsoft.com/office/drawing/2014/main" xmlns="" id="{A910B0C1-AE22-4374-AFC6-2B11F983B3D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64370" y="1910788"/>
              <a:ext cx="2581358" cy="17101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6" name="Retângulo 15">
              <a:extLst>
                <a:ext uri="{FF2B5EF4-FFF2-40B4-BE49-F238E27FC236}">
                  <a16:creationId xmlns:a16="http://schemas.microsoft.com/office/drawing/2014/main" xmlns="" id="{E0F21491-D673-482F-BEEC-4264B2665A4E}"/>
                </a:ext>
              </a:extLst>
            </p:cNvPr>
            <p:cNvSpPr/>
            <p:nvPr/>
          </p:nvSpPr>
          <p:spPr>
            <a:xfrm>
              <a:off x="9222298" y="2253637"/>
              <a:ext cx="2547457" cy="1021690"/>
            </a:xfrm>
            <a:prstGeom prst="rect">
              <a:avLst/>
            </a:prstGeom>
          </p:spPr>
          <p:txBody>
            <a:bodyPr wrap="square">
              <a:spAutoFit/>
            </a:bodyPr>
            <a:lstStyle/>
            <a:p>
              <a:pPr marL="180340" indent="-226695" algn="ctr">
                <a:lnSpc>
                  <a:spcPts val="1500"/>
                </a:lnSpc>
                <a:spcAft>
                  <a:spcPts val="600"/>
                </a:spcAft>
              </a:pPr>
              <a:r>
                <a:rPr lang="pt-PT" sz="1600" b="1" dirty="0">
                  <a:latin typeface="+mj-lt"/>
                  <a:cs typeface="Vrinda" panose="020B0502040204020203" pitchFamily="34" charset="0"/>
                </a:rPr>
                <a:t>Córdoba</a:t>
              </a:r>
              <a:endParaRPr lang="pt-PT" sz="1600" dirty="0">
                <a:latin typeface="+mj-lt"/>
                <a:cs typeface="Vrinda" panose="020B0502040204020203" pitchFamily="34" charset="0"/>
              </a:endParaRPr>
            </a:p>
            <a:p>
              <a:pPr marL="180340" indent="-226695" algn="ctr">
                <a:lnSpc>
                  <a:spcPts val="1500"/>
                </a:lnSpc>
                <a:spcAft>
                  <a:spcPts val="600"/>
                </a:spcAft>
              </a:pPr>
              <a:r>
                <a:rPr lang="pt-PT" sz="1600" dirty="0">
                  <a:latin typeface="+mj-lt"/>
                  <a:cs typeface="Vrinda" panose="020B0502040204020203" pitchFamily="34" charset="0"/>
                </a:rPr>
                <a:t>352m de altitude</a:t>
              </a:r>
            </a:p>
            <a:p>
              <a:pPr marL="180340" indent="-226695" algn="ctr">
                <a:lnSpc>
                  <a:spcPts val="1500"/>
                </a:lnSpc>
                <a:spcAft>
                  <a:spcPts val="600"/>
                </a:spcAft>
              </a:pPr>
              <a:r>
                <a:rPr lang="pt-PT" sz="1600" dirty="0">
                  <a:latin typeface="+mj-lt"/>
                  <a:cs typeface="Vrinda" panose="020B0502040204020203" pitchFamily="34" charset="0"/>
                </a:rPr>
                <a:t> Temperatura média anual de 17,4ºC; </a:t>
              </a:r>
            </a:p>
          </p:txBody>
        </p:sp>
        <p:pic>
          <p:nvPicPr>
            <p:cNvPr id="1026" name="Picture 2">
              <a:extLst>
                <a:ext uri="{FF2B5EF4-FFF2-40B4-BE49-F238E27FC236}">
                  <a16:creationId xmlns:a16="http://schemas.microsoft.com/office/drawing/2014/main" xmlns="" id="{5DDD2089-9D8E-4DE2-BAC8-034E53C613E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34"/>
            <a:stretch/>
          </p:blipFill>
          <p:spPr bwMode="auto">
            <a:xfrm>
              <a:off x="6364370" y="4198981"/>
              <a:ext cx="2566358" cy="17101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 name="Retângulo 17">
              <a:extLst>
                <a:ext uri="{FF2B5EF4-FFF2-40B4-BE49-F238E27FC236}">
                  <a16:creationId xmlns:a16="http://schemas.microsoft.com/office/drawing/2014/main" xmlns="" id="{837499E3-AA70-469E-A8CE-9C60B371F116}"/>
                </a:ext>
              </a:extLst>
            </p:cNvPr>
            <p:cNvSpPr/>
            <p:nvPr/>
          </p:nvSpPr>
          <p:spPr>
            <a:xfrm>
              <a:off x="9131417" y="4544442"/>
              <a:ext cx="2547457" cy="1021690"/>
            </a:xfrm>
            <a:prstGeom prst="rect">
              <a:avLst/>
            </a:prstGeom>
          </p:spPr>
          <p:txBody>
            <a:bodyPr wrap="square">
              <a:spAutoFit/>
            </a:bodyPr>
            <a:lstStyle/>
            <a:p>
              <a:pPr marL="180340" indent="-226695" algn="ctr">
                <a:lnSpc>
                  <a:spcPts val="1500"/>
                </a:lnSpc>
                <a:spcAft>
                  <a:spcPts val="600"/>
                </a:spcAft>
              </a:pPr>
              <a:r>
                <a:rPr lang="pt-PT" sz="1600" b="1" dirty="0">
                  <a:latin typeface="+mj-lt"/>
                  <a:cs typeface="Vrinda" panose="020B0502040204020203" pitchFamily="34" charset="0"/>
                </a:rPr>
                <a:t>La Plata</a:t>
              </a:r>
              <a:endParaRPr lang="pt-PT" sz="1600" dirty="0">
                <a:latin typeface="+mj-lt"/>
                <a:cs typeface="Vrinda" panose="020B0502040204020203" pitchFamily="34" charset="0"/>
              </a:endParaRPr>
            </a:p>
            <a:p>
              <a:pPr marL="180340" indent="-226695" algn="ctr">
                <a:lnSpc>
                  <a:spcPts val="1500"/>
                </a:lnSpc>
                <a:spcAft>
                  <a:spcPts val="600"/>
                </a:spcAft>
              </a:pPr>
              <a:r>
                <a:rPr lang="pt-PT" sz="1600" dirty="0">
                  <a:latin typeface="+mj-lt"/>
                  <a:cs typeface="Vrinda" panose="020B0502040204020203" pitchFamily="34" charset="0"/>
                </a:rPr>
                <a:t>26m de altitude</a:t>
              </a:r>
            </a:p>
            <a:p>
              <a:pPr marL="180340" indent="-226695" algn="ctr">
                <a:lnSpc>
                  <a:spcPts val="1500"/>
                </a:lnSpc>
                <a:spcAft>
                  <a:spcPts val="600"/>
                </a:spcAft>
              </a:pPr>
              <a:r>
                <a:rPr lang="pt-PT" sz="1600" dirty="0">
                  <a:latin typeface="+mj-lt"/>
                  <a:cs typeface="Vrinda" panose="020B0502040204020203" pitchFamily="34" charset="0"/>
                </a:rPr>
                <a:t> Temperatura média anual de 16,3ºC; </a:t>
              </a:r>
            </a:p>
          </p:txBody>
        </p:sp>
        <p:pic>
          <p:nvPicPr>
            <p:cNvPr id="1028" name="Picture 4">
              <a:extLst>
                <a:ext uri="{FF2B5EF4-FFF2-40B4-BE49-F238E27FC236}">
                  <a16:creationId xmlns:a16="http://schemas.microsoft.com/office/drawing/2014/main" xmlns="" id="{83BC7EDB-A0AC-4639-A336-F0439DFF44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44250" y="1909778"/>
              <a:ext cx="2569257" cy="17121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26137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C9B0CD63-6BE7-4A0A-AC9F-7044AAC7E664}"/>
              </a:ext>
            </a:extLst>
          </p:cNvPr>
          <p:cNvSpPr>
            <a:spLocks noGrp="1"/>
          </p:cNvSpPr>
          <p:nvPr>
            <p:ph type="title"/>
          </p:nvPr>
        </p:nvSpPr>
        <p:spPr/>
        <p:txBody>
          <a:bodyPr/>
          <a:lstStyle/>
          <a:p>
            <a:r>
              <a:rPr lang="pt-PT" dirty="0"/>
              <a:t>generalidades</a:t>
            </a:r>
          </a:p>
        </p:txBody>
      </p:sp>
      <p:graphicFrame>
        <p:nvGraphicFramePr>
          <p:cNvPr id="4" name="Tabela 3">
            <a:extLst>
              <a:ext uri="{FF2B5EF4-FFF2-40B4-BE49-F238E27FC236}">
                <a16:creationId xmlns:a16="http://schemas.microsoft.com/office/drawing/2014/main" xmlns="" id="{8C8AB282-D2DF-485A-BA22-57CC7BDB9905}"/>
              </a:ext>
            </a:extLst>
          </p:cNvPr>
          <p:cNvGraphicFramePr>
            <a:graphicFrameLocks noGrp="1"/>
          </p:cNvGraphicFramePr>
          <p:nvPr>
            <p:extLst>
              <p:ext uri="{D42A27DB-BD31-4B8C-83A1-F6EECF244321}">
                <p14:modId xmlns:p14="http://schemas.microsoft.com/office/powerpoint/2010/main" val="2774028953"/>
              </p:ext>
            </p:extLst>
          </p:nvPr>
        </p:nvGraphicFramePr>
        <p:xfrm>
          <a:off x="804159" y="1871154"/>
          <a:ext cx="10549641" cy="4475778"/>
        </p:xfrm>
        <a:graphic>
          <a:graphicData uri="http://schemas.openxmlformats.org/drawingml/2006/table">
            <a:tbl>
              <a:tblPr firstRow="1" bandRow="1">
                <a:tableStyleId>{2D5ABB26-0587-4C30-8999-92F81FD0307C}</a:tableStyleId>
              </a:tblPr>
              <a:tblGrid>
                <a:gridCol w="2784047">
                  <a:extLst>
                    <a:ext uri="{9D8B030D-6E8A-4147-A177-3AD203B41FA5}">
                      <a16:colId xmlns:a16="http://schemas.microsoft.com/office/drawing/2014/main" xmlns="" val="914225439"/>
                    </a:ext>
                  </a:extLst>
                </a:gridCol>
                <a:gridCol w="7765594">
                  <a:extLst>
                    <a:ext uri="{9D8B030D-6E8A-4147-A177-3AD203B41FA5}">
                      <a16:colId xmlns:a16="http://schemas.microsoft.com/office/drawing/2014/main" xmlns="" val="175313440"/>
                    </a:ext>
                  </a:extLst>
                </a:gridCol>
              </a:tblGrid>
              <a:tr h="497973">
                <a:tc>
                  <a:txBody>
                    <a:bodyPr/>
                    <a:lstStyle/>
                    <a:p>
                      <a:pPr algn="r"/>
                      <a:r>
                        <a:rPr lang="pt-PT" sz="1600" b="1" dirty="0">
                          <a:latin typeface="+mj-lt"/>
                        </a:rPr>
                        <a:t>Língua: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t-PT" sz="1600" dirty="0">
                          <a:latin typeface="+mj-lt"/>
                        </a:rPr>
                        <a:t>Castelhano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255306354"/>
                  </a:ext>
                </a:extLst>
              </a:tr>
              <a:tr h="490451">
                <a:tc>
                  <a:txBody>
                    <a:bodyPr/>
                    <a:lstStyle/>
                    <a:p>
                      <a:pPr algn="r"/>
                      <a:r>
                        <a:rPr lang="pt-PT" sz="1600" b="1" dirty="0">
                          <a:solidFill>
                            <a:schemeClr val="tx1"/>
                          </a:solidFill>
                          <a:latin typeface="+mj-lt"/>
                          <a:cs typeface="+mn-cs"/>
                        </a:rPr>
                        <a:t>Unidade Monetária: </a:t>
                      </a:r>
                      <a:endParaRPr lang="pt-PT" sz="1600" b="1"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chemeClr val="tx1"/>
                          </a:solidFill>
                          <a:latin typeface="+mj-lt"/>
                          <a:ea typeface="+mn-ea"/>
                          <a:cs typeface="+mn-cs"/>
                        </a:rPr>
                        <a:t>Peso Argentino (ARS). 1 EUR = 63,3427 ARS </a:t>
                      </a:r>
                      <a:r>
                        <a:rPr lang="pt-PT" sz="1600" kern="1200" dirty="0">
                          <a:solidFill>
                            <a:schemeClr val="tx1"/>
                          </a:solidFill>
                          <a:latin typeface="+mj-lt"/>
                          <a:ea typeface="+mn-ea"/>
                          <a:cs typeface="+mn-cs"/>
                        </a:rPr>
                        <a:t>(</a:t>
                      </a:r>
                      <a:r>
                        <a:rPr lang="pt-PT" sz="1600" kern="1200" dirty="0">
                          <a:solidFill>
                            <a:schemeClr val="tx1"/>
                          </a:solidFill>
                          <a:latin typeface="+mj-lt"/>
                          <a:ea typeface="+mn-ea"/>
                          <a:cs typeface="+mn-cs"/>
                          <a:hlinkClick r:id="rId2"/>
                        </a:rPr>
                        <a:t>www.xe.com</a:t>
                      </a:r>
                      <a:r>
                        <a:rPr lang="pt-PT" sz="1600" kern="1200" dirty="0">
                          <a:solidFill>
                            <a:schemeClr val="tx1"/>
                          </a:solidFill>
                          <a:latin typeface="+mj-lt"/>
                          <a:ea typeface="+mn-ea"/>
                          <a:cs typeface="+mn-cs"/>
                        </a:rPr>
                        <a:t> 04/10/19)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060533993"/>
                  </a:ext>
                </a:extLst>
              </a:tr>
              <a:tr h="689956">
                <a:tc>
                  <a:txBody>
                    <a:bodyPr/>
                    <a:lstStyle/>
                    <a:p>
                      <a:pPr algn="r"/>
                      <a:r>
                        <a:rPr lang="pt-PT" sz="1600" b="1" dirty="0">
                          <a:solidFill>
                            <a:schemeClr val="tx1"/>
                          </a:solidFill>
                          <a:latin typeface="+mj-lt"/>
                          <a:cs typeface="+mn-cs"/>
                        </a:rPr>
                        <a:t>Salário Mínimo Nacional: </a:t>
                      </a:r>
                      <a:endParaRPr lang="pt-PT" sz="1600" b="1"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dirty="0">
                          <a:solidFill>
                            <a:schemeClr val="tx1"/>
                          </a:solidFill>
                          <a:latin typeface="+mj-lt"/>
                          <a:cs typeface="+mn-cs"/>
                        </a:rPr>
                        <a:t>16.875 pesos/mensal (266 Euros)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45794849"/>
                  </a:ext>
                </a:extLst>
              </a:tr>
              <a:tr h="573579">
                <a:tc>
                  <a:txBody>
                    <a:bodyPr/>
                    <a:lstStyle/>
                    <a:p>
                      <a:pPr algn="r"/>
                      <a:r>
                        <a:rPr lang="pt-PT" sz="1600" b="1" dirty="0">
                          <a:solidFill>
                            <a:schemeClr val="tx1"/>
                          </a:solidFill>
                          <a:latin typeface="+mj-lt"/>
                          <a:cs typeface="+mn-cs"/>
                        </a:rPr>
                        <a:t>Salário médio liquido: </a:t>
                      </a:r>
                      <a:endParaRPr lang="pt-PT" sz="1600" b="1"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dirty="0">
                          <a:solidFill>
                            <a:schemeClr val="tx1"/>
                          </a:solidFill>
                          <a:latin typeface="+mj-lt"/>
                          <a:cs typeface="+mn-cs"/>
                        </a:rPr>
                        <a:t>26.100 pesos/mensal (412 Euros)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21372837"/>
                  </a:ext>
                </a:extLst>
              </a:tr>
              <a:tr h="623454">
                <a:tc>
                  <a:txBody>
                    <a:bodyPr/>
                    <a:lstStyle/>
                    <a:p>
                      <a:pPr algn="r"/>
                      <a:r>
                        <a:rPr lang="pt-PT" sz="1600" b="1" dirty="0">
                          <a:solidFill>
                            <a:schemeClr val="tx1"/>
                          </a:solidFill>
                          <a:latin typeface="+mj-lt"/>
                          <a:cs typeface="+mn-cs"/>
                        </a:rPr>
                        <a:t>Preço Viagem de avião: </a:t>
                      </a:r>
                      <a:endParaRPr lang="pt-PT" sz="1600" b="1"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b="0" dirty="0">
                          <a:solidFill>
                            <a:schemeClr val="tx1"/>
                          </a:solidFill>
                          <a:latin typeface="+mj-lt"/>
                          <a:cs typeface="+mn-cs"/>
                        </a:rPr>
                        <a:t>Não existem voos diretos –  </a:t>
                      </a:r>
                      <a:r>
                        <a:rPr lang="pt-PT" sz="1600" dirty="0">
                          <a:solidFill>
                            <a:schemeClr val="tx1"/>
                          </a:solidFill>
                          <a:latin typeface="+mj-lt"/>
                          <a:cs typeface="+mn-cs"/>
                        </a:rPr>
                        <a:t>em média: 800 euros (15 horas de viagem)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94402999"/>
                  </a:ext>
                </a:extLst>
              </a:tr>
              <a:tr h="160036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600" b="1" kern="1200" dirty="0">
                          <a:solidFill>
                            <a:schemeClr val="tx1"/>
                          </a:solidFill>
                          <a:latin typeface="+mj-lt"/>
                          <a:ea typeface="+mn-ea"/>
                          <a:cs typeface="+mn-cs"/>
                        </a:rPr>
                        <a:t>Preço médio do arrendamento</a:t>
                      </a:r>
                      <a:r>
                        <a:rPr lang="pt-PT" sz="1600" b="1" dirty="0">
                          <a:solidFill>
                            <a:schemeClr val="tx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800"/>
                        </a:lnSpc>
                        <a:spcAft>
                          <a:spcPts val="600"/>
                        </a:spcAft>
                      </a:pPr>
                      <a:r>
                        <a:rPr lang="pt-PT" sz="1600" kern="1200" dirty="0">
                          <a:solidFill>
                            <a:schemeClr val="tx1"/>
                          </a:solidFill>
                          <a:latin typeface="+mj-lt"/>
                          <a:ea typeface="+mn-ea"/>
                          <a:cs typeface="+mn-cs"/>
                        </a:rPr>
                        <a:t>Vivenda T3 na periferia da cidade: 391 Euros/mês</a:t>
                      </a:r>
                    </a:p>
                    <a:p>
                      <a:pPr marL="0" algn="l" defTabSz="914400" rtl="0" eaLnBrk="1" latinLnBrk="0" hangingPunct="1">
                        <a:lnSpc>
                          <a:spcPts val="1800"/>
                        </a:lnSpc>
                        <a:spcAft>
                          <a:spcPts val="600"/>
                        </a:spcAft>
                      </a:pPr>
                      <a:r>
                        <a:rPr lang="pt-PT" sz="1600" kern="1200" dirty="0">
                          <a:solidFill>
                            <a:schemeClr val="tx1"/>
                          </a:solidFill>
                          <a:latin typeface="+mj-lt"/>
                          <a:ea typeface="+mn-ea"/>
                          <a:cs typeface="+mn-cs"/>
                        </a:rPr>
                        <a:t>Vivenda T3 no centro da cidade: 485 Euros/mês</a:t>
                      </a:r>
                    </a:p>
                    <a:p>
                      <a:pPr marL="0" algn="l" defTabSz="914400" rtl="0" eaLnBrk="1" latinLnBrk="0" hangingPunct="1">
                        <a:lnSpc>
                          <a:spcPts val="1800"/>
                        </a:lnSpc>
                        <a:spcAft>
                          <a:spcPts val="600"/>
                        </a:spcAft>
                      </a:pPr>
                      <a:r>
                        <a:rPr lang="pt-PT" sz="1600" kern="1200" dirty="0">
                          <a:solidFill>
                            <a:schemeClr val="tx1"/>
                          </a:solidFill>
                          <a:latin typeface="+mj-lt"/>
                          <a:ea typeface="+mn-ea"/>
                          <a:cs typeface="+mn-cs"/>
                        </a:rPr>
                        <a:t>Apartamento T1 na periferia da cidade: 209 Euros/mês</a:t>
                      </a:r>
                    </a:p>
                    <a:p>
                      <a:pPr marL="0" algn="l" defTabSz="914400" rtl="0" eaLnBrk="1" latinLnBrk="0" hangingPunct="1">
                        <a:lnSpc>
                          <a:spcPts val="1800"/>
                        </a:lnSpc>
                        <a:spcAft>
                          <a:spcPts val="600"/>
                        </a:spcAft>
                      </a:pPr>
                      <a:r>
                        <a:rPr lang="pt-PT" sz="1600" kern="1200" dirty="0">
                          <a:solidFill>
                            <a:schemeClr val="tx1"/>
                          </a:solidFill>
                          <a:latin typeface="+mj-lt"/>
                          <a:ea typeface="+mn-ea"/>
                          <a:cs typeface="+mn-cs"/>
                        </a:rPr>
                        <a:t>Apartamento T1 no centro da cidade: 273 Euros/mês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095976897"/>
                  </a:ext>
                </a:extLst>
              </a:tr>
            </a:tbl>
          </a:graphicData>
        </a:graphic>
      </p:graphicFrame>
    </p:spTree>
    <p:extLst>
      <p:ext uri="{BB962C8B-B14F-4D97-AF65-F5344CB8AC3E}">
        <p14:creationId xmlns:p14="http://schemas.microsoft.com/office/powerpoint/2010/main" val="144157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73F5ABA7-82FD-414B-A488-FF0B72A34F63}"/>
              </a:ext>
            </a:extLst>
          </p:cNvPr>
          <p:cNvSpPr>
            <a:spLocks noGrp="1"/>
          </p:cNvSpPr>
          <p:nvPr>
            <p:ph type="subTitle" idx="1"/>
          </p:nvPr>
        </p:nvSpPr>
        <p:spPr>
          <a:xfrm>
            <a:off x="1524000" y="1813281"/>
            <a:ext cx="9144000" cy="594360"/>
          </a:xfrm>
        </p:spPr>
        <p:txBody>
          <a:bodyPr>
            <a:normAutofit/>
          </a:bodyPr>
          <a:lstStyle/>
          <a:p>
            <a:r>
              <a:rPr lang="pt-PT" dirty="0">
                <a:solidFill>
                  <a:schemeClr val="tx1"/>
                </a:solidFill>
              </a:rPr>
              <a:t>É a 3ª maior economia dos 21 países que constituem a América Latina</a:t>
            </a:r>
          </a:p>
        </p:txBody>
      </p:sp>
      <p:sp>
        <p:nvSpPr>
          <p:cNvPr id="3" name="Título 2">
            <a:extLst>
              <a:ext uri="{FF2B5EF4-FFF2-40B4-BE49-F238E27FC236}">
                <a16:creationId xmlns:a16="http://schemas.microsoft.com/office/drawing/2014/main" xmlns="" id="{31C259FE-8E57-45C1-BA45-AFC0EF4514F8}"/>
              </a:ext>
            </a:extLst>
          </p:cNvPr>
          <p:cNvSpPr>
            <a:spLocks noGrp="1"/>
          </p:cNvSpPr>
          <p:nvPr>
            <p:ph type="title"/>
          </p:nvPr>
        </p:nvSpPr>
        <p:spPr/>
        <p:txBody>
          <a:bodyPr/>
          <a:lstStyle/>
          <a:p>
            <a:r>
              <a:rPr lang="pt-PT" dirty="0"/>
              <a:t>Indicadores económicos</a:t>
            </a:r>
          </a:p>
        </p:txBody>
      </p:sp>
      <p:sp>
        <p:nvSpPr>
          <p:cNvPr id="5" name="Retângulo 4">
            <a:extLst>
              <a:ext uri="{FF2B5EF4-FFF2-40B4-BE49-F238E27FC236}">
                <a16:creationId xmlns:a16="http://schemas.microsoft.com/office/drawing/2014/main" xmlns="" id="{AAF5C3D5-9F19-4BF4-9C7D-4321251F51ED}"/>
              </a:ext>
            </a:extLst>
          </p:cNvPr>
          <p:cNvSpPr/>
          <p:nvPr/>
        </p:nvSpPr>
        <p:spPr>
          <a:xfrm>
            <a:off x="9098415" y="2354313"/>
            <a:ext cx="2900421" cy="3983078"/>
          </a:xfrm>
          <a:prstGeom prst="rect">
            <a:avLst/>
          </a:prstGeom>
        </p:spPr>
        <p:txBody>
          <a:bodyPr wrap="square">
            <a:spAutoFit/>
          </a:bodyPr>
          <a:lstStyle/>
          <a:p>
            <a:pPr algn="ctr">
              <a:lnSpc>
                <a:spcPct val="150000"/>
              </a:lnSpc>
              <a:spcAft>
                <a:spcPts val="600"/>
              </a:spcAft>
            </a:pPr>
            <a:r>
              <a:rPr lang="pt-PT" sz="1400" b="1" dirty="0">
                <a:latin typeface="+mj-lt"/>
              </a:rPr>
              <a:t>A Taxa de Desemprego </a:t>
            </a:r>
          </a:p>
          <a:p>
            <a:pPr algn="ctr">
              <a:lnSpc>
                <a:spcPct val="150000"/>
              </a:lnSpc>
              <a:spcAft>
                <a:spcPts val="600"/>
              </a:spcAft>
            </a:pPr>
            <a:r>
              <a:rPr lang="pt-PT" sz="1400" dirty="0">
                <a:latin typeface="+mj-lt"/>
              </a:rPr>
              <a:t>9,2% em 2018</a:t>
            </a:r>
          </a:p>
          <a:p>
            <a:pPr algn="ctr">
              <a:lnSpc>
                <a:spcPct val="150000"/>
              </a:lnSpc>
              <a:spcAft>
                <a:spcPts val="600"/>
              </a:spcAft>
            </a:pPr>
            <a:r>
              <a:rPr lang="pt-PT" sz="1400" b="1" dirty="0">
                <a:latin typeface="+mj-lt"/>
              </a:rPr>
              <a:t>A Taxa de Inflação</a:t>
            </a:r>
          </a:p>
          <a:p>
            <a:pPr algn="ctr">
              <a:lnSpc>
                <a:spcPct val="150000"/>
              </a:lnSpc>
              <a:spcAft>
                <a:spcPts val="600"/>
              </a:spcAft>
            </a:pPr>
            <a:r>
              <a:rPr lang="pt-PT" sz="1400" dirty="0">
                <a:latin typeface="+mj-lt"/>
              </a:rPr>
              <a:t>47,6% em 2016</a:t>
            </a:r>
          </a:p>
          <a:p>
            <a:pPr algn="ctr">
              <a:lnSpc>
                <a:spcPct val="150000"/>
              </a:lnSpc>
              <a:spcAft>
                <a:spcPts val="600"/>
              </a:spcAft>
            </a:pPr>
            <a:r>
              <a:rPr lang="pt-PT" sz="1400" b="1" dirty="0">
                <a:latin typeface="+mj-lt"/>
              </a:rPr>
              <a:t>Global Competitiveness Index</a:t>
            </a:r>
          </a:p>
          <a:p>
            <a:pPr algn="ctr">
              <a:lnSpc>
                <a:spcPct val="150000"/>
              </a:lnSpc>
              <a:spcAft>
                <a:spcPts val="600"/>
              </a:spcAft>
            </a:pPr>
            <a:r>
              <a:rPr lang="pt-PT" sz="1400" dirty="0">
                <a:latin typeface="+mj-lt"/>
              </a:rPr>
              <a:t>81º   (score 57,5)</a:t>
            </a:r>
          </a:p>
          <a:p>
            <a:pPr algn="ctr">
              <a:lnSpc>
                <a:spcPct val="150000"/>
              </a:lnSpc>
              <a:spcAft>
                <a:spcPts val="600"/>
              </a:spcAft>
            </a:pPr>
            <a:r>
              <a:rPr lang="pt-PT" sz="1400" b="1" dirty="0">
                <a:latin typeface="+mj-lt"/>
              </a:rPr>
              <a:t>Corruption </a:t>
            </a:r>
            <a:r>
              <a:rPr lang="pt-PT" sz="1400" b="1" dirty="0" err="1">
                <a:latin typeface="+mj-lt"/>
              </a:rPr>
              <a:t>Index</a:t>
            </a:r>
            <a:r>
              <a:rPr lang="pt-PT" sz="1400" b="1" dirty="0">
                <a:latin typeface="+mj-lt"/>
              </a:rPr>
              <a:t> 2018</a:t>
            </a:r>
          </a:p>
          <a:p>
            <a:pPr algn="ctr">
              <a:lnSpc>
                <a:spcPct val="150000"/>
              </a:lnSpc>
              <a:spcAft>
                <a:spcPts val="600"/>
              </a:spcAft>
            </a:pPr>
            <a:r>
              <a:rPr lang="pt-PT" sz="1400" dirty="0">
                <a:latin typeface="+mj-lt"/>
              </a:rPr>
              <a:t>85º  (score 40/100)</a:t>
            </a:r>
          </a:p>
          <a:p>
            <a:pPr algn="ctr">
              <a:lnSpc>
                <a:spcPct val="150000"/>
              </a:lnSpc>
              <a:spcAft>
                <a:spcPts val="600"/>
              </a:spcAft>
            </a:pPr>
            <a:r>
              <a:rPr lang="pt-PT" sz="1400" b="1" dirty="0">
                <a:latin typeface="+mj-lt"/>
              </a:rPr>
              <a:t>Doing Business</a:t>
            </a:r>
          </a:p>
          <a:p>
            <a:pPr algn="ctr">
              <a:lnSpc>
                <a:spcPct val="150000"/>
              </a:lnSpc>
              <a:spcAft>
                <a:spcPts val="600"/>
              </a:spcAft>
            </a:pPr>
            <a:r>
              <a:rPr lang="pt-PT" sz="1400" dirty="0">
                <a:latin typeface="+mj-lt"/>
              </a:rPr>
              <a:t> 119º  (score 58,80)</a:t>
            </a:r>
          </a:p>
        </p:txBody>
      </p:sp>
      <p:graphicFrame>
        <p:nvGraphicFramePr>
          <p:cNvPr id="9" name="Gráfico 8">
            <a:extLst>
              <a:ext uri="{FF2B5EF4-FFF2-40B4-BE49-F238E27FC236}">
                <a16:creationId xmlns:a16="http://schemas.microsoft.com/office/drawing/2014/main" xmlns="" id="{E99752F9-8721-4565-81BE-4A7B40D8B3E1}"/>
              </a:ext>
            </a:extLst>
          </p:cNvPr>
          <p:cNvGraphicFramePr>
            <a:graphicFrameLocks/>
          </p:cNvGraphicFramePr>
          <p:nvPr>
            <p:extLst>
              <p:ext uri="{D42A27DB-BD31-4B8C-83A1-F6EECF244321}">
                <p14:modId xmlns:p14="http://schemas.microsoft.com/office/powerpoint/2010/main" val="3686115171"/>
              </p:ext>
            </p:extLst>
          </p:nvPr>
        </p:nvGraphicFramePr>
        <p:xfrm>
          <a:off x="704850" y="2286000"/>
          <a:ext cx="8701087" cy="4324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41241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CBF642F4-C52E-4380-A0D8-3378904B35E1}"/>
              </a:ext>
            </a:extLst>
          </p:cNvPr>
          <p:cNvSpPr>
            <a:spLocks noGrp="1"/>
          </p:cNvSpPr>
          <p:nvPr>
            <p:ph type="subTitle" idx="1"/>
          </p:nvPr>
        </p:nvSpPr>
        <p:spPr>
          <a:xfrm>
            <a:off x="1196655" y="1954635"/>
            <a:ext cx="9798690" cy="4236440"/>
          </a:xfrm>
        </p:spPr>
        <p:txBody>
          <a:bodyPr>
            <a:normAutofit/>
          </a:bodyPr>
          <a:lstStyle/>
          <a:p>
            <a:pPr marL="285750" indent="-285750" algn="l">
              <a:lnSpc>
                <a:spcPct val="160000"/>
              </a:lnSpc>
              <a:spcAft>
                <a:spcPts val="600"/>
              </a:spcAft>
              <a:buFont typeface="Wingdings" panose="05000000000000000000" pitchFamily="2" charset="2"/>
              <a:buChar char="§"/>
            </a:pPr>
            <a:r>
              <a:rPr lang="pt-PT" sz="1800" b="1" dirty="0">
                <a:solidFill>
                  <a:schemeClr val="tx1"/>
                </a:solidFill>
              </a:rPr>
              <a:t>As exportações argentinas atingiram 61,6 mil milhões de USD em 2018</a:t>
            </a:r>
            <a:r>
              <a:rPr lang="pt-PT" sz="1800" dirty="0">
                <a:solidFill>
                  <a:schemeClr val="tx1"/>
                </a:solidFill>
              </a:rPr>
              <a:t>, representando uma taxa de variação positiva de 5,4% face ao ano anterior. </a:t>
            </a:r>
          </a:p>
          <a:p>
            <a:pPr marL="285750" indent="-285750" algn="l">
              <a:lnSpc>
                <a:spcPct val="160000"/>
              </a:lnSpc>
              <a:spcAft>
                <a:spcPts val="600"/>
              </a:spcAft>
              <a:buFont typeface="Wingdings" panose="05000000000000000000" pitchFamily="2" charset="2"/>
              <a:buChar char="§"/>
            </a:pPr>
            <a:r>
              <a:rPr lang="pt-PT" sz="1800" dirty="0">
                <a:solidFill>
                  <a:schemeClr val="tx1"/>
                </a:solidFill>
              </a:rPr>
              <a:t>Da estrutura das exportações destacam-se os </a:t>
            </a:r>
            <a:r>
              <a:rPr lang="pt-PT" sz="1800" b="1" dirty="0">
                <a:solidFill>
                  <a:schemeClr val="tx1"/>
                </a:solidFill>
              </a:rPr>
              <a:t>resíduos das indústrias alimentares </a:t>
            </a:r>
            <a:r>
              <a:rPr lang="pt-PT" sz="1800" dirty="0">
                <a:solidFill>
                  <a:schemeClr val="tx1"/>
                </a:solidFill>
              </a:rPr>
              <a:t>(12,9% das exportações totais em 2018), os </a:t>
            </a:r>
            <a:r>
              <a:rPr lang="pt-PT" sz="1800" b="1" dirty="0">
                <a:solidFill>
                  <a:schemeClr val="tx1"/>
                </a:solidFill>
              </a:rPr>
              <a:t>veículos automóveis e outros veículos terrestres </a:t>
            </a:r>
            <a:r>
              <a:rPr lang="pt-PT" sz="1800" dirty="0">
                <a:solidFill>
                  <a:schemeClr val="tx1"/>
                </a:solidFill>
              </a:rPr>
              <a:t>(11,7%), os cereais (11,6%), as gorduras e </a:t>
            </a:r>
            <a:r>
              <a:rPr lang="pt-PT" sz="1800" b="1" dirty="0">
                <a:solidFill>
                  <a:schemeClr val="tx1"/>
                </a:solidFill>
              </a:rPr>
              <a:t>óleos animais ou vegetais </a:t>
            </a:r>
            <a:r>
              <a:rPr lang="pt-PT" sz="1800" dirty="0">
                <a:solidFill>
                  <a:schemeClr val="tx1"/>
                </a:solidFill>
              </a:rPr>
              <a:t>(5,9%) e as </a:t>
            </a:r>
            <a:r>
              <a:rPr lang="pt-PT" sz="1800" b="1" dirty="0">
                <a:solidFill>
                  <a:schemeClr val="tx1"/>
                </a:solidFill>
              </a:rPr>
              <a:t>carnes e miudezas comestíveis </a:t>
            </a:r>
            <a:r>
              <a:rPr lang="pt-PT" sz="1800" dirty="0">
                <a:solidFill>
                  <a:schemeClr val="tx1"/>
                </a:solidFill>
              </a:rPr>
              <a:t>(4,1%). </a:t>
            </a:r>
          </a:p>
          <a:p>
            <a:pPr marL="285750" indent="-285750" algn="l">
              <a:lnSpc>
                <a:spcPct val="160000"/>
              </a:lnSpc>
              <a:spcAft>
                <a:spcPts val="600"/>
              </a:spcAft>
              <a:buFont typeface="Wingdings" panose="05000000000000000000" pitchFamily="2" charset="2"/>
              <a:buChar char="§"/>
            </a:pPr>
            <a:r>
              <a:rPr lang="pt-PT" sz="1800" dirty="0">
                <a:solidFill>
                  <a:schemeClr val="tx1"/>
                </a:solidFill>
              </a:rPr>
              <a:t>O </a:t>
            </a:r>
            <a:r>
              <a:rPr lang="pt-PT" sz="1800" b="1" dirty="0">
                <a:solidFill>
                  <a:schemeClr val="tx1"/>
                </a:solidFill>
              </a:rPr>
              <a:t>Brasil</a:t>
            </a:r>
            <a:r>
              <a:rPr lang="pt-PT" sz="1800" dirty="0">
                <a:solidFill>
                  <a:schemeClr val="tx1"/>
                </a:solidFill>
              </a:rPr>
              <a:t> destaca-se como principal cliente da Argentina (12,3% das exportações totais em 2018), seguido da </a:t>
            </a:r>
            <a:r>
              <a:rPr lang="pt-PT" sz="1800" b="1" dirty="0">
                <a:solidFill>
                  <a:schemeClr val="tx1"/>
                </a:solidFill>
              </a:rPr>
              <a:t>China</a:t>
            </a:r>
            <a:r>
              <a:rPr lang="pt-PT" sz="1800" dirty="0">
                <a:solidFill>
                  <a:schemeClr val="tx1"/>
                </a:solidFill>
              </a:rPr>
              <a:t> (5,2%), </a:t>
            </a:r>
            <a:r>
              <a:rPr lang="pt-PT" sz="1800" b="1" dirty="0">
                <a:solidFill>
                  <a:schemeClr val="tx1"/>
                </a:solidFill>
              </a:rPr>
              <a:t>Estados Unidos da América </a:t>
            </a:r>
            <a:r>
              <a:rPr lang="pt-PT" sz="1800" dirty="0">
                <a:solidFill>
                  <a:schemeClr val="tx1"/>
                </a:solidFill>
              </a:rPr>
              <a:t>(3,8%), Chile (3,7%) e </a:t>
            </a:r>
            <a:r>
              <a:rPr lang="pt-PT" sz="1800" b="1" dirty="0">
                <a:solidFill>
                  <a:schemeClr val="tx1"/>
                </a:solidFill>
              </a:rPr>
              <a:t>Vietname</a:t>
            </a:r>
            <a:r>
              <a:rPr lang="pt-PT" sz="1800" dirty="0">
                <a:solidFill>
                  <a:schemeClr val="tx1"/>
                </a:solidFill>
              </a:rPr>
              <a:t> (3,3%). </a:t>
            </a:r>
          </a:p>
        </p:txBody>
      </p:sp>
      <p:sp>
        <p:nvSpPr>
          <p:cNvPr id="3" name="Título 2">
            <a:extLst>
              <a:ext uri="{FF2B5EF4-FFF2-40B4-BE49-F238E27FC236}">
                <a16:creationId xmlns:a16="http://schemas.microsoft.com/office/drawing/2014/main" xmlns="" id="{17A67E39-8315-46DD-B7FD-B383E50BC96F}"/>
              </a:ext>
            </a:extLst>
          </p:cNvPr>
          <p:cNvSpPr>
            <a:spLocks noGrp="1"/>
          </p:cNvSpPr>
          <p:nvPr>
            <p:ph type="title"/>
          </p:nvPr>
        </p:nvSpPr>
        <p:spPr/>
        <p:txBody>
          <a:bodyPr/>
          <a:lstStyle/>
          <a:p>
            <a:r>
              <a:rPr lang="pt-PT" dirty="0"/>
              <a:t>Balança Comercial</a:t>
            </a:r>
          </a:p>
        </p:txBody>
      </p:sp>
    </p:spTree>
    <p:extLst>
      <p:ext uri="{BB962C8B-B14F-4D97-AF65-F5344CB8AC3E}">
        <p14:creationId xmlns:p14="http://schemas.microsoft.com/office/powerpoint/2010/main" val="3523846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CBF642F4-C52E-4380-A0D8-3378904B35E1}"/>
              </a:ext>
            </a:extLst>
          </p:cNvPr>
          <p:cNvSpPr>
            <a:spLocks noGrp="1"/>
          </p:cNvSpPr>
          <p:nvPr>
            <p:ph type="subTitle" idx="1"/>
          </p:nvPr>
        </p:nvSpPr>
        <p:spPr>
          <a:xfrm>
            <a:off x="947607" y="1937857"/>
            <a:ext cx="10296787" cy="4236440"/>
          </a:xfrm>
        </p:spPr>
        <p:txBody>
          <a:bodyPr>
            <a:normAutofit fontScale="92500" lnSpcReduction="20000"/>
          </a:bodyPr>
          <a:lstStyle/>
          <a:p>
            <a:pPr marL="285750" indent="-285750" algn="l">
              <a:lnSpc>
                <a:spcPct val="160000"/>
              </a:lnSpc>
              <a:spcAft>
                <a:spcPts val="600"/>
              </a:spcAft>
              <a:buFont typeface="Wingdings" panose="05000000000000000000" pitchFamily="2" charset="2"/>
              <a:buChar char="§"/>
            </a:pPr>
            <a:r>
              <a:rPr lang="pt-PT" sz="1800" b="1" dirty="0">
                <a:solidFill>
                  <a:schemeClr val="tx1"/>
                </a:solidFill>
              </a:rPr>
              <a:t>A Argentina importou cerca de 65,4 mil milhões de USD em 2018</a:t>
            </a:r>
            <a:r>
              <a:rPr lang="pt-PT" sz="1800" dirty="0">
                <a:solidFill>
                  <a:schemeClr val="tx1"/>
                </a:solidFill>
              </a:rPr>
              <a:t>, o que correspondeu a um decréscimo de 2,2% face ao ano anterior. </a:t>
            </a:r>
          </a:p>
          <a:p>
            <a:pPr marL="285750" indent="-285750" algn="l">
              <a:lnSpc>
                <a:spcPct val="160000"/>
              </a:lnSpc>
              <a:spcAft>
                <a:spcPts val="600"/>
              </a:spcAft>
              <a:buFont typeface="Wingdings" panose="05000000000000000000" pitchFamily="2" charset="2"/>
              <a:buChar char="§"/>
            </a:pPr>
            <a:r>
              <a:rPr lang="pt-PT" sz="1800" dirty="0">
                <a:solidFill>
                  <a:schemeClr val="tx1"/>
                </a:solidFill>
              </a:rPr>
              <a:t>Da estrutura das importações destacam-se os </a:t>
            </a:r>
            <a:r>
              <a:rPr lang="pt-PT" sz="1800" b="1" dirty="0">
                <a:solidFill>
                  <a:schemeClr val="tx1"/>
                </a:solidFill>
              </a:rPr>
              <a:t>veículos automóveis e outros veículos terrestres </a:t>
            </a:r>
            <a:r>
              <a:rPr lang="pt-PT" sz="1800" dirty="0">
                <a:solidFill>
                  <a:schemeClr val="tx1"/>
                </a:solidFill>
              </a:rPr>
              <a:t>(16,6% das importações totais), </a:t>
            </a:r>
            <a:r>
              <a:rPr lang="pt-PT" sz="1800" b="1" dirty="0">
                <a:solidFill>
                  <a:schemeClr val="tx1"/>
                </a:solidFill>
              </a:rPr>
              <a:t>máquinas, aparelhos e instrumentos mecânicos </a:t>
            </a:r>
            <a:r>
              <a:rPr lang="pt-PT" sz="1800" dirty="0">
                <a:solidFill>
                  <a:schemeClr val="tx1"/>
                </a:solidFill>
              </a:rPr>
              <a:t>(14,5%), </a:t>
            </a:r>
            <a:r>
              <a:rPr lang="pt-PT" sz="1800" b="1" dirty="0">
                <a:solidFill>
                  <a:schemeClr val="tx1"/>
                </a:solidFill>
              </a:rPr>
              <a:t>máquinas, aparelhos e materiais elétricos </a:t>
            </a:r>
            <a:r>
              <a:rPr lang="pt-PT" sz="1800" dirty="0">
                <a:solidFill>
                  <a:schemeClr val="tx1"/>
                </a:solidFill>
              </a:rPr>
              <a:t>(12,0%), </a:t>
            </a:r>
            <a:r>
              <a:rPr lang="pt-PT" sz="1800" b="1" dirty="0">
                <a:solidFill>
                  <a:schemeClr val="tx1"/>
                </a:solidFill>
              </a:rPr>
              <a:t>combustíveis e óleos minerais </a:t>
            </a:r>
            <a:r>
              <a:rPr lang="pt-PT" sz="1800" dirty="0">
                <a:solidFill>
                  <a:schemeClr val="tx1"/>
                </a:solidFill>
              </a:rPr>
              <a:t>(5,8%) e </a:t>
            </a:r>
            <a:r>
              <a:rPr lang="pt-PT" sz="1800" b="1" dirty="0">
                <a:solidFill>
                  <a:schemeClr val="tx1"/>
                </a:solidFill>
              </a:rPr>
              <a:t>sementes/frutos oleaginosos, grãos e frutos diversos </a:t>
            </a:r>
            <a:r>
              <a:rPr lang="pt-PT" sz="1800" dirty="0">
                <a:solidFill>
                  <a:schemeClr val="tx1"/>
                </a:solidFill>
              </a:rPr>
              <a:t>(3,9%).</a:t>
            </a:r>
          </a:p>
          <a:p>
            <a:pPr marL="285750" indent="-285750" algn="l">
              <a:lnSpc>
                <a:spcPct val="160000"/>
              </a:lnSpc>
              <a:spcAft>
                <a:spcPts val="600"/>
              </a:spcAft>
              <a:buFont typeface="Wingdings" panose="05000000000000000000" pitchFamily="2" charset="2"/>
              <a:buChar char="§"/>
            </a:pPr>
            <a:r>
              <a:rPr lang="pt-PT" sz="1800" dirty="0">
                <a:solidFill>
                  <a:schemeClr val="tx1"/>
                </a:solidFill>
              </a:rPr>
              <a:t>Os principais fornecedores da Argentina são o </a:t>
            </a:r>
            <a:r>
              <a:rPr lang="pt-PT" sz="1800" b="1" dirty="0">
                <a:solidFill>
                  <a:schemeClr val="tx1"/>
                </a:solidFill>
              </a:rPr>
              <a:t>Brasil</a:t>
            </a:r>
            <a:r>
              <a:rPr lang="pt-PT" sz="1800" dirty="0">
                <a:solidFill>
                  <a:schemeClr val="tx1"/>
                </a:solidFill>
              </a:rPr>
              <a:t> (20,6% das importações totais em 2018) e a </a:t>
            </a:r>
            <a:r>
              <a:rPr lang="pt-PT" sz="1800" b="1" dirty="0">
                <a:solidFill>
                  <a:schemeClr val="tx1"/>
                </a:solidFill>
              </a:rPr>
              <a:t>China</a:t>
            </a:r>
            <a:r>
              <a:rPr lang="pt-PT" sz="1800" dirty="0">
                <a:solidFill>
                  <a:schemeClr val="tx1"/>
                </a:solidFill>
              </a:rPr>
              <a:t> (16,8%), que, em conjunto, representaram 37,4% das importações do país em 2018. Dos restantes fornecedores, destacam-se os </a:t>
            </a:r>
            <a:r>
              <a:rPr lang="pt-PT" sz="1800" b="1" dirty="0">
                <a:solidFill>
                  <a:schemeClr val="tx1"/>
                </a:solidFill>
              </a:rPr>
              <a:t>Estados Unidos da América </a:t>
            </a:r>
            <a:r>
              <a:rPr lang="pt-PT" sz="1800" dirty="0">
                <a:solidFill>
                  <a:schemeClr val="tx1"/>
                </a:solidFill>
              </a:rPr>
              <a:t>(8,6% das importações totais em 2018), a </a:t>
            </a:r>
            <a:r>
              <a:rPr lang="pt-PT" sz="1800" b="1" dirty="0">
                <a:solidFill>
                  <a:schemeClr val="tx1"/>
                </a:solidFill>
              </a:rPr>
              <a:t>Alemanha</a:t>
            </a:r>
            <a:r>
              <a:rPr lang="pt-PT" sz="1800" dirty="0">
                <a:solidFill>
                  <a:schemeClr val="tx1"/>
                </a:solidFill>
              </a:rPr>
              <a:t> (3,7%) e o </a:t>
            </a:r>
            <a:r>
              <a:rPr lang="pt-PT" sz="1800" b="1" dirty="0">
                <a:solidFill>
                  <a:schemeClr val="tx1"/>
                </a:solidFill>
              </a:rPr>
              <a:t>Paraguai </a:t>
            </a:r>
            <a:r>
              <a:rPr lang="pt-PT" sz="1800" dirty="0">
                <a:solidFill>
                  <a:schemeClr val="tx1"/>
                </a:solidFill>
              </a:rPr>
              <a:t>(2,8%). </a:t>
            </a:r>
          </a:p>
        </p:txBody>
      </p:sp>
      <p:sp>
        <p:nvSpPr>
          <p:cNvPr id="3" name="Título 2">
            <a:extLst>
              <a:ext uri="{FF2B5EF4-FFF2-40B4-BE49-F238E27FC236}">
                <a16:creationId xmlns:a16="http://schemas.microsoft.com/office/drawing/2014/main" xmlns="" id="{17A67E39-8315-46DD-B7FD-B383E50BC96F}"/>
              </a:ext>
            </a:extLst>
          </p:cNvPr>
          <p:cNvSpPr>
            <a:spLocks noGrp="1"/>
          </p:cNvSpPr>
          <p:nvPr>
            <p:ph type="title"/>
          </p:nvPr>
        </p:nvSpPr>
        <p:spPr/>
        <p:txBody>
          <a:bodyPr/>
          <a:lstStyle/>
          <a:p>
            <a:r>
              <a:rPr lang="pt-PT" dirty="0"/>
              <a:t>Balança Comercial</a:t>
            </a:r>
          </a:p>
        </p:txBody>
      </p:sp>
    </p:spTree>
    <p:extLst>
      <p:ext uri="{BB962C8B-B14F-4D97-AF65-F5344CB8AC3E}">
        <p14:creationId xmlns:p14="http://schemas.microsoft.com/office/powerpoint/2010/main" val="956789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F0C5D11B-A158-4ACF-AA3F-5BA5E9C596A9}"/>
              </a:ext>
            </a:extLst>
          </p:cNvPr>
          <p:cNvSpPr>
            <a:spLocks noGrp="1"/>
          </p:cNvSpPr>
          <p:nvPr>
            <p:ph type="subTitle" idx="1"/>
          </p:nvPr>
        </p:nvSpPr>
        <p:spPr>
          <a:xfrm>
            <a:off x="838200" y="1790701"/>
            <a:ext cx="10515599" cy="1473952"/>
          </a:xfrm>
        </p:spPr>
        <p:txBody>
          <a:bodyPr>
            <a:normAutofit/>
          </a:bodyPr>
          <a:lstStyle/>
          <a:p>
            <a:pPr>
              <a:lnSpc>
                <a:spcPct val="150000"/>
              </a:lnSpc>
              <a:spcBef>
                <a:spcPts val="0"/>
              </a:spcBef>
              <a:spcAft>
                <a:spcPts val="600"/>
              </a:spcAft>
            </a:pPr>
            <a:r>
              <a:rPr lang="pt-PT" sz="1800" dirty="0">
                <a:solidFill>
                  <a:schemeClr val="tx1"/>
                </a:solidFill>
              </a:rPr>
              <a:t>Cerca de </a:t>
            </a:r>
            <a:r>
              <a:rPr lang="pt-PT" sz="1800" b="1" dirty="0">
                <a:solidFill>
                  <a:schemeClr val="tx1"/>
                </a:solidFill>
              </a:rPr>
              <a:t>20 acordos </a:t>
            </a:r>
            <a:r>
              <a:rPr lang="pt-PT" sz="1800" dirty="0">
                <a:solidFill>
                  <a:schemeClr val="tx1"/>
                </a:solidFill>
              </a:rPr>
              <a:t>(de diferentes índoles: multilaterais, regionais e bilaterais)</a:t>
            </a:r>
          </a:p>
          <a:p>
            <a:pPr>
              <a:lnSpc>
                <a:spcPct val="150000"/>
              </a:lnSpc>
              <a:spcBef>
                <a:spcPts val="0"/>
              </a:spcBef>
              <a:spcAft>
                <a:spcPts val="600"/>
              </a:spcAft>
            </a:pPr>
            <a:r>
              <a:rPr lang="pt-PT" sz="1800" dirty="0">
                <a:solidFill>
                  <a:schemeClr val="tx1"/>
                </a:solidFill>
              </a:rPr>
              <a:t>Membro da </a:t>
            </a:r>
            <a:r>
              <a:rPr lang="pt-PT" sz="1800" b="1" dirty="0">
                <a:solidFill>
                  <a:schemeClr val="tx1"/>
                </a:solidFill>
              </a:rPr>
              <a:t>MERCOSUR</a:t>
            </a:r>
            <a:r>
              <a:rPr lang="pt-PT" sz="1800" dirty="0">
                <a:solidFill>
                  <a:schemeClr val="tx1"/>
                </a:solidFill>
              </a:rPr>
              <a:t> e da Organização Mundial do Comércio.</a:t>
            </a:r>
          </a:p>
          <a:p>
            <a:endParaRPr lang="pt-PT" sz="1400" dirty="0">
              <a:solidFill>
                <a:schemeClr val="tx1"/>
              </a:solidFill>
            </a:endParaRPr>
          </a:p>
          <a:p>
            <a:endParaRPr lang="pt-PT" sz="1400" dirty="0"/>
          </a:p>
        </p:txBody>
      </p:sp>
      <p:sp>
        <p:nvSpPr>
          <p:cNvPr id="3" name="Título 2">
            <a:extLst>
              <a:ext uri="{FF2B5EF4-FFF2-40B4-BE49-F238E27FC236}">
                <a16:creationId xmlns:a16="http://schemas.microsoft.com/office/drawing/2014/main" xmlns="" id="{6984C0EB-773B-40DC-8163-B26A5AB34FB0}"/>
              </a:ext>
            </a:extLst>
          </p:cNvPr>
          <p:cNvSpPr>
            <a:spLocks noGrp="1"/>
          </p:cNvSpPr>
          <p:nvPr>
            <p:ph type="title"/>
          </p:nvPr>
        </p:nvSpPr>
        <p:spPr/>
        <p:txBody>
          <a:bodyPr/>
          <a:lstStyle/>
          <a:p>
            <a:r>
              <a:rPr lang="pt-PT" dirty="0"/>
              <a:t>Acordos Comerciais</a:t>
            </a:r>
          </a:p>
        </p:txBody>
      </p:sp>
      <p:sp>
        <p:nvSpPr>
          <p:cNvPr id="4" name="Retângulo 3">
            <a:extLst>
              <a:ext uri="{FF2B5EF4-FFF2-40B4-BE49-F238E27FC236}">
                <a16:creationId xmlns:a16="http://schemas.microsoft.com/office/drawing/2014/main" xmlns="" id="{A81159CF-7E50-4A90-B925-DDEC60BC8179}"/>
              </a:ext>
            </a:extLst>
          </p:cNvPr>
          <p:cNvSpPr/>
          <p:nvPr/>
        </p:nvSpPr>
        <p:spPr>
          <a:xfrm>
            <a:off x="6528120" y="3685448"/>
            <a:ext cx="4825677" cy="1107996"/>
          </a:xfrm>
          <a:prstGeom prst="rect">
            <a:avLst/>
          </a:prstGeom>
        </p:spPr>
        <p:txBody>
          <a:bodyPr wrap="square">
            <a:spAutoFit/>
          </a:bodyPr>
          <a:lstStyle/>
          <a:p>
            <a:pPr algn="ctr">
              <a:lnSpc>
                <a:spcPts val="1800"/>
              </a:lnSpc>
              <a:spcAft>
                <a:spcPts val="600"/>
              </a:spcAft>
            </a:pPr>
            <a:r>
              <a:rPr lang="pt-PT" sz="1600" b="1" dirty="0">
                <a:latin typeface="+mj-lt"/>
              </a:rPr>
              <a:t>Acordos Multilaterais: </a:t>
            </a:r>
          </a:p>
          <a:p>
            <a:pPr algn="ctr">
              <a:lnSpc>
                <a:spcPts val="1800"/>
              </a:lnSpc>
              <a:spcBef>
                <a:spcPts val="600"/>
              </a:spcBef>
              <a:spcAft>
                <a:spcPts val="1200"/>
              </a:spcAft>
            </a:pPr>
            <a:r>
              <a:rPr lang="pt-PT" sz="1600" dirty="0">
                <a:latin typeface="+mj-lt"/>
              </a:rPr>
              <a:t>Organização Mundial do Comércio (OMC).</a:t>
            </a:r>
          </a:p>
          <a:p>
            <a:pPr algn="just"/>
            <a:endParaRPr lang="pt-PT" sz="1600" dirty="0"/>
          </a:p>
        </p:txBody>
      </p:sp>
      <p:sp>
        <p:nvSpPr>
          <p:cNvPr id="5" name="Retângulo 4">
            <a:extLst>
              <a:ext uri="{FF2B5EF4-FFF2-40B4-BE49-F238E27FC236}">
                <a16:creationId xmlns:a16="http://schemas.microsoft.com/office/drawing/2014/main" xmlns="" id="{ACAF9491-1C2D-4A73-8F0A-C84BEB21E279}"/>
              </a:ext>
            </a:extLst>
          </p:cNvPr>
          <p:cNvSpPr/>
          <p:nvPr/>
        </p:nvSpPr>
        <p:spPr>
          <a:xfrm>
            <a:off x="838200" y="3769630"/>
            <a:ext cx="4925991" cy="2102114"/>
          </a:xfrm>
          <a:prstGeom prst="rect">
            <a:avLst/>
          </a:prstGeom>
        </p:spPr>
        <p:txBody>
          <a:bodyPr wrap="square">
            <a:spAutoFit/>
          </a:bodyPr>
          <a:lstStyle/>
          <a:p>
            <a:pPr algn="ctr">
              <a:lnSpc>
                <a:spcPts val="1800"/>
              </a:lnSpc>
              <a:spcAft>
                <a:spcPts val="600"/>
              </a:spcAft>
            </a:pPr>
            <a:r>
              <a:rPr lang="pt-PT" sz="1600" b="1" dirty="0">
                <a:latin typeface="+mj-lt"/>
              </a:rPr>
              <a:t>Acordos através da MERCOSUR</a:t>
            </a:r>
            <a:r>
              <a:rPr lang="pt-PT" sz="1600" b="1" dirty="0"/>
              <a:t>:</a:t>
            </a:r>
          </a:p>
          <a:p>
            <a:pPr algn="ctr">
              <a:lnSpc>
                <a:spcPts val="2200"/>
              </a:lnSpc>
              <a:spcAft>
                <a:spcPts val="600"/>
              </a:spcAft>
            </a:pPr>
            <a:r>
              <a:rPr lang="pt-PT" sz="1600" dirty="0">
                <a:latin typeface="+mj-lt"/>
              </a:rPr>
              <a:t>Egipto; Israel; Perú; Índia;</a:t>
            </a:r>
          </a:p>
          <a:p>
            <a:pPr algn="ctr">
              <a:lnSpc>
                <a:spcPts val="2200"/>
              </a:lnSpc>
              <a:spcAft>
                <a:spcPts val="600"/>
              </a:spcAft>
            </a:pPr>
            <a:r>
              <a:rPr lang="pt-PT" sz="1600" dirty="0">
                <a:latin typeface="+mj-lt"/>
              </a:rPr>
              <a:t>Bolívia; Chile; México; </a:t>
            </a:r>
          </a:p>
          <a:p>
            <a:pPr algn="ctr">
              <a:lnSpc>
                <a:spcPts val="2200"/>
              </a:lnSpc>
              <a:spcAft>
                <a:spcPts val="600"/>
              </a:spcAft>
            </a:pPr>
            <a:r>
              <a:rPr lang="pt-PT" sz="1600" dirty="0">
                <a:latin typeface="+mj-lt"/>
              </a:rPr>
              <a:t>União Aduaneira da áfrica Meridional; </a:t>
            </a:r>
          </a:p>
          <a:p>
            <a:pPr algn="ctr">
              <a:lnSpc>
                <a:spcPts val="2200"/>
              </a:lnSpc>
              <a:spcAft>
                <a:spcPts val="600"/>
              </a:spcAft>
            </a:pPr>
            <a:r>
              <a:rPr lang="pt-PT" sz="1600" dirty="0">
                <a:latin typeface="+mj-lt"/>
              </a:rPr>
              <a:t>Colômbia, Equador e Venezuela;</a:t>
            </a:r>
          </a:p>
          <a:p>
            <a:pPr algn="ctr">
              <a:lnSpc>
                <a:spcPts val="2200"/>
              </a:lnSpc>
              <a:spcAft>
                <a:spcPts val="600"/>
              </a:spcAft>
            </a:pPr>
            <a:r>
              <a:rPr lang="pt-PT" sz="1600" dirty="0">
                <a:latin typeface="+mj-lt"/>
              </a:rPr>
              <a:t>México (especifico para o setor automóvel)</a:t>
            </a:r>
          </a:p>
        </p:txBody>
      </p:sp>
      <p:sp>
        <p:nvSpPr>
          <p:cNvPr id="6" name="Retângulo 5">
            <a:extLst>
              <a:ext uri="{FF2B5EF4-FFF2-40B4-BE49-F238E27FC236}">
                <a16:creationId xmlns:a16="http://schemas.microsoft.com/office/drawing/2014/main" xmlns="" id="{DAF734CF-ED7B-4B7D-A9DB-35E591C5FA27}"/>
              </a:ext>
            </a:extLst>
          </p:cNvPr>
          <p:cNvSpPr/>
          <p:nvPr/>
        </p:nvSpPr>
        <p:spPr>
          <a:xfrm>
            <a:off x="4843893" y="3136496"/>
            <a:ext cx="2504212" cy="338554"/>
          </a:xfrm>
          <a:prstGeom prst="rect">
            <a:avLst/>
          </a:prstGeom>
        </p:spPr>
        <p:txBody>
          <a:bodyPr wrap="none">
            <a:spAutoFit/>
          </a:bodyPr>
          <a:lstStyle/>
          <a:p>
            <a:pPr algn="just"/>
            <a:r>
              <a:rPr lang="pt-PT" sz="1600" b="1" dirty="0">
                <a:latin typeface="+mj-lt"/>
              </a:rPr>
              <a:t>Principais Acordos em vigor: </a:t>
            </a:r>
          </a:p>
        </p:txBody>
      </p:sp>
      <p:sp>
        <p:nvSpPr>
          <p:cNvPr id="7" name="Retângulo 6">
            <a:extLst>
              <a:ext uri="{FF2B5EF4-FFF2-40B4-BE49-F238E27FC236}">
                <a16:creationId xmlns:a16="http://schemas.microsoft.com/office/drawing/2014/main" xmlns="" id="{C308B15C-130A-4C07-AF53-663E59F892A8}"/>
              </a:ext>
            </a:extLst>
          </p:cNvPr>
          <p:cNvSpPr/>
          <p:nvPr/>
        </p:nvSpPr>
        <p:spPr>
          <a:xfrm>
            <a:off x="6528120" y="4793444"/>
            <a:ext cx="4825677" cy="646331"/>
          </a:xfrm>
          <a:prstGeom prst="rect">
            <a:avLst/>
          </a:prstGeom>
        </p:spPr>
        <p:txBody>
          <a:bodyPr wrap="square">
            <a:spAutoFit/>
          </a:bodyPr>
          <a:lstStyle/>
          <a:p>
            <a:pPr algn="ctr">
              <a:lnSpc>
                <a:spcPts val="1800"/>
              </a:lnSpc>
              <a:spcAft>
                <a:spcPts val="600"/>
              </a:spcAft>
            </a:pPr>
            <a:r>
              <a:rPr lang="pt-PT" sz="1600" b="1" dirty="0">
                <a:latin typeface="+mj-lt"/>
              </a:rPr>
              <a:t>Acordos Bilaterais: </a:t>
            </a:r>
          </a:p>
          <a:p>
            <a:pPr algn="ctr"/>
            <a:r>
              <a:rPr lang="pt-PT" sz="1600" dirty="0">
                <a:latin typeface="+mj-lt"/>
              </a:rPr>
              <a:t>México; Uruguai; Paraguai; Chile; Brasil;</a:t>
            </a:r>
          </a:p>
        </p:txBody>
      </p:sp>
    </p:spTree>
    <p:extLst>
      <p:ext uri="{BB962C8B-B14F-4D97-AF65-F5344CB8AC3E}">
        <p14:creationId xmlns:p14="http://schemas.microsoft.com/office/powerpoint/2010/main" val="2967259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E3994EB5-3463-4F41-8521-8987740DE82B}"/>
              </a:ext>
            </a:extLst>
          </p:cNvPr>
          <p:cNvSpPr>
            <a:spLocks noGrp="1"/>
          </p:cNvSpPr>
          <p:nvPr>
            <p:ph type="subTitle" idx="1"/>
          </p:nvPr>
        </p:nvSpPr>
        <p:spPr>
          <a:xfrm>
            <a:off x="438150" y="1944546"/>
            <a:ext cx="7016387" cy="4247248"/>
          </a:xfrm>
        </p:spPr>
        <p:txBody>
          <a:bodyPr>
            <a:normAutofit/>
          </a:bodyPr>
          <a:lstStyle/>
          <a:p>
            <a:pPr algn="just">
              <a:lnSpc>
                <a:spcPts val="1900"/>
              </a:lnSpc>
            </a:pPr>
            <a:r>
              <a:rPr lang="pt-PT" sz="1800" b="1" dirty="0">
                <a:solidFill>
                  <a:schemeClr val="tx1"/>
                </a:solidFill>
              </a:rPr>
              <a:t>Aeroportos Nacionais e Internacionais: </a:t>
            </a:r>
          </a:p>
          <a:p>
            <a:pPr algn="just">
              <a:lnSpc>
                <a:spcPct val="150000"/>
              </a:lnSpc>
              <a:spcBef>
                <a:spcPts val="600"/>
              </a:spcBef>
              <a:spcAft>
                <a:spcPts val="600"/>
              </a:spcAft>
            </a:pPr>
            <a:r>
              <a:rPr lang="pt-PT" sz="1800" dirty="0">
                <a:solidFill>
                  <a:schemeClr val="tx1"/>
                </a:solidFill>
              </a:rPr>
              <a:t>54 aeroportos dos quais 24 são internacionais.</a:t>
            </a:r>
          </a:p>
          <a:p>
            <a:pPr algn="just">
              <a:lnSpc>
                <a:spcPct val="150000"/>
              </a:lnSpc>
              <a:spcBef>
                <a:spcPts val="600"/>
              </a:spcBef>
              <a:spcAft>
                <a:spcPts val="600"/>
              </a:spcAft>
            </a:pPr>
            <a:r>
              <a:rPr lang="pt-PT" sz="1800" dirty="0">
                <a:solidFill>
                  <a:schemeClr val="tx1"/>
                </a:solidFill>
              </a:rPr>
              <a:t>O Aeroporto Internacional de </a:t>
            </a:r>
            <a:r>
              <a:rPr lang="pt-PT" sz="1800" dirty="0" err="1">
                <a:solidFill>
                  <a:schemeClr val="tx1"/>
                </a:solidFill>
              </a:rPr>
              <a:t>Ezeiza</a:t>
            </a:r>
            <a:r>
              <a:rPr lang="pt-PT" sz="1800" dirty="0">
                <a:solidFill>
                  <a:schemeClr val="tx1"/>
                </a:solidFill>
              </a:rPr>
              <a:t> (Buenos Aires) é o maior aeroporto internacional. Outros aeroportos importantes:</a:t>
            </a:r>
          </a:p>
          <a:p>
            <a:pPr marL="285750" indent="-285750" algn="just">
              <a:lnSpc>
                <a:spcPts val="1900"/>
              </a:lnSpc>
              <a:spcBef>
                <a:spcPts val="600"/>
              </a:spcBef>
              <a:spcAft>
                <a:spcPts val="600"/>
              </a:spcAft>
              <a:buFont typeface="Arial" panose="020B0604020202020204" pitchFamily="34" charset="0"/>
              <a:buChar char="•"/>
            </a:pPr>
            <a:r>
              <a:rPr lang="pt-PT" sz="1800" dirty="0" err="1">
                <a:solidFill>
                  <a:schemeClr val="tx1"/>
                </a:solidFill>
              </a:rPr>
              <a:t>Aeropuerto</a:t>
            </a:r>
            <a:r>
              <a:rPr lang="pt-PT" sz="1800" dirty="0">
                <a:solidFill>
                  <a:schemeClr val="tx1"/>
                </a:solidFill>
              </a:rPr>
              <a:t> de La Plata </a:t>
            </a:r>
          </a:p>
          <a:p>
            <a:pPr marL="285750" indent="-285750" algn="just">
              <a:lnSpc>
                <a:spcPts val="1900"/>
              </a:lnSpc>
              <a:spcBef>
                <a:spcPts val="600"/>
              </a:spcBef>
              <a:spcAft>
                <a:spcPts val="600"/>
              </a:spcAft>
              <a:buFont typeface="Arial" panose="020B0604020202020204" pitchFamily="34" charset="0"/>
              <a:buChar char="•"/>
            </a:pPr>
            <a:r>
              <a:rPr lang="es-ES" sz="1800" dirty="0">
                <a:solidFill>
                  <a:schemeClr val="tx1"/>
                </a:solidFill>
              </a:rPr>
              <a:t>Aeropuerto Internacional de </a:t>
            </a:r>
            <a:r>
              <a:rPr lang="es-ES" sz="1800" dirty="0" err="1">
                <a:solidFill>
                  <a:schemeClr val="tx1"/>
                </a:solidFill>
              </a:rPr>
              <a:t>Cordoba</a:t>
            </a:r>
            <a:r>
              <a:rPr lang="es-ES" sz="1800" dirty="0">
                <a:solidFill>
                  <a:schemeClr val="tx1"/>
                </a:solidFill>
              </a:rPr>
              <a:t> "Ing. A. Taravella" - Pajas Blancas </a:t>
            </a:r>
          </a:p>
          <a:p>
            <a:pPr marL="285750" indent="-285750" algn="just">
              <a:lnSpc>
                <a:spcPts val="1900"/>
              </a:lnSpc>
              <a:spcBef>
                <a:spcPts val="600"/>
              </a:spcBef>
              <a:spcAft>
                <a:spcPts val="600"/>
              </a:spcAft>
              <a:buFont typeface="Arial" panose="020B0604020202020204" pitchFamily="34" charset="0"/>
              <a:buChar char="•"/>
            </a:pPr>
            <a:r>
              <a:rPr lang="es-ES" sz="1800" dirty="0">
                <a:solidFill>
                  <a:schemeClr val="tx1"/>
                </a:solidFill>
              </a:rPr>
              <a:t>Aeropuerto Internacional Rosario Islas Malvinas </a:t>
            </a:r>
          </a:p>
          <a:p>
            <a:pPr algn="just">
              <a:lnSpc>
                <a:spcPts val="1900"/>
              </a:lnSpc>
              <a:spcBef>
                <a:spcPts val="600"/>
              </a:spcBef>
              <a:spcAft>
                <a:spcPts val="600"/>
              </a:spcAft>
            </a:pPr>
            <a:r>
              <a:rPr lang="pt-PT" sz="1800" b="1" dirty="0">
                <a:solidFill>
                  <a:schemeClr val="tx1"/>
                </a:solidFill>
              </a:rPr>
              <a:t>Principais Portos marítimos : </a:t>
            </a:r>
          </a:p>
          <a:p>
            <a:pPr algn="just">
              <a:lnSpc>
                <a:spcPts val="1900"/>
              </a:lnSpc>
              <a:spcAft>
                <a:spcPts val="600"/>
              </a:spcAft>
            </a:pPr>
            <a:r>
              <a:rPr lang="pt-PT" sz="1800" dirty="0">
                <a:solidFill>
                  <a:schemeClr val="tx1"/>
                </a:solidFill>
              </a:rPr>
              <a:t>La Plata, Buenos Aires, </a:t>
            </a:r>
            <a:r>
              <a:rPr lang="pt-PT" sz="1800" dirty="0" err="1">
                <a:solidFill>
                  <a:schemeClr val="tx1"/>
                </a:solidFill>
              </a:rPr>
              <a:t>Concepcion</a:t>
            </a:r>
            <a:r>
              <a:rPr lang="pt-PT" sz="1800" dirty="0">
                <a:solidFill>
                  <a:schemeClr val="tx1"/>
                </a:solidFill>
              </a:rPr>
              <a:t>, Mar de la Plata, </a:t>
            </a:r>
            <a:r>
              <a:rPr lang="pt-PT" sz="1800" dirty="0" err="1">
                <a:solidFill>
                  <a:schemeClr val="tx1"/>
                </a:solidFill>
              </a:rPr>
              <a:t>Rosario</a:t>
            </a:r>
            <a:r>
              <a:rPr lang="pt-PT" sz="1800" dirty="0">
                <a:solidFill>
                  <a:schemeClr val="tx1"/>
                </a:solidFill>
              </a:rPr>
              <a:t>, Santa </a:t>
            </a:r>
            <a:r>
              <a:rPr lang="pt-PT" sz="1800" dirty="0" err="1">
                <a:solidFill>
                  <a:schemeClr val="tx1"/>
                </a:solidFill>
              </a:rPr>
              <a:t>Fe</a:t>
            </a:r>
            <a:r>
              <a:rPr lang="pt-PT" sz="1800" dirty="0">
                <a:solidFill>
                  <a:schemeClr val="tx1"/>
                </a:solidFill>
              </a:rPr>
              <a:t>, San Lorenzo, Rio Grande.</a:t>
            </a:r>
            <a:endParaRPr lang="pt-PT" sz="1800" dirty="0"/>
          </a:p>
        </p:txBody>
      </p:sp>
      <p:sp>
        <p:nvSpPr>
          <p:cNvPr id="3" name="Título 2">
            <a:extLst>
              <a:ext uri="{FF2B5EF4-FFF2-40B4-BE49-F238E27FC236}">
                <a16:creationId xmlns:a16="http://schemas.microsoft.com/office/drawing/2014/main" xmlns="" id="{EF22425D-0919-4BCB-8D57-6E333B383625}"/>
              </a:ext>
            </a:extLst>
          </p:cNvPr>
          <p:cNvSpPr>
            <a:spLocks noGrp="1"/>
          </p:cNvSpPr>
          <p:nvPr>
            <p:ph type="title"/>
          </p:nvPr>
        </p:nvSpPr>
        <p:spPr/>
        <p:txBody>
          <a:bodyPr/>
          <a:lstStyle/>
          <a:p>
            <a:r>
              <a:rPr lang="pt-PT" dirty="0"/>
              <a:t>Rede de transportes</a:t>
            </a:r>
          </a:p>
        </p:txBody>
      </p:sp>
      <p:pic>
        <p:nvPicPr>
          <p:cNvPr id="5" name="Imagem 4">
            <a:extLst>
              <a:ext uri="{FF2B5EF4-FFF2-40B4-BE49-F238E27FC236}">
                <a16:creationId xmlns:a16="http://schemas.microsoft.com/office/drawing/2014/main" xmlns="" id="{4ADED6F9-4D41-4A8F-8392-EF5774786CF8}"/>
              </a:ext>
            </a:extLst>
          </p:cNvPr>
          <p:cNvPicPr>
            <a:picLocks noChangeAspect="1"/>
          </p:cNvPicPr>
          <p:nvPr/>
        </p:nvPicPr>
        <p:blipFill>
          <a:blip r:embed="rId2"/>
          <a:stretch>
            <a:fillRect/>
          </a:stretch>
        </p:blipFill>
        <p:spPr>
          <a:xfrm>
            <a:off x="9018164" y="944880"/>
            <a:ext cx="2943556" cy="5525334"/>
          </a:xfrm>
          <a:prstGeom prst="rect">
            <a:avLst/>
          </a:prstGeom>
        </p:spPr>
      </p:pic>
    </p:spTree>
    <p:extLst>
      <p:ext uri="{BB962C8B-B14F-4D97-AF65-F5344CB8AC3E}">
        <p14:creationId xmlns:p14="http://schemas.microsoft.com/office/powerpoint/2010/main" val="4363718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B3748789-B791-4E3E-A061-736204ACBA7C}"/>
              </a:ext>
            </a:extLst>
          </p:cNvPr>
          <p:cNvSpPr>
            <a:spLocks noGrp="1"/>
          </p:cNvSpPr>
          <p:nvPr>
            <p:ph type="subTitle" idx="1"/>
          </p:nvPr>
        </p:nvSpPr>
        <p:spPr>
          <a:xfrm>
            <a:off x="529905" y="1645920"/>
            <a:ext cx="11132191" cy="4494821"/>
          </a:xfrm>
        </p:spPr>
        <p:txBody>
          <a:bodyPr>
            <a:noAutofit/>
          </a:bodyPr>
          <a:lstStyle/>
          <a:p>
            <a:pPr marL="285750" indent="-285750" algn="l">
              <a:lnSpc>
                <a:spcPct val="150000"/>
              </a:lnSpc>
              <a:spcBef>
                <a:spcPts val="600"/>
              </a:spcBef>
              <a:spcAft>
                <a:spcPts val="600"/>
              </a:spcAft>
              <a:buFont typeface="Arial" panose="020B0604020202020204" pitchFamily="34" charset="0"/>
              <a:buChar char="•"/>
            </a:pPr>
            <a:r>
              <a:rPr lang="pt-PT" sz="1700" dirty="0">
                <a:solidFill>
                  <a:schemeClr val="tx1"/>
                </a:solidFill>
              </a:rPr>
              <a:t>Grande parte da população atual é descendente da onda de emigração europeia no século XX, especialmente oriunda de Itália e Espanha. É um país rico em tradições culturais, muitas delas com origem europeia. A arte é valorizada e muito diversificada, com destaque para o Tango.</a:t>
            </a:r>
          </a:p>
          <a:p>
            <a:pPr marL="285750" indent="-285750" algn="l">
              <a:lnSpc>
                <a:spcPct val="150000"/>
              </a:lnSpc>
              <a:spcBef>
                <a:spcPts val="600"/>
              </a:spcBef>
              <a:spcAft>
                <a:spcPts val="600"/>
              </a:spcAft>
              <a:buFont typeface="Arial" panose="020B0604020202020204" pitchFamily="34" charset="0"/>
              <a:buChar char="•"/>
            </a:pPr>
            <a:r>
              <a:rPr lang="pt-PT" sz="1700" dirty="0">
                <a:solidFill>
                  <a:schemeClr val="tx1"/>
                </a:solidFill>
              </a:rPr>
              <a:t>A importância da primeira impressão: ser pontual nos compromissos de negócio e estar preparado para esperar, especialmente se o compromisso for com alguém muito importante. </a:t>
            </a:r>
          </a:p>
          <a:p>
            <a:pPr marL="285750" indent="-285750" algn="l">
              <a:lnSpc>
                <a:spcPct val="150000"/>
              </a:lnSpc>
              <a:spcBef>
                <a:spcPts val="600"/>
              </a:spcBef>
              <a:spcAft>
                <a:spcPts val="600"/>
              </a:spcAft>
              <a:buFont typeface="Arial" panose="020B0604020202020204" pitchFamily="34" charset="0"/>
              <a:buChar char="•"/>
            </a:pPr>
            <a:r>
              <a:rPr lang="pt-PT" sz="1700" dirty="0">
                <a:solidFill>
                  <a:schemeClr val="tx1"/>
                </a:solidFill>
              </a:rPr>
              <a:t>As decisões são tomadas pela chefia, assim deve organizar reuniões de alto nível, preferencialmente com semanas de antecedência. (Comunicações telefónicas ou escritas são muitas vezes consideradas demasiado impessoais).</a:t>
            </a:r>
          </a:p>
          <a:p>
            <a:pPr marL="285750" indent="-285750" algn="l">
              <a:lnSpc>
                <a:spcPct val="150000"/>
              </a:lnSpc>
              <a:spcBef>
                <a:spcPts val="600"/>
              </a:spcBef>
              <a:spcAft>
                <a:spcPts val="600"/>
              </a:spcAft>
              <a:buFont typeface="Arial" panose="020B0604020202020204" pitchFamily="34" charset="0"/>
              <a:buChar char="•"/>
            </a:pPr>
            <a:r>
              <a:rPr lang="pt-PT" sz="1700" dirty="0">
                <a:solidFill>
                  <a:schemeClr val="tx1"/>
                </a:solidFill>
              </a:rPr>
              <a:t>Dirigir-se às pessoas envolvidas pelo seu título profissional (</a:t>
            </a:r>
            <a:r>
              <a:rPr lang="pt-PT" sz="1700" dirty="0" err="1">
                <a:solidFill>
                  <a:schemeClr val="tx1"/>
                </a:solidFill>
              </a:rPr>
              <a:t>Doctor</a:t>
            </a:r>
            <a:r>
              <a:rPr lang="pt-PT" sz="1700" dirty="0">
                <a:solidFill>
                  <a:schemeClr val="tx1"/>
                </a:solidFill>
              </a:rPr>
              <a:t>, </a:t>
            </a:r>
            <a:r>
              <a:rPr lang="pt-PT" sz="1700" dirty="0" err="1">
                <a:solidFill>
                  <a:schemeClr val="tx1"/>
                </a:solidFill>
              </a:rPr>
              <a:t>Profesor</a:t>
            </a:r>
            <a:r>
              <a:rPr lang="pt-PT" sz="1700" dirty="0">
                <a:solidFill>
                  <a:schemeClr val="tx1"/>
                </a:solidFill>
              </a:rPr>
              <a:t>, etc.)</a:t>
            </a:r>
          </a:p>
          <a:p>
            <a:pPr marL="285750" indent="-285750" algn="l">
              <a:lnSpc>
                <a:spcPct val="150000"/>
              </a:lnSpc>
              <a:spcBef>
                <a:spcPts val="600"/>
              </a:spcBef>
              <a:spcAft>
                <a:spcPts val="600"/>
              </a:spcAft>
              <a:buFont typeface="Arial" panose="020B0604020202020204" pitchFamily="34" charset="0"/>
              <a:buChar char="•"/>
            </a:pPr>
            <a:r>
              <a:rPr lang="pt-PT" sz="1700" dirty="0">
                <a:solidFill>
                  <a:schemeClr val="tx1"/>
                </a:solidFill>
              </a:rPr>
              <a:t>Também pode utilizar títulos mais respeitosos de acordo com o género como "</a:t>
            </a:r>
            <a:r>
              <a:rPr lang="pt-PT" sz="1700" dirty="0" err="1">
                <a:solidFill>
                  <a:schemeClr val="tx1"/>
                </a:solidFill>
              </a:rPr>
              <a:t>Señora</a:t>
            </a:r>
            <a:r>
              <a:rPr lang="pt-PT" sz="1700" dirty="0">
                <a:solidFill>
                  <a:schemeClr val="tx1"/>
                </a:solidFill>
              </a:rPr>
              <a:t>", "</a:t>
            </a:r>
            <a:r>
              <a:rPr lang="pt-PT" sz="1700" dirty="0" err="1">
                <a:solidFill>
                  <a:schemeClr val="tx1"/>
                </a:solidFill>
              </a:rPr>
              <a:t>Señor</a:t>
            </a:r>
            <a:r>
              <a:rPr lang="pt-PT" sz="1700" dirty="0">
                <a:solidFill>
                  <a:schemeClr val="tx1"/>
                </a:solidFill>
              </a:rPr>
              <a:t>" ou "</a:t>
            </a:r>
            <a:r>
              <a:rPr lang="pt-PT" sz="1700" dirty="0" err="1">
                <a:solidFill>
                  <a:schemeClr val="tx1"/>
                </a:solidFill>
              </a:rPr>
              <a:t>Señorita</a:t>
            </a:r>
            <a:r>
              <a:rPr lang="pt-PT" sz="1700" dirty="0">
                <a:solidFill>
                  <a:schemeClr val="tx1"/>
                </a:solidFill>
              </a:rPr>
              <a:t>“.</a:t>
            </a:r>
          </a:p>
          <a:p>
            <a:pPr marL="285750" indent="-285750" algn="l">
              <a:lnSpc>
                <a:spcPct val="150000"/>
              </a:lnSpc>
              <a:spcBef>
                <a:spcPts val="600"/>
              </a:spcBef>
              <a:spcAft>
                <a:spcPts val="600"/>
              </a:spcAft>
              <a:buFont typeface="Arial" panose="020B0604020202020204" pitchFamily="34" charset="0"/>
              <a:buChar char="•"/>
            </a:pPr>
            <a:endParaRPr lang="pt-PT" sz="1700" dirty="0">
              <a:solidFill>
                <a:schemeClr val="tx1"/>
              </a:solidFill>
            </a:endParaRPr>
          </a:p>
        </p:txBody>
      </p:sp>
      <p:sp>
        <p:nvSpPr>
          <p:cNvPr id="3" name="Título 2">
            <a:extLst>
              <a:ext uri="{FF2B5EF4-FFF2-40B4-BE49-F238E27FC236}">
                <a16:creationId xmlns:a16="http://schemas.microsoft.com/office/drawing/2014/main" xmlns="" id="{1BDB6063-67A8-49F9-938A-1473EAB67117}"/>
              </a:ext>
            </a:extLst>
          </p:cNvPr>
          <p:cNvSpPr>
            <a:spLocks noGrp="1"/>
          </p:cNvSpPr>
          <p:nvPr>
            <p:ph type="title"/>
          </p:nvPr>
        </p:nvSpPr>
        <p:spPr/>
        <p:txBody>
          <a:bodyPr/>
          <a:lstStyle/>
          <a:p>
            <a:r>
              <a:rPr lang="pt-PT" dirty="0"/>
              <a:t>Cultura de Negócios</a:t>
            </a:r>
          </a:p>
        </p:txBody>
      </p:sp>
    </p:spTree>
    <p:extLst>
      <p:ext uri="{BB962C8B-B14F-4D97-AF65-F5344CB8AC3E}">
        <p14:creationId xmlns:p14="http://schemas.microsoft.com/office/powerpoint/2010/main" val="440551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B3748789-B791-4E3E-A061-736204ACBA7C}"/>
              </a:ext>
            </a:extLst>
          </p:cNvPr>
          <p:cNvSpPr>
            <a:spLocks noGrp="1"/>
          </p:cNvSpPr>
          <p:nvPr>
            <p:ph type="subTitle" idx="1"/>
          </p:nvPr>
        </p:nvSpPr>
        <p:spPr>
          <a:xfrm>
            <a:off x="529905" y="1688952"/>
            <a:ext cx="11132191" cy="4451790"/>
          </a:xfrm>
        </p:spPr>
        <p:txBody>
          <a:bodyPr>
            <a:noAutofit/>
          </a:bodyPr>
          <a:lstStyle/>
          <a:p>
            <a:pPr marL="285750" indent="-285750" algn="l">
              <a:lnSpc>
                <a:spcPct val="150000"/>
              </a:lnSpc>
              <a:buFont typeface="Arial" panose="020B0604020202020204" pitchFamily="34" charset="0"/>
              <a:buChar char="•"/>
            </a:pPr>
            <a:r>
              <a:rPr lang="pt-PT" sz="1800" dirty="0">
                <a:solidFill>
                  <a:schemeClr val="tx1"/>
                </a:solidFill>
              </a:rPr>
              <a:t>O cumprimento num contexto formal é geralmente um aperto de mãos, mantendo o contacto visual. </a:t>
            </a:r>
          </a:p>
          <a:p>
            <a:pPr marL="285750" indent="-285750" algn="l">
              <a:lnSpc>
                <a:spcPct val="150000"/>
              </a:lnSpc>
              <a:buFont typeface="Arial" panose="020B0604020202020204" pitchFamily="34" charset="0"/>
              <a:buChar char="•"/>
            </a:pPr>
            <a:r>
              <a:rPr lang="pt-PT" sz="1800" dirty="0">
                <a:solidFill>
                  <a:schemeClr val="tx1"/>
                </a:solidFill>
              </a:rPr>
              <a:t>Esteja preparado para breves conversas antes de começar a negociação, passar diretamente para os negócios pode ser considerado pouco cortês. </a:t>
            </a:r>
          </a:p>
          <a:p>
            <a:pPr marL="285750" indent="-285750" algn="l">
              <a:lnSpc>
                <a:spcPct val="150000"/>
              </a:lnSpc>
              <a:buFont typeface="Arial" panose="020B0604020202020204" pitchFamily="34" charset="0"/>
              <a:buChar char="•"/>
            </a:pPr>
            <a:r>
              <a:rPr lang="pt-PT" sz="1800" dirty="0">
                <a:solidFill>
                  <a:schemeClr val="tx1"/>
                </a:solidFill>
              </a:rPr>
              <a:t>Evite questões políticas ou sensíveis, em particular mencionar a Guerra das Malvinas. </a:t>
            </a:r>
          </a:p>
          <a:p>
            <a:pPr marL="285750" indent="-285750" algn="l">
              <a:lnSpc>
                <a:spcPct val="150000"/>
              </a:lnSpc>
              <a:buFont typeface="Arial" panose="020B0604020202020204" pitchFamily="34" charset="0"/>
              <a:buChar char="•"/>
            </a:pPr>
            <a:r>
              <a:rPr lang="pt-PT" sz="1800" dirty="0">
                <a:solidFill>
                  <a:schemeClr val="tx1"/>
                </a:solidFill>
              </a:rPr>
              <a:t>Para reuniões de negócios as roupas devem ser formais e conservadoras, a aparência deve ser elegante e apresentável, pois é importante para os argentinos.</a:t>
            </a:r>
          </a:p>
          <a:p>
            <a:pPr marL="285750" indent="-285750" algn="l">
              <a:lnSpc>
                <a:spcPct val="150000"/>
              </a:lnSpc>
              <a:buFont typeface="Arial" panose="020B0604020202020204" pitchFamily="34" charset="0"/>
              <a:buChar char="•"/>
            </a:pPr>
            <a:r>
              <a:rPr lang="pt-PT" sz="1800" dirty="0">
                <a:solidFill>
                  <a:schemeClr val="tx1"/>
                </a:solidFill>
              </a:rPr>
              <a:t>Apesar do espanhol ser a língua oficial na argentina, é influenciado pelo italiano tornando-o ligeiramente diferente do habitual castelhano falado em Espanha. Continuará a ser uma vantagem a boa compreensão do espanhol europeu, que será suficiente para compreender e ser compreendido. </a:t>
            </a:r>
          </a:p>
        </p:txBody>
      </p:sp>
      <p:sp>
        <p:nvSpPr>
          <p:cNvPr id="3" name="Título 2">
            <a:extLst>
              <a:ext uri="{FF2B5EF4-FFF2-40B4-BE49-F238E27FC236}">
                <a16:creationId xmlns:a16="http://schemas.microsoft.com/office/drawing/2014/main" xmlns="" id="{1BDB6063-67A8-49F9-938A-1473EAB67117}"/>
              </a:ext>
            </a:extLst>
          </p:cNvPr>
          <p:cNvSpPr>
            <a:spLocks noGrp="1"/>
          </p:cNvSpPr>
          <p:nvPr>
            <p:ph type="title"/>
          </p:nvPr>
        </p:nvSpPr>
        <p:spPr/>
        <p:txBody>
          <a:bodyPr/>
          <a:lstStyle/>
          <a:p>
            <a:r>
              <a:rPr lang="pt-PT" dirty="0"/>
              <a:t>Cultura de Negócios</a:t>
            </a:r>
          </a:p>
        </p:txBody>
      </p:sp>
    </p:spTree>
    <p:extLst>
      <p:ext uri="{BB962C8B-B14F-4D97-AF65-F5344CB8AC3E}">
        <p14:creationId xmlns:p14="http://schemas.microsoft.com/office/powerpoint/2010/main" val="1593555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C9B0CD63-6BE7-4A0A-AC9F-7044AAC7E664}"/>
              </a:ext>
            </a:extLst>
          </p:cNvPr>
          <p:cNvSpPr>
            <a:spLocks noGrp="1"/>
          </p:cNvSpPr>
          <p:nvPr>
            <p:ph type="title"/>
          </p:nvPr>
        </p:nvSpPr>
        <p:spPr/>
        <p:txBody>
          <a:bodyPr/>
          <a:lstStyle/>
          <a:p>
            <a:r>
              <a:rPr lang="pt-PT" dirty="0"/>
              <a:t>Generalidades</a:t>
            </a:r>
          </a:p>
        </p:txBody>
      </p:sp>
      <p:graphicFrame>
        <p:nvGraphicFramePr>
          <p:cNvPr id="4" name="Tabela 3">
            <a:extLst>
              <a:ext uri="{FF2B5EF4-FFF2-40B4-BE49-F238E27FC236}">
                <a16:creationId xmlns:a16="http://schemas.microsoft.com/office/drawing/2014/main" xmlns="" id="{8C8AB282-D2DF-485A-BA22-57CC7BDB9905}"/>
              </a:ext>
            </a:extLst>
          </p:cNvPr>
          <p:cNvGraphicFramePr>
            <a:graphicFrameLocks noGrp="1"/>
          </p:cNvGraphicFramePr>
          <p:nvPr>
            <p:extLst>
              <p:ext uri="{D42A27DB-BD31-4B8C-83A1-F6EECF244321}">
                <p14:modId xmlns:p14="http://schemas.microsoft.com/office/powerpoint/2010/main" val="856472290"/>
              </p:ext>
            </p:extLst>
          </p:nvPr>
        </p:nvGraphicFramePr>
        <p:xfrm>
          <a:off x="1331054" y="1753298"/>
          <a:ext cx="9529893" cy="4261606"/>
        </p:xfrm>
        <a:graphic>
          <a:graphicData uri="http://schemas.openxmlformats.org/drawingml/2006/table">
            <a:tbl>
              <a:tblPr firstRow="1" bandRow="1">
                <a:tableStyleId>{2D5ABB26-0587-4C30-8999-92F81FD0307C}</a:tableStyleId>
              </a:tblPr>
              <a:tblGrid>
                <a:gridCol w="2953725">
                  <a:extLst>
                    <a:ext uri="{9D8B030D-6E8A-4147-A177-3AD203B41FA5}">
                      <a16:colId xmlns:a16="http://schemas.microsoft.com/office/drawing/2014/main" xmlns="" val="914225439"/>
                    </a:ext>
                  </a:extLst>
                </a:gridCol>
                <a:gridCol w="6576168">
                  <a:extLst>
                    <a:ext uri="{9D8B030D-6E8A-4147-A177-3AD203B41FA5}">
                      <a16:colId xmlns:a16="http://schemas.microsoft.com/office/drawing/2014/main" xmlns="" val="175313440"/>
                    </a:ext>
                  </a:extLst>
                </a:gridCol>
              </a:tblGrid>
              <a:tr h="438243">
                <a:tc>
                  <a:txBody>
                    <a:bodyPr/>
                    <a:lstStyle/>
                    <a:p>
                      <a:pPr algn="r"/>
                      <a:r>
                        <a:rPr lang="pt-PT" sz="1600" b="1" dirty="0">
                          <a:latin typeface="+mj-lt"/>
                        </a:rPr>
                        <a:t>Língua: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t-PT" sz="1600" dirty="0">
                          <a:latin typeface="+mj-lt"/>
                        </a:rPr>
                        <a:t>Castelhano, mas existem no país muitos idiomas indígenas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255306354"/>
                  </a:ext>
                </a:extLst>
              </a:tr>
              <a:tr h="719781">
                <a:tc>
                  <a:txBody>
                    <a:bodyPr/>
                    <a:lstStyle/>
                    <a:p>
                      <a:pPr algn="r"/>
                      <a:r>
                        <a:rPr lang="pt-PT" sz="1600" b="1" dirty="0">
                          <a:solidFill>
                            <a:schemeClr val="tx1"/>
                          </a:solidFill>
                          <a:latin typeface="+mj-lt"/>
                          <a:cs typeface="+mn-cs"/>
                        </a:rPr>
                        <a:t>Unidade Monetária: </a:t>
                      </a:r>
                      <a:endParaRPr lang="pt-PT" sz="1600" b="1"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dirty="0">
                          <a:solidFill>
                            <a:schemeClr val="tx1"/>
                          </a:solidFill>
                          <a:latin typeface="+mj-lt"/>
                          <a:cs typeface="+mn-cs"/>
                        </a:rPr>
                        <a:t>Peso Colombiano, 1 EUR = 3 765,70 COP (</a:t>
                      </a:r>
                      <a:r>
                        <a:rPr lang="pt-PT" sz="1600" dirty="0">
                          <a:solidFill>
                            <a:schemeClr val="tx1"/>
                          </a:solidFill>
                          <a:latin typeface="+mj-lt"/>
                          <a:cs typeface="+mn-cs"/>
                          <a:hlinkClick r:id="rId2"/>
                        </a:rPr>
                        <a:t>www.xe.com</a:t>
                      </a:r>
                      <a:r>
                        <a:rPr lang="pt-PT" sz="1600" dirty="0">
                          <a:solidFill>
                            <a:schemeClr val="tx1"/>
                          </a:solidFill>
                          <a:latin typeface="+mj-lt"/>
                          <a:cs typeface="+mn-cs"/>
                        </a:rPr>
                        <a:t> 04/10/19)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060533993"/>
                  </a:ext>
                </a:extLst>
              </a:tr>
              <a:tr h="721623">
                <a:tc>
                  <a:txBody>
                    <a:bodyPr/>
                    <a:lstStyle/>
                    <a:p>
                      <a:pPr algn="r"/>
                      <a:r>
                        <a:rPr lang="pt-PT" sz="1600" b="1" dirty="0">
                          <a:solidFill>
                            <a:schemeClr val="tx1"/>
                          </a:solidFill>
                          <a:latin typeface="+mj-lt"/>
                          <a:cs typeface="+mn-cs"/>
                        </a:rPr>
                        <a:t>Salário Mínimo Nacional :</a:t>
                      </a:r>
                      <a:endParaRPr lang="pt-PT" sz="1600" b="1" dirty="0">
                        <a:solidFill>
                          <a:schemeClr val="tx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dirty="0">
                          <a:solidFill>
                            <a:schemeClr val="tx1"/>
                          </a:solidFill>
                          <a:latin typeface="+mj-lt"/>
                          <a:cs typeface="+mn-cs"/>
                        </a:rPr>
                        <a:t>828 116 pesos colombianos (219 Euros)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45794849"/>
                  </a:ext>
                </a:extLst>
              </a:tr>
              <a:tr h="417781">
                <a:tc>
                  <a:txBody>
                    <a:bodyPr/>
                    <a:lstStyle/>
                    <a:p>
                      <a:pPr algn="r"/>
                      <a:r>
                        <a:rPr lang="pt-PT" sz="1600" b="1" dirty="0">
                          <a:solidFill>
                            <a:schemeClr val="tx1"/>
                          </a:solidFill>
                          <a:latin typeface="+mj-lt"/>
                          <a:cs typeface="+mn-cs"/>
                        </a:rPr>
                        <a:t>Salário Médio Liquido: </a:t>
                      </a:r>
                      <a:endParaRPr lang="pt-PT" sz="1600" b="1"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dirty="0">
                          <a:solidFill>
                            <a:schemeClr val="tx1"/>
                          </a:solidFill>
                          <a:latin typeface="+mj-lt"/>
                          <a:cs typeface="+mn-cs"/>
                        </a:rPr>
                        <a:t>1 043 000pesos colombianos (283 Euros)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21372837"/>
                  </a:ext>
                </a:extLst>
              </a:tr>
              <a:tr h="719781">
                <a:tc>
                  <a:txBody>
                    <a:bodyPr/>
                    <a:lstStyle/>
                    <a:p>
                      <a:pPr algn="r"/>
                      <a:r>
                        <a:rPr lang="pt-PT" sz="1600" b="1" dirty="0">
                          <a:solidFill>
                            <a:schemeClr val="tx1"/>
                          </a:solidFill>
                          <a:latin typeface="+mj-lt"/>
                          <a:cs typeface="+mn-cs"/>
                        </a:rPr>
                        <a:t>Alimentação (Preço Médio): </a:t>
                      </a:r>
                      <a:endParaRPr lang="pt-PT" sz="1600" b="1"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dirty="0">
                          <a:solidFill>
                            <a:schemeClr val="tx1"/>
                          </a:solidFill>
                          <a:latin typeface="+mj-lt"/>
                          <a:cs typeface="+mn-cs"/>
                        </a:rPr>
                        <a:t>Café: 1,15 Euros / Garrafa de Água 33cl: 0,55 Euros / Refeição para duas pessoas: 17 Euros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626521678"/>
                  </a:ext>
                </a:extLst>
              </a:tr>
              <a:tr h="522774">
                <a:tc>
                  <a:txBody>
                    <a:bodyPr/>
                    <a:lstStyle/>
                    <a:p>
                      <a:pPr algn="r"/>
                      <a:r>
                        <a:rPr lang="pt-PT" sz="1600" b="1" dirty="0">
                          <a:solidFill>
                            <a:schemeClr val="tx1"/>
                          </a:solidFill>
                          <a:latin typeface="+mj-lt"/>
                          <a:cs typeface="+mn-cs"/>
                        </a:rPr>
                        <a:t>Preço Viagem de avião: </a:t>
                      </a:r>
                      <a:endParaRPr lang="pt-PT" sz="1600" b="1"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600" dirty="0">
                          <a:solidFill>
                            <a:schemeClr val="tx1"/>
                          </a:solidFill>
                          <a:latin typeface="+mj-lt"/>
                          <a:cs typeface="+mn-cs"/>
                        </a:rPr>
                        <a:t>Não existem voos diretos –  em média: 800€/pessoa (13 horas de viagem)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94402999"/>
                  </a:ext>
                </a:extLst>
              </a:tr>
              <a:tr h="721623">
                <a:tc>
                  <a:txBody>
                    <a:bodyPr/>
                    <a:lstStyle/>
                    <a:p>
                      <a:pPr algn="r"/>
                      <a:r>
                        <a:rPr lang="pt-PT" sz="1600" b="1" dirty="0">
                          <a:solidFill>
                            <a:schemeClr val="tx1"/>
                          </a:solidFill>
                          <a:latin typeface="+mj-lt"/>
                          <a:cs typeface="+mn-cs"/>
                        </a:rPr>
                        <a:t>Período de Férias: </a:t>
                      </a:r>
                      <a:endParaRPr lang="pt-PT" sz="1600" b="1"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t-PT" sz="1600" dirty="0">
                          <a:solidFill>
                            <a:schemeClr val="tx1"/>
                          </a:solidFill>
                          <a:latin typeface="+mj-lt"/>
                          <a:cs typeface="+mn-cs"/>
                        </a:rPr>
                        <a:t>Evitar os meses de dezembro e janeiro, que equivalem a julho e agosto em Portugal, bem como o período da Páscoa. </a:t>
                      </a:r>
                      <a:endParaRPr lang="pt-PT" sz="1600"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220815774"/>
                  </a:ext>
                </a:extLst>
              </a:tr>
            </a:tbl>
          </a:graphicData>
        </a:graphic>
      </p:graphicFrame>
    </p:spTree>
    <p:extLst>
      <p:ext uri="{BB962C8B-B14F-4D97-AF65-F5344CB8AC3E}">
        <p14:creationId xmlns:p14="http://schemas.microsoft.com/office/powerpoint/2010/main" val="3046818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B3748789-B791-4E3E-A061-736204ACBA7C}"/>
              </a:ext>
            </a:extLst>
          </p:cNvPr>
          <p:cNvSpPr>
            <a:spLocks noGrp="1"/>
          </p:cNvSpPr>
          <p:nvPr>
            <p:ph type="subTitle" idx="1"/>
          </p:nvPr>
        </p:nvSpPr>
        <p:spPr>
          <a:xfrm>
            <a:off x="529905" y="1688952"/>
            <a:ext cx="11132191" cy="4451790"/>
          </a:xfrm>
        </p:spPr>
        <p:txBody>
          <a:bodyPr>
            <a:noAutofit/>
          </a:bodyPr>
          <a:lstStyle/>
          <a:p>
            <a:pPr marL="285750" indent="-285750" algn="l">
              <a:lnSpc>
                <a:spcPct val="150000"/>
              </a:lnSpc>
              <a:buFont typeface="Arial" panose="020B0604020202020204" pitchFamily="34" charset="0"/>
              <a:buChar char="•"/>
            </a:pPr>
            <a:r>
              <a:rPr lang="pt-PT" sz="1800" dirty="0">
                <a:solidFill>
                  <a:schemeClr val="tx1"/>
                </a:solidFill>
              </a:rPr>
              <a:t>O dia tradicional de trabalho começa às 8/9 horas e prolonga-se até as 17/18 horas, com uma pausa, e a ação negocial tende a ficar restrita ao horário normal de trabalho, o ritmo dos negócios pode ser mais lento do que está habituado. </a:t>
            </a:r>
          </a:p>
          <a:p>
            <a:pPr marL="285750" indent="-285750" algn="l">
              <a:lnSpc>
                <a:spcPct val="150000"/>
              </a:lnSpc>
              <a:buFont typeface="Arial" panose="020B0604020202020204" pitchFamily="34" charset="0"/>
              <a:buChar char="•"/>
            </a:pPr>
            <a:r>
              <a:rPr lang="pt-PT" sz="1800" dirty="0">
                <a:solidFill>
                  <a:schemeClr val="tx1"/>
                </a:solidFill>
              </a:rPr>
              <a:t>Uma reunião bem-sucedida pode durar mais do que o esperado, podendo significar o adiamento do próximo compromisso. É essencial controlar os timings entre reuniões com alguma margem de segurança. </a:t>
            </a:r>
          </a:p>
          <a:p>
            <a:pPr marL="285750" indent="-285750" algn="l">
              <a:lnSpc>
                <a:spcPct val="150000"/>
              </a:lnSpc>
              <a:buFont typeface="Arial" panose="020B0604020202020204" pitchFamily="34" charset="0"/>
              <a:buChar char="•"/>
            </a:pPr>
            <a:r>
              <a:rPr lang="pt-PT" sz="1800" dirty="0">
                <a:solidFill>
                  <a:schemeClr val="tx1"/>
                </a:solidFill>
              </a:rPr>
              <a:t>A burocracia pode ser intensa, é recomendado um forte apoio e orientação de juristas locais.</a:t>
            </a:r>
          </a:p>
          <a:p>
            <a:pPr marL="285750" indent="-285750" algn="l">
              <a:lnSpc>
                <a:spcPct val="150000"/>
              </a:lnSpc>
              <a:buFont typeface="Arial" panose="020B0604020202020204" pitchFamily="34" charset="0"/>
              <a:buChar char="•"/>
            </a:pPr>
            <a:r>
              <a:rPr lang="pt-PT" sz="1800" dirty="0">
                <a:solidFill>
                  <a:schemeClr val="tx1"/>
                </a:solidFill>
              </a:rPr>
              <a:t>Os argentinos valorizam bastante a família e isso pode refletir-se na forma como conduzem os seus negócios. As relações próximas e pessoais são altamente valorizadas, podendo transformar-se facilmente em parcerias. Em negociações difíceis estas boas relações poderão acelerar os processos. </a:t>
            </a:r>
          </a:p>
        </p:txBody>
      </p:sp>
      <p:sp>
        <p:nvSpPr>
          <p:cNvPr id="3" name="Título 2">
            <a:extLst>
              <a:ext uri="{FF2B5EF4-FFF2-40B4-BE49-F238E27FC236}">
                <a16:creationId xmlns:a16="http://schemas.microsoft.com/office/drawing/2014/main" xmlns="" id="{1BDB6063-67A8-49F9-938A-1473EAB67117}"/>
              </a:ext>
            </a:extLst>
          </p:cNvPr>
          <p:cNvSpPr>
            <a:spLocks noGrp="1"/>
          </p:cNvSpPr>
          <p:nvPr>
            <p:ph type="title"/>
          </p:nvPr>
        </p:nvSpPr>
        <p:spPr/>
        <p:txBody>
          <a:bodyPr/>
          <a:lstStyle/>
          <a:p>
            <a:r>
              <a:rPr lang="pt-PT" dirty="0"/>
              <a:t>Cultura de Negócios</a:t>
            </a:r>
          </a:p>
        </p:txBody>
      </p:sp>
    </p:spTree>
    <p:extLst>
      <p:ext uri="{BB962C8B-B14F-4D97-AF65-F5344CB8AC3E}">
        <p14:creationId xmlns:p14="http://schemas.microsoft.com/office/powerpoint/2010/main" val="23395009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9106CD4A-C101-4790-93CF-DA00812CF04A}"/>
              </a:ext>
            </a:extLst>
          </p:cNvPr>
          <p:cNvSpPr>
            <a:spLocks noGrp="1"/>
          </p:cNvSpPr>
          <p:nvPr>
            <p:ph type="subTitle" idx="1"/>
          </p:nvPr>
        </p:nvSpPr>
        <p:spPr>
          <a:xfrm>
            <a:off x="1524000" y="2095500"/>
            <a:ext cx="9144000" cy="4112353"/>
          </a:xfrm>
        </p:spPr>
        <p:txBody>
          <a:bodyPr>
            <a:normAutofit lnSpcReduction="10000"/>
          </a:bodyPr>
          <a:lstStyle/>
          <a:p>
            <a:pPr marL="285750" indent="-285750" algn="just">
              <a:lnSpc>
                <a:spcPct val="150000"/>
              </a:lnSpc>
              <a:spcBef>
                <a:spcPts val="600"/>
              </a:spcBef>
              <a:spcAft>
                <a:spcPts val="600"/>
              </a:spcAft>
              <a:buFont typeface="Arial" panose="020B0604020202020204" pitchFamily="34" charset="0"/>
              <a:buChar char="•"/>
            </a:pPr>
            <a:r>
              <a:rPr lang="pt-PT" sz="1800" dirty="0">
                <a:solidFill>
                  <a:schemeClr val="tx1"/>
                </a:solidFill>
              </a:rPr>
              <a:t>Os cidadãos portugueses não necessitam de visto para estadas de curta duração (até 90 dias)</a:t>
            </a:r>
          </a:p>
          <a:p>
            <a:pPr marL="285750" indent="-285750" algn="just">
              <a:lnSpc>
                <a:spcPct val="150000"/>
              </a:lnSpc>
              <a:spcBef>
                <a:spcPts val="600"/>
              </a:spcBef>
              <a:spcAft>
                <a:spcPts val="600"/>
              </a:spcAft>
              <a:buFont typeface="Arial" panose="020B0604020202020204" pitchFamily="34" charset="0"/>
              <a:buChar char="•"/>
            </a:pPr>
            <a:r>
              <a:rPr lang="pt-PT" sz="1800" dirty="0">
                <a:solidFill>
                  <a:schemeClr val="tx1"/>
                </a:solidFill>
              </a:rPr>
              <a:t>Palavras importantes: Desarrollo (desenvolvimento), Cita (encontro, reunião), Cajero (caixa multibanco), Huelga (Greve), Interés (juros), Inversion (investimento), Liderazgo (liderança), Mercancía (mercadoria),  ingresos (rendimentos), tarjeta (cartão)…</a:t>
            </a:r>
          </a:p>
          <a:p>
            <a:pPr marL="285750" indent="-285750" algn="just">
              <a:lnSpc>
                <a:spcPct val="150000"/>
              </a:lnSpc>
              <a:spcBef>
                <a:spcPts val="0"/>
              </a:spcBef>
              <a:spcAft>
                <a:spcPts val="600"/>
              </a:spcAft>
              <a:buFont typeface="Arial" panose="020B0604020202020204" pitchFamily="34" charset="0"/>
              <a:buChar char="•"/>
            </a:pPr>
            <a:r>
              <a:rPr lang="pt-PT" sz="1800" dirty="0">
                <a:solidFill>
                  <a:schemeClr val="tx1"/>
                </a:solidFill>
              </a:rPr>
              <a:t>Altamente aconselhável seguro de viagem e de saúde.</a:t>
            </a:r>
          </a:p>
          <a:p>
            <a:pPr marL="285750" indent="-285750" algn="just">
              <a:lnSpc>
                <a:spcPct val="150000"/>
              </a:lnSpc>
              <a:spcBef>
                <a:spcPts val="0"/>
              </a:spcBef>
              <a:spcAft>
                <a:spcPts val="600"/>
              </a:spcAft>
              <a:buFont typeface="Arial" panose="020B0604020202020204" pitchFamily="34" charset="0"/>
              <a:buChar char="•"/>
            </a:pPr>
            <a:r>
              <a:rPr lang="pt-PT" sz="1800" dirty="0">
                <a:solidFill>
                  <a:schemeClr val="tx1"/>
                </a:solidFill>
              </a:rPr>
              <a:t>A rede telefónica local é de boa qualidade. Existem várias empresas de serviços de comunicação por telemóvel.</a:t>
            </a:r>
          </a:p>
          <a:p>
            <a:pPr marL="285750" indent="-285750" algn="just">
              <a:lnSpc>
                <a:spcPct val="150000"/>
              </a:lnSpc>
              <a:spcBef>
                <a:spcPts val="0"/>
              </a:spcBef>
              <a:spcAft>
                <a:spcPts val="600"/>
              </a:spcAft>
              <a:buFont typeface="Arial" panose="020B0604020202020204" pitchFamily="34" charset="0"/>
              <a:buChar char="•"/>
            </a:pPr>
            <a:r>
              <a:rPr lang="pt-PT" sz="1800" dirty="0">
                <a:solidFill>
                  <a:schemeClr val="tx1"/>
                </a:solidFill>
              </a:rPr>
              <a:t>Na cidade de Buenos Aires existem também, para além dos "</a:t>
            </a:r>
            <a:r>
              <a:rPr lang="pt-PT" sz="1800" dirty="0" err="1">
                <a:solidFill>
                  <a:schemeClr val="tx1"/>
                </a:solidFill>
              </a:rPr>
              <a:t>cyber</a:t>
            </a:r>
            <a:r>
              <a:rPr lang="pt-PT" sz="1800" dirty="0">
                <a:solidFill>
                  <a:schemeClr val="tx1"/>
                </a:solidFill>
              </a:rPr>
              <a:t>-cafés" em quantidade apreciável, "locutórios" com serviço telefónico internacional e de acesso à Internet.</a:t>
            </a:r>
          </a:p>
          <a:p>
            <a:pPr algn="just">
              <a:lnSpc>
                <a:spcPct val="150000"/>
              </a:lnSpc>
              <a:spcBef>
                <a:spcPts val="600"/>
              </a:spcBef>
              <a:spcAft>
                <a:spcPts val="600"/>
              </a:spcAft>
            </a:pPr>
            <a:endParaRPr lang="pt-PT" sz="1800" dirty="0">
              <a:solidFill>
                <a:schemeClr val="tx1"/>
              </a:solidFill>
            </a:endParaRPr>
          </a:p>
          <a:p>
            <a:pPr marL="285750" indent="-285750" algn="just">
              <a:lnSpc>
                <a:spcPct val="150000"/>
              </a:lnSpc>
              <a:spcBef>
                <a:spcPts val="600"/>
              </a:spcBef>
              <a:spcAft>
                <a:spcPts val="600"/>
              </a:spcAft>
              <a:buFont typeface="Arial" panose="020B0604020202020204" pitchFamily="34" charset="0"/>
              <a:buChar char="•"/>
            </a:pPr>
            <a:endParaRPr lang="pt-PT" sz="1800" dirty="0">
              <a:solidFill>
                <a:schemeClr val="tx1"/>
              </a:solidFill>
            </a:endParaRPr>
          </a:p>
        </p:txBody>
      </p:sp>
      <p:sp>
        <p:nvSpPr>
          <p:cNvPr id="3" name="Título 2">
            <a:extLst>
              <a:ext uri="{FF2B5EF4-FFF2-40B4-BE49-F238E27FC236}">
                <a16:creationId xmlns:a16="http://schemas.microsoft.com/office/drawing/2014/main" xmlns="" id="{8D5A3425-8C5B-432B-B98D-77857F7790EE}"/>
              </a:ext>
            </a:extLst>
          </p:cNvPr>
          <p:cNvSpPr>
            <a:spLocks noGrp="1"/>
          </p:cNvSpPr>
          <p:nvPr>
            <p:ph type="title"/>
          </p:nvPr>
        </p:nvSpPr>
        <p:spPr/>
        <p:txBody>
          <a:bodyPr/>
          <a:lstStyle/>
          <a:p>
            <a:r>
              <a:rPr lang="pt-PT" dirty="0"/>
              <a:t>Informações a Reter</a:t>
            </a:r>
          </a:p>
        </p:txBody>
      </p:sp>
    </p:spTree>
    <p:extLst>
      <p:ext uri="{BB962C8B-B14F-4D97-AF65-F5344CB8AC3E}">
        <p14:creationId xmlns:p14="http://schemas.microsoft.com/office/powerpoint/2010/main" val="8777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C75D9FB8-4CE1-439B-A50C-56D414F41ECC}"/>
              </a:ext>
            </a:extLst>
          </p:cNvPr>
          <p:cNvSpPr>
            <a:spLocks noGrp="1"/>
          </p:cNvSpPr>
          <p:nvPr>
            <p:ph type="subTitle" idx="1"/>
          </p:nvPr>
        </p:nvSpPr>
        <p:spPr>
          <a:xfrm>
            <a:off x="952767" y="1755176"/>
            <a:ext cx="10286465" cy="4720286"/>
          </a:xfrm>
        </p:spPr>
        <p:txBody>
          <a:bodyPr>
            <a:noAutofit/>
          </a:bodyPr>
          <a:lstStyle/>
          <a:p>
            <a:pPr algn="just">
              <a:lnSpc>
                <a:spcPct val="150000"/>
              </a:lnSpc>
              <a:spcBef>
                <a:spcPts val="600"/>
              </a:spcBef>
              <a:spcAft>
                <a:spcPts val="600"/>
              </a:spcAft>
            </a:pPr>
            <a:r>
              <a:rPr lang="pt-PT" sz="1800" dirty="0">
                <a:solidFill>
                  <a:schemeClr val="tx1"/>
                </a:solidFill>
              </a:rPr>
              <a:t>Segundo o último relatório do Instituto Nacional de Estadística y Censos a atividade de construção na Argentina cresceu 0,8% em 2018, embora no segundo semestre do ano tenha entrado em queda que levou a um declínio de 20,5% em dezembro.</a:t>
            </a:r>
          </a:p>
          <a:p>
            <a:pPr algn="just">
              <a:lnSpc>
                <a:spcPct val="150000"/>
              </a:lnSpc>
              <a:spcBef>
                <a:spcPts val="600"/>
              </a:spcBef>
              <a:spcAft>
                <a:spcPts val="600"/>
              </a:spcAft>
            </a:pPr>
            <a:r>
              <a:rPr lang="pt-PT" sz="1800" dirty="0">
                <a:solidFill>
                  <a:schemeClr val="tx1"/>
                </a:solidFill>
              </a:rPr>
              <a:t>Verificou-se uma tendência positiva até maio, mês em que o país sofreu uma desvalorização de sua moeda que causou uma crise económica, com forte impacto na construção.</a:t>
            </a:r>
          </a:p>
          <a:p>
            <a:pPr algn="just">
              <a:lnSpc>
                <a:spcPct val="150000"/>
              </a:lnSpc>
              <a:spcBef>
                <a:spcPts val="600"/>
              </a:spcBef>
              <a:spcAft>
                <a:spcPts val="600"/>
              </a:spcAft>
            </a:pPr>
            <a:r>
              <a:rPr lang="pt-PT" sz="1800" dirty="0">
                <a:solidFill>
                  <a:schemeClr val="tx1"/>
                </a:solidFill>
              </a:rPr>
              <a:t>No último mês do ano de 2018, o índice de série com ajuste sazonal mostra uma queda de 3,3% em relação a novembro.</a:t>
            </a:r>
          </a:p>
          <a:p>
            <a:pPr algn="just">
              <a:lnSpc>
                <a:spcPct val="150000"/>
              </a:lnSpc>
              <a:spcBef>
                <a:spcPts val="600"/>
              </a:spcBef>
              <a:spcAft>
                <a:spcPts val="600"/>
              </a:spcAft>
            </a:pPr>
            <a:r>
              <a:rPr lang="pt-PT" sz="1800" dirty="0">
                <a:solidFill>
                  <a:schemeClr val="tx1"/>
                </a:solidFill>
              </a:rPr>
              <a:t>Quanto aos trabalhos de construção, em novembro havia 438.572 trabalhadores, 3,9% a menos do que no mesmo mês de 2018, e uma queda de 0,7% em relação ao mês anterior.</a:t>
            </a:r>
          </a:p>
        </p:txBody>
      </p:sp>
      <p:sp>
        <p:nvSpPr>
          <p:cNvPr id="3" name="Título 2">
            <a:extLst>
              <a:ext uri="{FF2B5EF4-FFF2-40B4-BE49-F238E27FC236}">
                <a16:creationId xmlns:a16="http://schemas.microsoft.com/office/drawing/2014/main" xmlns="" id="{E292DAB2-4261-4B0C-AA1B-71F05D848D52}"/>
              </a:ext>
            </a:extLst>
          </p:cNvPr>
          <p:cNvSpPr>
            <a:spLocks noGrp="1"/>
          </p:cNvSpPr>
          <p:nvPr>
            <p:ph type="title"/>
          </p:nvPr>
        </p:nvSpPr>
        <p:spPr/>
        <p:txBody>
          <a:bodyPr/>
          <a:lstStyle/>
          <a:p>
            <a:r>
              <a:rPr lang="pt-PT" dirty="0"/>
              <a:t>Setor Construção</a:t>
            </a:r>
          </a:p>
        </p:txBody>
      </p:sp>
    </p:spTree>
    <p:extLst>
      <p:ext uri="{BB962C8B-B14F-4D97-AF65-F5344CB8AC3E}">
        <p14:creationId xmlns:p14="http://schemas.microsoft.com/office/powerpoint/2010/main" val="1482113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C75D9FB8-4CE1-439B-A50C-56D414F41ECC}"/>
              </a:ext>
            </a:extLst>
          </p:cNvPr>
          <p:cNvSpPr>
            <a:spLocks noGrp="1"/>
          </p:cNvSpPr>
          <p:nvPr>
            <p:ph type="subTitle" idx="1"/>
          </p:nvPr>
        </p:nvSpPr>
        <p:spPr>
          <a:xfrm>
            <a:off x="950053" y="1812021"/>
            <a:ext cx="10291894" cy="4671829"/>
          </a:xfrm>
        </p:spPr>
        <p:txBody>
          <a:bodyPr>
            <a:noAutofit/>
          </a:bodyPr>
          <a:lstStyle/>
          <a:p>
            <a:pPr algn="just">
              <a:lnSpc>
                <a:spcPct val="150000"/>
              </a:lnSpc>
              <a:spcBef>
                <a:spcPts val="600"/>
              </a:spcBef>
              <a:spcAft>
                <a:spcPts val="600"/>
              </a:spcAft>
            </a:pPr>
            <a:r>
              <a:rPr lang="pt-PT" sz="1800" dirty="0">
                <a:solidFill>
                  <a:schemeClr val="tx1"/>
                </a:solidFill>
              </a:rPr>
              <a:t>No consumo de material de construção também se verificaram quedas significativas em relação ao ano anterior, com uma redução de 40,3% em louças sanitárias, 36,3% em pisos e revestimentos cerâmicos, 32,3% em tijolos, 19,5% em cimento Portland, etc.</a:t>
            </a:r>
          </a:p>
          <a:p>
            <a:pPr algn="just">
              <a:lnSpc>
                <a:spcPct val="150000"/>
              </a:lnSpc>
              <a:spcBef>
                <a:spcPts val="600"/>
              </a:spcBef>
              <a:spcAft>
                <a:spcPts val="600"/>
              </a:spcAft>
            </a:pPr>
            <a:r>
              <a:rPr lang="pt-PT" sz="1800" dirty="0">
                <a:solidFill>
                  <a:schemeClr val="tx1"/>
                </a:solidFill>
              </a:rPr>
              <a:t>A área dedicada à construção, medida pelas solicitações de licenças de construção, decresceu, em dezembro de 2018, 13,3% em relação ao ano anterior e, em comparação com o mês anterior, recuou 3,8%.</a:t>
            </a:r>
          </a:p>
          <a:p>
            <a:pPr algn="just">
              <a:lnSpc>
                <a:spcPct val="150000"/>
              </a:lnSpc>
              <a:spcBef>
                <a:spcPts val="600"/>
              </a:spcBef>
              <a:spcAft>
                <a:spcPts val="600"/>
              </a:spcAft>
            </a:pPr>
            <a:r>
              <a:rPr lang="pt-PT" sz="1800" dirty="0">
                <a:solidFill>
                  <a:schemeClr val="tx1"/>
                </a:solidFill>
              </a:rPr>
              <a:t>O relatório também inclui um inquérito sobre as expectativas das grandes empresas do setor, que são pessimistas no curto prazo: 50% das empresas que realizam obras privadas acreditam que a atividade iria diminuir nos próximos tempos. Quando questionadas sobre o porquê da previsão de queda do setor, os principais fatores que indicaram foram a queda na atividade económica (29,1%), instabilidade de preços (18,9%) e atrasos de pagamentos (15,7%).</a:t>
            </a:r>
          </a:p>
        </p:txBody>
      </p:sp>
      <p:sp>
        <p:nvSpPr>
          <p:cNvPr id="3" name="Título 2">
            <a:extLst>
              <a:ext uri="{FF2B5EF4-FFF2-40B4-BE49-F238E27FC236}">
                <a16:creationId xmlns:a16="http://schemas.microsoft.com/office/drawing/2014/main" xmlns="" id="{E292DAB2-4261-4B0C-AA1B-71F05D848D52}"/>
              </a:ext>
            </a:extLst>
          </p:cNvPr>
          <p:cNvSpPr>
            <a:spLocks noGrp="1"/>
          </p:cNvSpPr>
          <p:nvPr>
            <p:ph type="title"/>
          </p:nvPr>
        </p:nvSpPr>
        <p:spPr/>
        <p:txBody>
          <a:bodyPr/>
          <a:lstStyle/>
          <a:p>
            <a:r>
              <a:rPr lang="pt-PT" dirty="0"/>
              <a:t>Setor Construção</a:t>
            </a:r>
          </a:p>
        </p:txBody>
      </p:sp>
    </p:spTree>
    <p:extLst>
      <p:ext uri="{BB962C8B-B14F-4D97-AF65-F5344CB8AC3E}">
        <p14:creationId xmlns:p14="http://schemas.microsoft.com/office/powerpoint/2010/main" val="5076699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6764E3E-24C2-4216-8F5C-0673E865EB37}"/>
              </a:ext>
            </a:extLst>
          </p:cNvPr>
          <p:cNvSpPr>
            <a:spLocks noGrp="1"/>
          </p:cNvSpPr>
          <p:nvPr>
            <p:ph type="title"/>
          </p:nvPr>
        </p:nvSpPr>
        <p:spPr/>
        <p:txBody>
          <a:bodyPr/>
          <a:lstStyle/>
          <a:p>
            <a:r>
              <a:rPr lang="pt-PT" sz="6600" dirty="0" err="1"/>
              <a:t>marrocos</a:t>
            </a:r>
            <a:endParaRPr lang="pt-PT" sz="6600" dirty="0"/>
          </a:p>
        </p:txBody>
      </p:sp>
      <p:sp>
        <p:nvSpPr>
          <p:cNvPr id="3" name="Marcador de Posição do Texto 2">
            <a:extLst>
              <a:ext uri="{FF2B5EF4-FFF2-40B4-BE49-F238E27FC236}">
                <a16:creationId xmlns:a16="http://schemas.microsoft.com/office/drawing/2014/main" xmlns="" id="{771DF056-A134-40EF-9011-98056C2DBBE4}"/>
              </a:ext>
            </a:extLst>
          </p:cNvPr>
          <p:cNvSpPr>
            <a:spLocks noGrp="1"/>
          </p:cNvSpPr>
          <p:nvPr>
            <p:ph type="body" idx="1"/>
          </p:nvPr>
        </p:nvSpPr>
        <p:spPr/>
        <p:txBody>
          <a:bodyPr>
            <a:normAutofit/>
          </a:bodyPr>
          <a:lstStyle/>
          <a:p>
            <a:r>
              <a:rPr lang="pt-PT" sz="5400" dirty="0"/>
              <a:t>FICHA DE MERCADO</a:t>
            </a:r>
          </a:p>
        </p:txBody>
      </p:sp>
    </p:spTree>
    <p:extLst>
      <p:ext uri="{BB962C8B-B14F-4D97-AF65-F5344CB8AC3E}">
        <p14:creationId xmlns:p14="http://schemas.microsoft.com/office/powerpoint/2010/main" val="8629130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8A759BD6-02DC-448F-B4EC-A85D469FD489}"/>
              </a:ext>
            </a:extLst>
          </p:cNvPr>
          <p:cNvSpPr>
            <a:spLocks noGrp="1"/>
          </p:cNvSpPr>
          <p:nvPr>
            <p:ph type="title"/>
          </p:nvPr>
        </p:nvSpPr>
        <p:spPr/>
        <p:txBody>
          <a:bodyPr/>
          <a:lstStyle/>
          <a:p>
            <a:r>
              <a:rPr lang="pt-PT" dirty="0"/>
              <a:t>enquadramento</a:t>
            </a:r>
          </a:p>
        </p:txBody>
      </p:sp>
      <p:graphicFrame>
        <p:nvGraphicFramePr>
          <p:cNvPr id="9" name="Tabela 8">
            <a:extLst>
              <a:ext uri="{FF2B5EF4-FFF2-40B4-BE49-F238E27FC236}">
                <a16:creationId xmlns:a16="http://schemas.microsoft.com/office/drawing/2014/main" xmlns="" id="{04337E52-7A3A-4619-A9F8-CC39261792B6}"/>
              </a:ext>
            </a:extLst>
          </p:cNvPr>
          <p:cNvGraphicFramePr>
            <a:graphicFrameLocks noGrp="1"/>
          </p:cNvGraphicFramePr>
          <p:nvPr>
            <p:extLst>
              <p:ext uri="{D42A27DB-BD31-4B8C-83A1-F6EECF244321}">
                <p14:modId xmlns:p14="http://schemas.microsoft.com/office/powerpoint/2010/main" val="261826299"/>
              </p:ext>
            </p:extLst>
          </p:nvPr>
        </p:nvGraphicFramePr>
        <p:xfrm>
          <a:off x="4353401" y="1923357"/>
          <a:ext cx="7185455" cy="4094669"/>
        </p:xfrm>
        <a:graphic>
          <a:graphicData uri="http://schemas.openxmlformats.org/drawingml/2006/table">
            <a:tbl>
              <a:tblPr firstRow="1" bandRow="1">
                <a:tableStyleId>{2D5ABB26-0587-4C30-8999-92F81FD0307C}</a:tableStyleId>
              </a:tblPr>
              <a:tblGrid>
                <a:gridCol w="1922746">
                  <a:extLst>
                    <a:ext uri="{9D8B030D-6E8A-4147-A177-3AD203B41FA5}">
                      <a16:colId xmlns:a16="http://schemas.microsoft.com/office/drawing/2014/main" xmlns="" val="558341567"/>
                    </a:ext>
                  </a:extLst>
                </a:gridCol>
                <a:gridCol w="5262709">
                  <a:extLst>
                    <a:ext uri="{9D8B030D-6E8A-4147-A177-3AD203B41FA5}">
                      <a16:colId xmlns:a16="http://schemas.microsoft.com/office/drawing/2014/main" xmlns="" val="2321397659"/>
                    </a:ext>
                  </a:extLst>
                </a:gridCol>
              </a:tblGrid>
              <a:tr h="492259">
                <a:tc>
                  <a:txBody>
                    <a:bodyPr/>
                    <a:lstStyle/>
                    <a:p>
                      <a:pPr algn="r"/>
                      <a:r>
                        <a:rPr lang="pt-PT" sz="1600" b="1" i="0" kern="1200" dirty="0">
                          <a:solidFill>
                            <a:schemeClr val="tx1"/>
                          </a:solidFill>
                          <a:effectLst/>
                          <a:latin typeface="+mj-lt"/>
                          <a:ea typeface="+mn-ea"/>
                          <a:cs typeface="Vrinda" panose="020B0502040204020203" pitchFamily="34" charset="0"/>
                        </a:rPr>
                        <a:t>Nome:</a:t>
                      </a:r>
                    </a:p>
                  </a:txBody>
                  <a:tcPr anchor="ctr"/>
                </a:tc>
                <a:tc>
                  <a:txBody>
                    <a:bodyPr/>
                    <a:lstStyle/>
                    <a:p>
                      <a:pPr marL="0" indent="0" algn="l" defTabSz="914400" rtl="0" eaLnBrk="1" latinLnBrk="0" hangingPunct="1">
                        <a:lnSpc>
                          <a:spcPct val="90000"/>
                        </a:lnSpc>
                        <a:spcBef>
                          <a:spcPts val="1000"/>
                        </a:spcBef>
                        <a:buFont typeface="Arial" panose="020B0604020202020204" pitchFamily="34" charset="0"/>
                        <a:buNone/>
                      </a:pPr>
                      <a:r>
                        <a:rPr lang="pt-PT" sz="1800" b="0" i="0" kern="1200" dirty="0">
                          <a:solidFill>
                            <a:schemeClr val="tx1"/>
                          </a:solidFill>
                          <a:effectLst/>
                          <a:latin typeface="+mj-lt"/>
                          <a:ea typeface="+mn-ea"/>
                          <a:cs typeface="Vrinda" panose="020B0502040204020203" pitchFamily="34" charset="0"/>
                        </a:rPr>
                        <a:t>Reino de Marrocos</a:t>
                      </a:r>
                    </a:p>
                  </a:txBody>
                  <a:tcPr anchor="ctr"/>
                </a:tc>
                <a:extLst>
                  <a:ext uri="{0D108BD9-81ED-4DB2-BD59-A6C34878D82A}">
                    <a16:rowId xmlns:a16="http://schemas.microsoft.com/office/drawing/2014/main" xmlns="" val="2610289027"/>
                  </a:ext>
                </a:extLst>
              </a:tr>
              <a:tr h="492259">
                <a:tc>
                  <a:txBody>
                    <a:bodyPr/>
                    <a:lstStyle/>
                    <a:p>
                      <a:pPr algn="r"/>
                      <a:r>
                        <a:rPr lang="pt-PT" sz="1600" b="1" i="0" kern="1200" dirty="0">
                          <a:solidFill>
                            <a:schemeClr val="tx1"/>
                          </a:solidFill>
                          <a:effectLst/>
                          <a:latin typeface="+mj-lt"/>
                          <a:ea typeface="+mn-ea"/>
                          <a:cs typeface="Vrinda" panose="020B0502040204020203" pitchFamily="34" charset="0"/>
                        </a:rPr>
                        <a:t>Capital:</a:t>
                      </a:r>
                    </a:p>
                  </a:txBody>
                  <a:tcPr anchor="ctr"/>
                </a:tc>
                <a:tc>
                  <a:txBody>
                    <a:bodyPr/>
                    <a:lstStyle/>
                    <a:p>
                      <a:pPr marL="0" indent="0" algn="l" defTabSz="914400" rtl="0" eaLnBrk="1" latinLnBrk="0" hangingPunct="1">
                        <a:lnSpc>
                          <a:spcPct val="90000"/>
                        </a:lnSpc>
                        <a:spcBef>
                          <a:spcPts val="1000"/>
                        </a:spcBef>
                        <a:buFont typeface="Arial" panose="020B0604020202020204" pitchFamily="34" charset="0"/>
                        <a:buNone/>
                      </a:pPr>
                      <a:r>
                        <a:rPr lang="pt-PT" sz="1800" b="0" i="0" kern="1200" dirty="0">
                          <a:solidFill>
                            <a:schemeClr val="tx1"/>
                          </a:solidFill>
                          <a:effectLst/>
                          <a:latin typeface="+mj-lt"/>
                          <a:ea typeface="+mn-ea"/>
                          <a:cs typeface="Vrinda" panose="020B0502040204020203" pitchFamily="34" charset="0"/>
                        </a:rPr>
                        <a:t>Rabat</a:t>
                      </a:r>
                    </a:p>
                  </a:txBody>
                  <a:tcPr anchor="ctr"/>
                </a:tc>
                <a:extLst>
                  <a:ext uri="{0D108BD9-81ED-4DB2-BD59-A6C34878D82A}">
                    <a16:rowId xmlns:a16="http://schemas.microsoft.com/office/drawing/2014/main" xmlns="" val="3843299421"/>
                  </a:ext>
                </a:extLst>
              </a:tr>
              <a:tr h="799753">
                <a:tc>
                  <a:txBody>
                    <a:bodyPr/>
                    <a:lstStyle/>
                    <a:p>
                      <a:pPr algn="r"/>
                      <a:r>
                        <a:rPr lang="pt-PT" sz="1600" b="1" i="0" kern="1200" dirty="0">
                          <a:solidFill>
                            <a:schemeClr val="tx1"/>
                          </a:solidFill>
                          <a:effectLst/>
                          <a:latin typeface="+mj-lt"/>
                          <a:ea typeface="+mn-ea"/>
                          <a:cs typeface="Vrinda" panose="020B0502040204020203" pitchFamily="34" charset="0"/>
                        </a:rPr>
                        <a:t>Outras Cidades Importantes:</a:t>
                      </a:r>
                    </a:p>
                  </a:txBody>
                  <a:tcPr anchor="ctr"/>
                </a:tc>
                <a:tc>
                  <a:txBody>
                    <a:bodyPr/>
                    <a:lstStyle/>
                    <a:p>
                      <a:pPr marL="0" indent="0" algn="just" defTabSz="914400" rtl="0" eaLnBrk="1" latinLnBrk="0" hangingPunct="1">
                        <a:lnSpc>
                          <a:spcPct val="90000"/>
                        </a:lnSpc>
                        <a:spcBef>
                          <a:spcPts val="1000"/>
                        </a:spcBef>
                        <a:buFont typeface="Arial" panose="020B0604020202020204" pitchFamily="34" charset="0"/>
                        <a:buNone/>
                      </a:pPr>
                      <a:r>
                        <a:rPr lang="pt-PT" sz="1800" b="0" i="0" kern="1200" dirty="0">
                          <a:solidFill>
                            <a:schemeClr val="tx1"/>
                          </a:solidFill>
                          <a:effectLst/>
                          <a:latin typeface="+mj-lt"/>
                          <a:ea typeface="+mn-ea"/>
                          <a:cs typeface="Vrinda" panose="020B0502040204020203" pitchFamily="34" charset="0"/>
                        </a:rPr>
                        <a:t>Casablanca, Fez, Tanger e Marraquexe</a:t>
                      </a:r>
                    </a:p>
                  </a:txBody>
                  <a:tcPr anchor="ctr"/>
                </a:tc>
                <a:extLst>
                  <a:ext uri="{0D108BD9-81ED-4DB2-BD59-A6C34878D82A}">
                    <a16:rowId xmlns:a16="http://schemas.microsoft.com/office/drawing/2014/main" xmlns="" val="1362454503"/>
                  </a:ext>
                </a:extLst>
              </a:tr>
              <a:tr h="492259">
                <a:tc>
                  <a:txBody>
                    <a:bodyPr/>
                    <a:lstStyle/>
                    <a:p>
                      <a:pPr algn="r"/>
                      <a:r>
                        <a:rPr lang="pt-PT" sz="1600" b="1" i="0" kern="1200" dirty="0">
                          <a:solidFill>
                            <a:schemeClr val="tx1"/>
                          </a:solidFill>
                          <a:effectLst/>
                          <a:latin typeface="+mj-lt"/>
                          <a:ea typeface="+mn-ea"/>
                          <a:cs typeface="Vrinda" panose="020B0502040204020203" pitchFamily="34" charset="0"/>
                        </a:rPr>
                        <a:t>População:</a:t>
                      </a:r>
                    </a:p>
                  </a:txBody>
                  <a:tcPr anchor="ctr"/>
                </a:tc>
                <a:tc>
                  <a:txBody>
                    <a:bodyPr/>
                    <a:lstStyle/>
                    <a:p>
                      <a:pPr marL="0" indent="0" algn="l" defTabSz="914400" rtl="0" eaLnBrk="1" latinLnBrk="0" hangingPunct="1">
                        <a:lnSpc>
                          <a:spcPct val="90000"/>
                        </a:lnSpc>
                        <a:spcBef>
                          <a:spcPts val="1000"/>
                        </a:spcBef>
                        <a:buFont typeface="Arial" panose="020B0604020202020204" pitchFamily="34" charset="0"/>
                        <a:buNone/>
                      </a:pPr>
                      <a:r>
                        <a:rPr lang="pt-PT" sz="1800" b="0" i="0" kern="1200" dirty="0">
                          <a:solidFill>
                            <a:schemeClr val="tx1"/>
                          </a:solidFill>
                          <a:effectLst/>
                          <a:latin typeface="+mj-lt"/>
                          <a:ea typeface="+mn-ea"/>
                          <a:cs typeface="Vrinda" panose="020B0502040204020203" pitchFamily="34" charset="0"/>
                        </a:rPr>
                        <a:t>36,02 milhões de habitantes  (2018)</a:t>
                      </a:r>
                    </a:p>
                  </a:txBody>
                  <a:tcPr anchor="ctr"/>
                </a:tc>
                <a:extLst>
                  <a:ext uri="{0D108BD9-81ED-4DB2-BD59-A6C34878D82A}">
                    <a16:rowId xmlns:a16="http://schemas.microsoft.com/office/drawing/2014/main" xmlns="" val="474386697"/>
                  </a:ext>
                </a:extLst>
              </a:tr>
              <a:tr h="492259">
                <a:tc>
                  <a:txBody>
                    <a:bodyPr/>
                    <a:lstStyle/>
                    <a:p>
                      <a:pPr algn="r"/>
                      <a:r>
                        <a:rPr lang="pt-PT" sz="1600" b="1" i="0" kern="1200" dirty="0">
                          <a:solidFill>
                            <a:schemeClr val="tx1"/>
                          </a:solidFill>
                          <a:effectLst/>
                          <a:latin typeface="+mj-lt"/>
                          <a:ea typeface="+mn-ea"/>
                          <a:cs typeface="Vrinda" panose="020B0502040204020203" pitchFamily="34" charset="0"/>
                        </a:rPr>
                        <a:t>Área Total</a:t>
                      </a:r>
                    </a:p>
                  </a:txBody>
                  <a:tcPr anchor="ctr"/>
                </a:tc>
                <a:tc>
                  <a:txBody>
                    <a:bodyPr/>
                    <a:lstStyle/>
                    <a:p>
                      <a:pPr marL="0" indent="0" algn="l" defTabSz="914400" rtl="0" eaLnBrk="1" latinLnBrk="0" hangingPunct="1">
                        <a:lnSpc>
                          <a:spcPct val="90000"/>
                        </a:lnSpc>
                        <a:spcBef>
                          <a:spcPts val="1000"/>
                        </a:spcBef>
                        <a:buFont typeface="Arial" panose="020B0604020202020204" pitchFamily="34" charset="0"/>
                        <a:buNone/>
                      </a:pPr>
                      <a:r>
                        <a:rPr lang="pt-PT" sz="1800" b="0" i="0" kern="1200" dirty="0">
                          <a:solidFill>
                            <a:schemeClr val="tx1"/>
                          </a:solidFill>
                          <a:effectLst/>
                          <a:latin typeface="+mj-lt"/>
                          <a:ea typeface="+mn-ea"/>
                          <a:cs typeface="Vrinda" panose="020B0502040204020203" pitchFamily="34" charset="0"/>
                        </a:rPr>
                        <a:t>710 850 Km</a:t>
                      </a:r>
                      <a:r>
                        <a:rPr lang="pt-PT" sz="1800" b="0" i="0" kern="1200" baseline="30000" dirty="0">
                          <a:solidFill>
                            <a:schemeClr val="tx1"/>
                          </a:solidFill>
                          <a:effectLst/>
                          <a:latin typeface="+mj-lt"/>
                          <a:ea typeface="+mn-ea"/>
                          <a:cs typeface="Vrinda" panose="020B0502040204020203" pitchFamily="34" charset="0"/>
                        </a:rPr>
                        <a:t>2</a:t>
                      </a:r>
                      <a:r>
                        <a:rPr lang="pt-PT" sz="1800" b="0" i="0" kern="1200" dirty="0">
                          <a:solidFill>
                            <a:schemeClr val="tx1"/>
                          </a:solidFill>
                          <a:effectLst/>
                          <a:latin typeface="+mj-lt"/>
                          <a:ea typeface="+mn-ea"/>
                          <a:cs typeface="Vrinda" panose="020B0502040204020203" pitchFamily="34" charset="0"/>
                        </a:rPr>
                        <a:t> </a:t>
                      </a:r>
                    </a:p>
                  </a:txBody>
                  <a:tcPr anchor="ctr"/>
                </a:tc>
                <a:extLst>
                  <a:ext uri="{0D108BD9-81ED-4DB2-BD59-A6C34878D82A}">
                    <a16:rowId xmlns:a16="http://schemas.microsoft.com/office/drawing/2014/main" xmlns="" val="1410608827"/>
                  </a:ext>
                </a:extLst>
              </a:tr>
              <a:tr h="1140963">
                <a:tc>
                  <a:txBody>
                    <a:bodyPr/>
                    <a:lstStyle/>
                    <a:p>
                      <a:pPr algn="r"/>
                      <a:r>
                        <a:rPr lang="pt-PT" sz="1600" b="1" i="0" kern="1200" dirty="0">
                          <a:solidFill>
                            <a:schemeClr val="tx1"/>
                          </a:solidFill>
                          <a:effectLst/>
                          <a:latin typeface="+mj-lt"/>
                          <a:ea typeface="+mn-ea"/>
                          <a:cs typeface="Vrinda" panose="020B0502040204020203" pitchFamily="34" charset="0"/>
                        </a:rPr>
                        <a:t>Clima</a:t>
                      </a:r>
                    </a:p>
                  </a:txBody>
                  <a:tcPr anchor="ctr"/>
                </a:tc>
                <a:tc>
                  <a:txBody>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pt-PT" sz="1800" b="0" i="0" kern="1200" dirty="0">
                          <a:solidFill>
                            <a:schemeClr val="tx1"/>
                          </a:solidFill>
                          <a:effectLst/>
                          <a:latin typeface="+mj-lt"/>
                          <a:ea typeface="+mn-ea"/>
                          <a:cs typeface="Vrinda" panose="020B0502040204020203" pitchFamily="34" charset="0"/>
                        </a:rPr>
                        <a:t>Na região norte, incluindo o litoral e as áreas de montanha do </a:t>
                      </a:r>
                      <a:r>
                        <a:rPr lang="pt-PT" sz="1800" b="0" i="0" kern="1200" dirty="0" err="1">
                          <a:solidFill>
                            <a:schemeClr val="tx1"/>
                          </a:solidFill>
                          <a:effectLst/>
                          <a:latin typeface="+mj-lt"/>
                          <a:ea typeface="+mn-ea"/>
                          <a:cs typeface="Vrinda" panose="020B0502040204020203" pitchFamily="34" charset="0"/>
                        </a:rPr>
                        <a:t>Rif</a:t>
                      </a:r>
                      <a:r>
                        <a:rPr lang="pt-PT" sz="1800" b="0" i="0" kern="1200" dirty="0">
                          <a:solidFill>
                            <a:schemeClr val="tx1"/>
                          </a:solidFill>
                          <a:effectLst/>
                          <a:latin typeface="+mj-lt"/>
                          <a:ea typeface="+mn-ea"/>
                          <a:cs typeface="Vrinda" panose="020B0502040204020203" pitchFamily="34" charset="0"/>
                        </a:rPr>
                        <a:t>, o clima é mediterrânico, sendo que na costa ocidental, o clima é oceânico, nas zonas montanhosas do interior o clima é marcadamente continental e na região sul o clima é desértico.</a:t>
                      </a:r>
                    </a:p>
                  </a:txBody>
                  <a:tcPr anchor="ctr"/>
                </a:tc>
                <a:extLst>
                  <a:ext uri="{0D108BD9-81ED-4DB2-BD59-A6C34878D82A}">
                    <a16:rowId xmlns:a16="http://schemas.microsoft.com/office/drawing/2014/main" xmlns="" val="977575932"/>
                  </a:ext>
                </a:extLst>
              </a:tr>
            </a:tbl>
          </a:graphicData>
        </a:graphic>
      </p:graphicFrame>
      <p:pic>
        <p:nvPicPr>
          <p:cNvPr id="8" name="Marcador de Posição da Imagem 7">
            <a:extLst>
              <a:ext uri="{FF2B5EF4-FFF2-40B4-BE49-F238E27FC236}">
                <a16:creationId xmlns:a16="http://schemas.microsoft.com/office/drawing/2014/main" xmlns="" id="{BFB3345C-32D1-4A49-A29B-C91CCA648AF6}"/>
              </a:ext>
            </a:extLst>
          </p:cNvPr>
          <p:cNvPicPr>
            <a:picLocks noGrp="1"/>
          </p:cNvPicPr>
          <p:nvPr>
            <p:ph type="pic" sz="quarter" idx="10"/>
          </p:nvPr>
        </p:nvPicPr>
        <p:blipFill>
          <a:blip r:embed="rId2">
            <a:extLst>
              <a:ext uri="{28A0092B-C50C-407E-A947-70E740481C1C}">
                <a14:useLocalDpi xmlns:a14="http://schemas.microsoft.com/office/drawing/2010/main" val="0"/>
              </a:ext>
            </a:extLst>
          </a:blip>
          <a:srcRect l="13298" r="13298"/>
          <a:stretch>
            <a:fillRect/>
          </a:stretch>
        </p:blipFill>
        <p:spPr>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554006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8A759BD6-02DC-448F-B4EC-A85D469FD489}"/>
              </a:ext>
            </a:extLst>
          </p:cNvPr>
          <p:cNvSpPr>
            <a:spLocks noGrp="1"/>
          </p:cNvSpPr>
          <p:nvPr>
            <p:ph type="title"/>
          </p:nvPr>
        </p:nvSpPr>
        <p:spPr/>
        <p:txBody>
          <a:bodyPr/>
          <a:lstStyle/>
          <a:p>
            <a:r>
              <a:rPr lang="pt-PT" dirty="0"/>
              <a:t>enquadramento</a:t>
            </a:r>
          </a:p>
        </p:txBody>
      </p:sp>
      <p:grpSp>
        <p:nvGrpSpPr>
          <p:cNvPr id="2" name="Grupo 1">
            <a:extLst>
              <a:ext uri="{FF2B5EF4-FFF2-40B4-BE49-F238E27FC236}">
                <a16:creationId xmlns:a16="http://schemas.microsoft.com/office/drawing/2014/main" xmlns="" id="{EF93BDBC-E41C-46D0-996B-6F00A8BC2E7C}"/>
              </a:ext>
            </a:extLst>
          </p:cNvPr>
          <p:cNvGrpSpPr/>
          <p:nvPr/>
        </p:nvGrpSpPr>
        <p:grpSpPr>
          <a:xfrm>
            <a:off x="838200" y="1909979"/>
            <a:ext cx="10931555" cy="3999151"/>
            <a:chOff x="838200" y="1909979"/>
            <a:chExt cx="10931555" cy="3999151"/>
          </a:xfrm>
        </p:grpSpPr>
        <p:sp>
          <p:nvSpPr>
            <p:cNvPr id="8" name="Retângulo 7">
              <a:extLst>
                <a:ext uri="{FF2B5EF4-FFF2-40B4-BE49-F238E27FC236}">
                  <a16:creationId xmlns:a16="http://schemas.microsoft.com/office/drawing/2014/main" xmlns="" id="{A9910FFE-07C7-4AA8-8B0D-28C0C8B4428D}"/>
                </a:ext>
              </a:extLst>
            </p:cNvPr>
            <p:cNvSpPr/>
            <p:nvPr/>
          </p:nvSpPr>
          <p:spPr>
            <a:xfrm>
              <a:off x="3548543" y="2253637"/>
              <a:ext cx="2547457" cy="1015663"/>
            </a:xfrm>
            <a:prstGeom prst="rect">
              <a:avLst/>
            </a:prstGeom>
          </p:spPr>
          <p:txBody>
            <a:bodyPr wrap="square">
              <a:spAutoFit/>
            </a:bodyPr>
            <a:lstStyle/>
            <a:p>
              <a:pPr marL="180340" indent="-226695" algn="ctr">
                <a:lnSpc>
                  <a:spcPts val="1500"/>
                </a:lnSpc>
                <a:spcAft>
                  <a:spcPts val="600"/>
                </a:spcAft>
              </a:pPr>
              <a:r>
                <a:rPr lang="pt-PT" sz="1600" b="1" dirty="0">
                  <a:latin typeface="+mj-lt"/>
                  <a:cs typeface="Vrinda" panose="020B0502040204020203" pitchFamily="34" charset="0"/>
                </a:rPr>
                <a:t>Rabat</a:t>
              </a:r>
              <a:endParaRPr lang="pt-PT" sz="1600" dirty="0">
                <a:latin typeface="+mj-lt"/>
                <a:cs typeface="Vrinda" panose="020B0502040204020203" pitchFamily="34" charset="0"/>
              </a:endParaRPr>
            </a:p>
            <a:p>
              <a:pPr marL="180340" indent="-226695" algn="ctr">
                <a:lnSpc>
                  <a:spcPts val="1500"/>
                </a:lnSpc>
                <a:spcAft>
                  <a:spcPts val="600"/>
                </a:spcAft>
              </a:pPr>
              <a:r>
                <a:rPr lang="pt-PT" sz="1600" dirty="0">
                  <a:latin typeface="+mj-lt"/>
                  <a:cs typeface="Vrinda" panose="020B0502040204020203" pitchFamily="34" charset="0"/>
                </a:rPr>
                <a:t>135m de altitude</a:t>
              </a:r>
            </a:p>
            <a:p>
              <a:pPr marL="180340" indent="-226695" algn="ctr">
                <a:lnSpc>
                  <a:spcPts val="1500"/>
                </a:lnSpc>
                <a:spcAft>
                  <a:spcPts val="600"/>
                </a:spcAft>
              </a:pPr>
              <a:r>
                <a:rPr lang="pt-PT" sz="1600" dirty="0">
                  <a:latin typeface="+mj-lt"/>
                  <a:cs typeface="Vrinda" panose="020B0502040204020203" pitchFamily="34" charset="0"/>
                </a:rPr>
                <a:t> Temperatura média anual de 17,9ºC; </a:t>
              </a:r>
            </a:p>
          </p:txBody>
        </p:sp>
        <p:pic>
          <p:nvPicPr>
            <p:cNvPr id="11" name="Imagem 10">
              <a:extLst>
                <a:ext uri="{FF2B5EF4-FFF2-40B4-BE49-F238E27FC236}">
                  <a16:creationId xmlns:a16="http://schemas.microsoft.com/office/drawing/2014/main" xmlns="" id="{14FF7615-FC28-42D3-8326-73983B4AF4A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38200" y="4213502"/>
              <a:ext cx="2575307" cy="16811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Retângulo 13">
              <a:extLst>
                <a:ext uri="{FF2B5EF4-FFF2-40B4-BE49-F238E27FC236}">
                  <a16:creationId xmlns:a16="http://schemas.microsoft.com/office/drawing/2014/main" xmlns="" id="{CE8444EB-25B0-4D29-9073-F580E550CE2C}"/>
                </a:ext>
              </a:extLst>
            </p:cNvPr>
            <p:cNvSpPr/>
            <p:nvPr/>
          </p:nvSpPr>
          <p:spPr>
            <a:xfrm>
              <a:off x="3548543" y="4544442"/>
              <a:ext cx="2547457" cy="1021690"/>
            </a:xfrm>
            <a:prstGeom prst="rect">
              <a:avLst/>
            </a:prstGeom>
          </p:spPr>
          <p:txBody>
            <a:bodyPr wrap="square">
              <a:spAutoFit/>
            </a:bodyPr>
            <a:lstStyle/>
            <a:p>
              <a:pPr marL="180340" indent="-226695" algn="ctr">
                <a:lnSpc>
                  <a:spcPts val="1500"/>
                </a:lnSpc>
                <a:spcAft>
                  <a:spcPts val="600"/>
                </a:spcAft>
              </a:pPr>
              <a:r>
                <a:rPr lang="pt-PT" sz="1600" b="1" dirty="0">
                  <a:latin typeface="+mj-lt"/>
                  <a:cs typeface="Vrinda" panose="020B0502040204020203" pitchFamily="34" charset="0"/>
                </a:rPr>
                <a:t>Marraquexe</a:t>
              </a:r>
              <a:endParaRPr lang="pt-PT" sz="1600" dirty="0">
                <a:latin typeface="+mj-lt"/>
                <a:cs typeface="Vrinda" panose="020B0502040204020203" pitchFamily="34" charset="0"/>
              </a:endParaRPr>
            </a:p>
            <a:p>
              <a:pPr marL="180340" indent="-226695" algn="ctr">
                <a:lnSpc>
                  <a:spcPts val="1500"/>
                </a:lnSpc>
                <a:spcAft>
                  <a:spcPts val="600"/>
                </a:spcAft>
              </a:pPr>
              <a:r>
                <a:rPr lang="pt-PT" sz="1600" dirty="0">
                  <a:latin typeface="+mj-lt"/>
                  <a:cs typeface="Vrinda" panose="020B0502040204020203" pitchFamily="34" charset="0"/>
                </a:rPr>
                <a:t>466m de altitude</a:t>
              </a:r>
            </a:p>
            <a:p>
              <a:pPr marL="180340" indent="-226695" algn="ctr">
                <a:lnSpc>
                  <a:spcPts val="1500"/>
                </a:lnSpc>
                <a:spcAft>
                  <a:spcPts val="600"/>
                </a:spcAft>
              </a:pPr>
              <a:r>
                <a:rPr lang="pt-PT" sz="1600" dirty="0">
                  <a:latin typeface="+mj-lt"/>
                  <a:cs typeface="Vrinda" panose="020B0502040204020203" pitchFamily="34" charset="0"/>
                </a:rPr>
                <a:t> Temperatura média anual de 19,6ºC; </a:t>
              </a:r>
            </a:p>
          </p:txBody>
        </p:sp>
        <p:pic>
          <p:nvPicPr>
            <p:cNvPr id="15" name="Imagem 14">
              <a:extLst>
                <a:ext uri="{FF2B5EF4-FFF2-40B4-BE49-F238E27FC236}">
                  <a16:creationId xmlns:a16="http://schemas.microsoft.com/office/drawing/2014/main" xmlns="" id="{A910B0C1-AE22-4374-AFC6-2B11F983B3D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71635" y="1910788"/>
              <a:ext cx="2566827" cy="17101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6" name="Retângulo 15">
              <a:extLst>
                <a:ext uri="{FF2B5EF4-FFF2-40B4-BE49-F238E27FC236}">
                  <a16:creationId xmlns:a16="http://schemas.microsoft.com/office/drawing/2014/main" xmlns="" id="{E0F21491-D673-482F-BEEC-4264B2665A4E}"/>
                </a:ext>
              </a:extLst>
            </p:cNvPr>
            <p:cNvSpPr/>
            <p:nvPr/>
          </p:nvSpPr>
          <p:spPr>
            <a:xfrm>
              <a:off x="9222298" y="2253637"/>
              <a:ext cx="2547457" cy="1021690"/>
            </a:xfrm>
            <a:prstGeom prst="rect">
              <a:avLst/>
            </a:prstGeom>
          </p:spPr>
          <p:txBody>
            <a:bodyPr wrap="square">
              <a:spAutoFit/>
            </a:bodyPr>
            <a:lstStyle/>
            <a:p>
              <a:pPr marL="180340" indent="-226695" algn="ctr">
                <a:lnSpc>
                  <a:spcPts val="1500"/>
                </a:lnSpc>
                <a:spcAft>
                  <a:spcPts val="600"/>
                </a:spcAft>
              </a:pPr>
              <a:r>
                <a:rPr lang="pt-PT" sz="1600" b="1" dirty="0">
                  <a:latin typeface="+mj-lt"/>
                  <a:cs typeface="Vrinda" panose="020B0502040204020203" pitchFamily="34" charset="0"/>
                </a:rPr>
                <a:t>Casablanca</a:t>
              </a:r>
              <a:endParaRPr lang="pt-PT" sz="1600" dirty="0">
                <a:latin typeface="+mj-lt"/>
                <a:cs typeface="Vrinda" panose="020B0502040204020203" pitchFamily="34" charset="0"/>
              </a:endParaRPr>
            </a:p>
            <a:p>
              <a:pPr marL="180340" indent="-226695" algn="ctr">
                <a:lnSpc>
                  <a:spcPts val="1500"/>
                </a:lnSpc>
                <a:spcAft>
                  <a:spcPts val="600"/>
                </a:spcAft>
              </a:pPr>
              <a:r>
                <a:rPr lang="pt-PT" sz="1600" dirty="0">
                  <a:latin typeface="+mj-lt"/>
                  <a:cs typeface="Vrinda" panose="020B0502040204020203" pitchFamily="34" charset="0"/>
                </a:rPr>
                <a:t>58m de altitude</a:t>
              </a:r>
            </a:p>
            <a:p>
              <a:pPr marL="180340" indent="-226695" algn="ctr">
                <a:lnSpc>
                  <a:spcPts val="1500"/>
                </a:lnSpc>
                <a:spcAft>
                  <a:spcPts val="600"/>
                </a:spcAft>
              </a:pPr>
              <a:r>
                <a:rPr lang="pt-PT" sz="1600" dirty="0">
                  <a:latin typeface="+mj-lt"/>
                  <a:cs typeface="Vrinda" panose="020B0502040204020203" pitchFamily="34" charset="0"/>
                </a:rPr>
                <a:t> Temperatura média anual de 17,7ºC; </a:t>
              </a:r>
            </a:p>
          </p:txBody>
        </p:sp>
        <p:pic>
          <p:nvPicPr>
            <p:cNvPr id="1026" name="Picture 2">
              <a:extLst>
                <a:ext uri="{FF2B5EF4-FFF2-40B4-BE49-F238E27FC236}">
                  <a16:creationId xmlns:a16="http://schemas.microsoft.com/office/drawing/2014/main" xmlns="" id="{5DDD2089-9D8E-4DE2-BAC8-034E53C613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368933" y="4198981"/>
              <a:ext cx="2557232" cy="17101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 name="Retângulo 17">
              <a:extLst>
                <a:ext uri="{FF2B5EF4-FFF2-40B4-BE49-F238E27FC236}">
                  <a16:creationId xmlns:a16="http://schemas.microsoft.com/office/drawing/2014/main" xmlns="" id="{837499E3-AA70-469E-A8CE-9C60B371F116}"/>
                </a:ext>
              </a:extLst>
            </p:cNvPr>
            <p:cNvSpPr/>
            <p:nvPr/>
          </p:nvSpPr>
          <p:spPr>
            <a:xfrm>
              <a:off x="9131417" y="4544442"/>
              <a:ext cx="2547457" cy="1021690"/>
            </a:xfrm>
            <a:prstGeom prst="rect">
              <a:avLst/>
            </a:prstGeom>
          </p:spPr>
          <p:txBody>
            <a:bodyPr wrap="square">
              <a:spAutoFit/>
            </a:bodyPr>
            <a:lstStyle/>
            <a:p>
              <a:pPr marL="180340" indent="-226695" algn="ctr">
                <a:lnSpc>
                  <a:spcPts val="1500"/>
                </a:lnSpc>
                <a:spcAft>
                  <a:spcPts val="600"/>
                </a:spcAft>
              </a:pPr>
              <a:r>
                <a:rPr lang="pt-PT" sz="1600" b="1" dirty="0">
                  <a:latin typeface="+mj-lt"/>
                  <a:cs typeface="Vrinda" panose="020B0502040204020203" pitchFamily="34" charset="0"/>
                </a:rPr>
                <a:t>Tanger</a:t>
              </a:r>
              <a:endParaRPr lang="pt-PT" sz="1600" dirty="0">
                <a:latin typeface="+mj-lt"/>
                <a:cs typeface="Vrinda" panose="020B0502040204020203" pitchFamily="34" charset="0"/>
              </a:endParaRPr>
            </a:p>
            <a:p>
              <a:pPr marL="180340" indent="-226695" algn="ctr">
                <a:lnSpc>
                  <a:spcPts val="1500"/>
                </a:lnSpc>
                <a:spcAft>
                  <a:spcPts val="600"/>
                </a:spcAft>
              </a:pPr>
              <a:r>
                <a:rPr lang="pt-PT" sz="1600" dirty="0">
                  <a:latin typeface="+mj-lt"/>
                  <a:cs typeface="Vrinda" panose="020B0502040204020203" pitchFamily="34" charset="0"/>
                </a:rPr>
                <a:t>124m de altitude</a:t>
              </a:r>
            </a:p>
            <a:p>
              <a:pPr marL="180340" indent="-226695" algn="ctr">
                <a:lnSpc>
                  <a:spcPts val="1500"/>
                </a:lnSpc>
                <a:spcAft>
                  <a:spcPts val="600"/>
                </a:spcAft>
              </a:pPr>
              <a:r>
                <a:rPr lang="pt-PT" sz="1600" dirty="0">
                  <a:latin typeface="+mj-lt"/>
                  <a:cs typeface="Vrinda" panose="020B0502040204020203" pitchFamily="34" charset="0"/>
                </a:rPr>
                <a:t> Temperatura média anual de 17,9ºC; </a:t>
              </a:r>
            </a:p>
          </p:txBody>
        </p:sp>
        <p:pic>
          <p:nvPicPr>
            <p:cNvPr id="1028" name="Picture 4">
              <a:extLst>
                <a:ext uri="{FF2B5EF4-FFF2-40B4-BE49-F238E27FC236}">
                  <a16:creationId xmlns:a16="http://schemas.microsoft.com/office/drawing/2014/main" xmlns="" id="{83BC7EDB-A0AC-4639-A336-F0439DFF44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44250" y="1909979"/>
              <a:ext cx="2569257" cy="17117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509910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C9B0CD63-6BE7-4A0A-AC9F-7044AAC7E664}"/>
              </a:ext>
            </a:extLst>
          </p:cNvPr>
          <p:cNvSpPr>
            <a:spLocks noGrp="1"/>
          </p:cNvSpPr>
          <p:nvPr>
            <p:ph type="title"/>
          </p:nvPr>
        </p:nvSpPr>
        <p:spPr/>
        <p:txBody>
          <a:bodyPr/>
          <a:lstStyle/>
          <a:p>
            <a:r>
              <a:rPr lang="pt-PT" dirty="0"/>
              <a:t>generalidades</a:t>
            </a:r>
          </a:p>
        </p:txBody>
      </p:sp>
      <p:graphicFrame>
        <p:nvGraphicFramePr>
          <p:cNvPr id="4" name="Tabela 3">
            <a:extLst>
              <a:ext uri="{FF2B5EF4-FFF2-40B4-BE49-F238E27FC236}">
                <a16:creationId xmlns:a16="http://schemas.microsoft.com/office/drawing/2014/main" xmlns="" id="{8C8AB282-D2DF-485A-BA22-57CC7BDB9905}"/>
              </a:ext>
            </a:extLst>
          </p:cNvPr>
          <p:cNvGraphicFramePr>
            <a:graphicFrameLocks noGrp="1"/>
          </p:cNvGraphicFramePr>
          <p:nvPr>
            <p:extLst>
              <p:ext uri="{D42A27DB-BD31-4B8C-83A1-F6EECF244321}">
                <p14:modId xmlns:p14="http://schemas.microsoft.com/office/powerpoint/2010/main" val="890305214"/>
              </p:ext>
            </p:extLst>
          </p:nvPr>
        </p:nvGraphicFramePr>
        <p:xfrm>
          <a:off x="838200" y="1831116"/>
          <a:ext cx="10651302" cy="4299772"/>
        </p:xfrm>
        <a:graphic>
          <a:graphicData uri="http://schemas.openxmlformats.org/drawingml/2006/table">
            <a:tbl>
              <a:tblPr firstRow="1" bandRow="1">
                <a:tableStyleId>{2D5ABB26-0587-4C30-8999-92F81FD0307C}</a:tableStyleId>
              </a:tblPr>
              <a:tblGrid>
                <a:gridCol w="2810876">
                  <a:extLst>
                    <a:ext uri="{9D8B030D-6E8A-4147-A177-3AD203B41FA5}">
                      <a16:colId xmlns:a16="http://schemas.microsoft.com/office/drawing/2014/main" xmlns="" val="914225439"/>
                    </a:ext>
                  </a:extLst>
                </a:gridCol>
                <a:gridCol w="7840426">
                  <a:extLst>
                    <a:ext uri="{9D8B030D-6E8A-4147-A177-3AD203B41FA5}">
                      <a16:colId xmlns:a16="http://schemas.microsoft.com/office/drawing/2014/main" xmlns="" val="175313440"/>
                    </a:ext>
                  </a:extLst>
                </a:gridCol>
              </a:tblGrid>
              <a:tr h="680853">
                <a:tc>
                  <a:txBody>
                    <a:bodyPr/>
                    <a:lstStyle/>
                    <a:p>
                      <a:pPr algn="r"/>
                      <a:r>
                        <a:rPr lang="pt-PT" sz="1600" b="1" dirty="0">
                          <a:latin typeface="+mj-lt"/>
                        </a:rPr>
                        <a:t>Língua: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pt-PT" sz="1600" dirty="0">
                          <a:latin typeface="+mj-lt"/>
                        </a:rPr>
                        <a:t>Árabe. O francês (língua usada predominantemente nos negócios e na administração) e o castelhano são também utilizados.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255306354"/>
                  </a:ext>
                </a:extLst>
              </a:tr>
              <a:tr h="434242">
                <a:tc>
                  <a:txBody>
                    <a:bodyPr/>
                    <a:lstStyle/>
                    <a:p>
                      <a:pPr algn="r"/>
                      <a:r>
                        <a:rPr lang="pt-PT" sz="1600" b="1" dirty="0">
                          <a:solidFill>
                            <a:schemeClr val="tx1"/>
                          </a:solidFill>
                          <a:latin typeface="+mj-lt"/>
                          <a:cs typeface="+mn-cs"/>
                        </a:rPr>
                        <a:t>Unidade Monetária: </a:t>
                      </a:r>
                      <a:endParaRPr lang="pt-PT" sz="1600" b="1"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kern="1200" dirty="0">
                          <a:solidFill>
                            <a:schemeClr val="tx1"/>
                          </a:solidFill>
                          <a:latin typeface="+mj-lt"/>
                          <a:ea typeface="+mn-ea"/>
                          <a:cs typeface="+mn-cs"/>
                        </a:rPr>
                        <a:t>Dirham Marroquino (MAD). 1 EUR = 10,6467 ARS </a:t>
                      </a:r>
                      <a:r>
                        <a:rPr lang="pt-PT" sz="1600" kern="1200" dirty="0">
                          <a:solidFill>
                            <a:schemeClr val="tx1"/>
                          </a:solidFill>
                          <a:latin typeface="+mj-lt"/>
                          <a:ea typeface="+mn-ea"/>
                          <a:cs typeface="+mn-cs"/>
                        </a:rPr>
                        <a:t>(</a:t>
                      </a:r>
                      <a:r>
                        <a:rPr lang="pt-PT" sz="1600" kern="1200" dirty="0">
                          <a:solidFill>
                            <a:schemeClr val="tx1"/>
                          </a:solidFill>
                          <a:latin typeface="+mj-lt"/>
                          <a:ea typeface="+mn-ea"/>
                          <a:cs typeface="+mn-cs"/>
                          <a:hlinkClick r:id="rId2"/>
                        </a:rPr>
                        <a:t>www.xe.com</a:t>
                      </a:r>
                      <a:r>
                        <a:rPr lang="pt-PT" sz="1600" kern="1200" dirty="0">
                          <a:solidFill>
                            <a:schemeClr val="tx1"/>
                          </a:solidFill>
                          <a:latin typeface="+mj-lt"/>
                          <a:ea typeface="+mn-ea"/>
                          <a:cs typeface="+mn-cs"/>
                        </a:rPr>
                        <a:t> 04/10/19)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060533993"/>
                  </a:ext>
                </a:extLst>
              </a:tr>
              <a:tr h="672540">
                <a:tc>
                  <a:txBody>
                    <a:bodyPr/>
                    <a:lstStyle/>
                    <a:p>
                      <a:pPr algn="r"/>
                      <a:r>
                        <a:rPr lang="pt-PT" sz="1600" b="1" dirty="0">
                          <a:solidFill>
                            <a:schemeClr val="tx1"/>
                          </a:solidFill>
                          <a:latin typeface="+mj-lt"/>
                          <a:cs typeface="+mn-cs"/>
                        </a:rPr>
                        <a:t>Salário Mínimo Nacional: </a:t>
                      </a:r>
                      <a:endParaRPr lang="pt-PT" sz="1600" b="1"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2400"/>
                        </a:spcBef>
                        <a:spcAft>
                          <a:spcPts val="2400"/>
                        </a:spcAft>
                        <a:buClrTx/>
                        <a:buSzTx/>
                        <a:buFontTx/>
                        <a:buNone/>
                        <a:tabLst/>
                        <a:defRPr/>
                      </a:pPr>
                      <a:r>
                        <a:rPr lang="pt-PT" sz="1600" dirty="0">
                          <a:solidFill>
                            <a:schemeClr val="tx1"/>
                          </a:solidFill>
                          <a:latin typeface="+mj-lt"/>
                          <a:cs typeface="+mn-cs"/>
                        </a:rPr>
                        <a:t>3000 pesos/mensal (281 Euros)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245794849"/>
                  </a:ext>
                </a:extLst>
              </a:tr>
              <a:tr h="485173">
                <a:tc>
                  <a:txBody>
                    <a:bodyPr/>
                    <a:lstStyle/>
                    <a:p>
                      <a:pPr algn="r"/>
                      <a:r>
                        <a:rPr lang="pt-PT" sz="1600" b="1" dirty="0">
                          <a:solidFill>
                            <a:schemeClr val="tx1"/>
                          </a:solidFill>
                          <a:latin typeface="+mj-lt"/>
                          <a:cs typeface="+mn-cs"/>
                        </a:rPr>
                        <a:t>Salário médio liquido: </a:t>
                      </a:r>
                      <a:endParaRPr lang="pt-PT" sz="1600" b="1"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2400"/>
                        </a:spcBef>
                        <a:spcAft>
                          <a:spcPts val="2400"/>
                        </a:spcAft>
                        <a:buClrTx/>
                        <a:buSzTx/>
                        <a:buFontTx/>
                        <a:buNone/>
                        <a:tabLst/>
                        <a:defRPr/>
                      </a:pPr>
                      <a:r>
                        <a:rPr lang="pt-PT" sz="1600" dirty="0">
                          <a:solidFill>
                            <a:schemeClr val="tx1"/>
                          </a:solidFill>
                          <a:latin typeface="+mj-lt"/>
                          <a:cs typeface="+mn-cs"/>
                        </a:rPr>
                        <a:t>4000 Dirham/mensal (375 Euros)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21372837"/>
                  </a:ext>
                </a:extLst>
              </a:tr>
              <a:tr h="457464">
                <a:tc>
                  <a:txBody>
                    <a:bodyPr/>
                    <a:lstStyle/>
                    <a:p>
                      <a:pPr algn="r"/>
                      <a:r>
                        <a:rPr lang="pt-PT" sz="1600" b="1" dirty="0">
                          <a:solidFill>
                            <a:schemeClr val="tx1"/>
                          </a:solidFill>
                          <a:latin typeface="+mj-lt"/>
                          <a:cs typeface="+mn-cs"/>
                        </a:rPr>
                        <a:t>Preço Viagem de avião: </a:t>
                      </a:r>
                      <a:endParaRPr lang="pt-PT" sz="1600" b="1" dirty="0">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2400"/>
                        </a:spcBef>
                        <a:spcAft>
                          <a:spcPts val="2400"/>
                        </a:spcAft>
                        <a:buClrTx/>
                        <a:buSzTx/>
                        <a:buFontTx/>
                        <a:buNone/>
                        <a:tabLst/>
                        <a:defRPr/>
                      </a:pPr>
                      <a:r>
                        <a:rPr lang="pt-PT" sz="1600" dirty="0">
                          <a:solidFill>
                            <a:schemeClr val="tx1"/>
                          </a:solidFill>
                          <a:latin typeface="+mj-lt"/>
                          <a:cs typeface="+mn-cs"/>
                        </a:rPr>
                        <a:t>entre 100 a 300 euros (1h35 de viagem)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94402999"/>
                  </a:ext>
                </a:extLst>
              </a:tr>
              <a:tr h="15695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PT" sz="1600" b="1" kern="1200" dirty="0">
                          <a:solidFill>
                            <a:schemeClr val="tx1"/>
                          </a:solidFill>
                          <a:latin typeface="+mj-lt"/>
                          <a:ea typeface="+mn-ea"/>
                          <a:cs typeface="+mn-cs"/>
                        </a:rPr>
                        <a:t>Preço médio do arrendamento: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800"/>
                        </a:lnSpc>
                        <a:spcAft>
                          <a:spcPts val="600"/>
                        </a:spcAft>
                      </a:pPr>
                      <a:r>
                        <a:rPr lang="pt-PT" sz="1600" kern="1200" dirty="0">
                          <a:solidFill>
                            <a:schemeClr val="tx1"/>
                          </a:solidFill>
                          <a:latin typeface="+mj-lt"/>
                          <a:ea typeface="+mn-ea"/>
                          <a:cs typeface="+mn-cs"/>
                        </a:rPr>
                        <a:t>Vivenda T3 na periferia da cidade: 271 Euros/mês</a:t>
                      </a:r>
                    </a:p>
                    <a:p>
                      <a:pPr marL="0" algn="l" defTabSz="914400" rtl="0" eaLnBrk="1" latinLnBrk="0" hangingPunct="1">
                        <a:lnSpc>
                          <a:spcPts val="1800"/>
                        </a:lnSpc>
                        <a:spcAft>
                          <a:spcPts val="600"/>
                        </a:spcAft>
                      </a:pPr>
                      <a:r>
                        <a:rPr lang="pt-PT" sz="1600" kern="1200" dirty="0">
                          <a:solidFill>
                            <a:schemeClr val="tx1"/>
                          </a:solidFill>
                          <a:latin typeface="+mj-lt"/>
                          <a:ea typeface="+mn-ea"/>
                          <a:cs typeface="+mn-cs"/>
                        </a:rPr>
                        <a:t>Vivenda T3 no centro da cidade: 515 Euros/mês</a:t>
                      </a:r>
                    </a:p>
                    <a:p>
                      <a:pPr marL="0" algn="l" defTabSz="914400" rtl="0" eaLnBrk="1" latinLnBrk="0" hangingPunct="1">
                        <a:lnSpc>
                          <a:spcPts val="1800"/>
                        </a:lnSpc>
                        <a:spcAft>
                          <a:spcPts val="600"/>
                        </a:spcAft>
                      </a:pPr>
                      <a:r>
                        <a:rPr lang="pt-PT" sz="1600" kern="1200" dirty="0">
                          <a:solidFill>
                            <a:schemeClr val="tx1"/>
                          </a:solidFill>
                          <a:latin typeface="+mj-lt"/>
                          <a:ea typeface="+mn-ea"/>
                          <a:cs typeface="+mn-cs"/>
                        </a:rPr>
                        <a:t>Apartamento T1 na periferia da cidade: 150 Euros/mês</a:t>
                      </a:r>
                    </a:p>
                    <a:p>
                      <a:pPr marL="0" algn="l" defTabSz="914400" rtl="0" eaLnBrk="1" latinLnBrk="0" hangingPunct="1">
                        <a:lnSpc>
                          <a:spcPts val="1800"/>
                        </a:lnSpc>
                        <a:spcAft>
                          <a:spcPts val="600"/>
                        </a:spcAft>
                      </a:pPr>
                      <a:r>
                        <a:rPr lang="pt-PT" sz="1600" kern="1200" dirty="0">
                          <a:solidFill>
                            <a:schemeClr val="tx1"/>
                          </a:solidFill>
                          <a:latin typeface="+mj-lt"/>
                          <a:ea typeface="+mn-ea"/>
                          <a:cs typeface="+mn-cs"/>
                        </a:rPr>
                        <a:t>Apartamento T1 no centro da cidade: 271 Euros/mês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095976897"/>
                  </a:ext>
                </a:extLst>
              </a:tr>
            </a:tbl>
          </a:graphicData>
        </a:graphic>
      </p:graphicFrame>
    </p:spTree>
    <p:extLst>
      <p:ext uri="{BB962C8B-B14F-4D97-AF65-F5344CB8AC3E}">
        <p14:creationId xmlns:p14="http://schemas.microsoft.com/office/powerpoint/2010/main" val="16629065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73F5ABA7-82FD-414B-A488-FF0B72A34F63}"/>
              </a:ext>
            </a:extLst>
          </p:cNvPr>
          <p:cNvSpPr>
            <a:spLocks noGrp="1"/>
          </p:cNvSpPr>
          <p:nvPr>
            <p:ph type="subTitle" idx="1"/>
          </p:nvPr>
        </p:nvSpPr>
        <p:spPr>
          <a:xfrm>
            <a:off x="1524000" y="1813281"/>
            <a:ext cx="9144000" cy="594360"/>
          </a:xfrm>
        </p:spPr>
        <p:txBody>
          <a:bodyPr>
            <a:normAutofit/>
          </a:bodyPr>
          <a:lstStyle/>
          <a:p>
            <a:r>
              <a:rPr lang="pt-PT" dirty="0">
                <a:solidFill>
                  <a:schemeClr val="tx1"/>
                </a:solidFill>
              </a:rPr>
              <a:t>É a 5ª maior economia dos 54 países que constituem África.</a:t>
            </a:r>
          </a:p>
        </p:txBody>
      </p:sp>
      <p:sp>
        <p:nvSpPr>
          <p:cNvPr id="3" name="Título 2">
            <a:extLst>
              <a:ext uri="{FF2B5EF4-FFF2-40B4-BE49-F238E27FC236}">
                <a16:creationId xmlns:a16="http://schemas.microsoft.com/office/drawing/2014/main" xmlns="" id="{31C259FE-8E57-45C1-BA45-AFC0EF4514F8}"/>
              </a:ext>
            </a:extLst>
          </p:cNvPr>
          <p:cNvSpPr>
            <a:spLocks noGrp="1"/>
          </p:cNvSpPr>
          <p:nvPr>
            <p:ph type="title"/>
          </p:nvPr>
        </p:nvSpPr>
        <p:spPr/>
        <p:txBody>
          <a:bodyPr/>
          <a:lstStyle/>
          <a:p>
            <a:r>
              <a:rPr lang="pt-PT" dirty="0"/>
              <a:t>Indicadores económicos</a:t>
            </a:r>
          </a:p>
        </p:txBody>
      </p:sp>
      <p:sp>
        <p:nvSpPr>
          <p:cNvPr id="5" name="Retângulo 4">
            <a:extLst>
              <a:ext uri="{FF2B5EF4-FFF2-40B4-BE49-F238E27FC236}">
                <a16:creationId xmlns:a16="http://schemas.microsoft.com/office/drawing/2014/main" xmlns="" id="{AAF5C3D5-9F19-4BF4-9C7D-4321251F51ED}"/>
              </a:ext>
            </a:extLst>
          </p:cNvPr>
          <p:cNvSpPr/>
          <p:nvPr/>
        </p:nvSpPr>
        <p:spPr>
          <a:xfrm>
            <a:off x="9098415" y="2233163"/>
            <a:ext cx="2900421" cy="3983078"/>
          </a:xfrm>
          <a:prstGeom prst="rect">
            <a:avLst/>
          </a:prstGeom>
        </p:spPr>
        <p:txBody>
          <a:bodyPr wrap="square">
            <a:spAutoFit/>
          </a:bodyPr>
          <a:lstStyle/>
          <a:p>
            <a:pPr algn="ctr">
              <a:lnSpc>
                <a:spcPct val="150000"/>
              </a:lnSpc>
              <a:spcAft>
                <a:spcPts val="600"/>
              </a:spcAft>
            </a:pPr>
            <a:r>
              <a:rPr lang="pt-PT" sz="1400" b="1" dirty="0">
                <a:latin typeface="+mj-lt"/>
              </a:rPr>
              <a:t>A Taxa de Desemprego </a:t>
            </a:r>
          </a:p>
          <a:p>
            <a:pPr algn="ctr">
              <a:lnSpc>
                <a:spcPct val="150000"/>
              </a:lnSpc>
              <a:spcAft>
                <a:spcPts val="600"/>
              </a:spcAft>
            </a:pPr>
            <a:r>
              <a:rPr lang="pt-PT" sz="1400" dirty="0">
                <a:latin typeface="+mj-lt"/>
              </a:rPr>
              <a:t>9,3% em 2016</a:t>
            </a:r>
          </a:p>
          <a:p>
            <a:pPr algn="ctr">
              <a:lnSpc>
                <a:spcPct val="150000"/>
              </a:lnSpc>
              <a:spcAft>
                <a:spcPts val="600"/>
              </a:spcAft>
            </a:pPr>
            <a:r>
              <a:rPr lang="pt-PT" sz="1400" b="1" dirty="0">
                <a:latin typeface="+mj-lt"/>
              </a:rPr>
              <a:t>A Taxa de Inflação</a:t>
            </a:r>
          </a:p>
          <a:p>
            <a:pPr algn="ctr">
              <a:lnSpc>
                <a:spcPct val="150000"/>
              </a:lnSpc>
              <a:spcAft>
                <a:spcPts val="600"/>
              </a:spcAft>
            </a:pPr>
            <a:r>
              <a:rPr lang="pt-PT" sz="1400" dirty="0">
                <a:latin typeface="+mj-lt"/>
              </a:rPr>
              <a:t>1,9% em 2018</a:t>
            </a:r>
          </a:p>
          <a:p>
            <a:pPr algn="ctr">
              <a:lnSpc>
                <a:spcPct val="150000"/>
              </a:lnSpc>
              <a:spcAft>
                <a:spcPts val="600"/>
              </a:spcAft>
            </a:pPr>
            <a:r>
              <a:rPr lang="pt-PT" sz="1400" b="1" dirty="0">
                <a:latin typeface="+mj-lt"/>
              </a:rPr>
              <a:t>Global Competitiveness Index</a:t>
            </a:r>
          </a:p>
          <a:p>
            <a:pPr algn="ctr">
              <a:lnSpc>
                <a:spcPct val="150000"/>
              </a:lnSpc>
              <a:spcAft>
                <a:spcPts val="600"/>
              </a:spcAft>
            </a:pPr>
            <a:r>
              <a:rPr lang="pt-PT" sz="1400" dirty="0">
                <a:latin typeface="+mj-lt"/>
              </a:rPr>
              <a:t>75º   (score 58,5)</a:t>
            </a:r>
          </a:p>
          <a:p>
            <a:pPr algn="ctr">
              <a:lnSpc>
                <a:spcPct val="150000"/>
              </a:lnSpc>
              <a:spcAft>
                <a:spcPts val="600"/>
              </a:spcAft>
            </a:pPr>
            <a:r>
              <a:rPr lang="pt-PT" sz="1400" b="1" dirty="0">
                <a:latin typeface="+mj-lt"/>
              </a:rPr>
              <a:t>Corruption </a:t>
            </a:r>
            <a:r>
              <a:rPr lang="pt-PT" sz="1400" b="1" dirty="0" err="1">
                <a:latin typeface="+mj-lt"/>
              </a:rPr>
              <a:t>Index</a:t>
            </a:r>
            <a:r>
              <a:rPr lang="pt-PT" sz="1400" b="1" dirty="0">
                <a:latin typeface="+mj-lt"/>
              </a:rPr>
              <a:t> 2018</a:t>
            </a:r>
          </a:p>
          <a:p>
            <a:pPr algn="ctr">
              <a:lnSpc>
                <a:spcPct val="150000"/>
              </a:lnSpc>
              <a:spcAft>
                <a:spcPts val="600"/>
              </a:spcAft>
            </a:pPr>
            <a:r>
              <a:rPr lang="pt-PT" sz="1400" dirty="0">
                <a:latin typeface="+mj-lt"/>
              </a:rPr>
              <a:t>73º  (score 43/100)</a:t>
            </a:r>
          </a:p>
          <a:p>
            <a:pPr algn="ctr">
              <a:lnSpc>
                <a:spcPct val="150000"/>
              </a:lnSpc>
              <a:spcAft>
                <a:spcPts val="600"/>
              </a:spcAft>
            </a:pPr>
            <a:r>
              <a:rPr lang="pt-PT" sz="1400" b="1" dirty="0">
                <a:latin typeface="+mj-lt"/>
              </a:rPr>
              <a:t>Doing Business</a:t>
            </a:r>
          </a:p>
          <a:p>
            <a:pPr algn="ctr">
              <a:lnSpc>
                <a:spcPct val="150000"/>
              </a:lnSpc>
              <a:spcAft>
                <a:spcPts val="600"/>
              </a:spcAft>
            </a:pPr>
            <a:r>
              <a:rPr lang="pt-PT" sz="1400" dirty="0">
                <a:latin typeface="+mj-lt"/>
              </a:rPr>
              <a:t> 60º  (score 71,02)</a:t>
            </a:r>
          </a:p>
        </p:txBody>
      </p:sp>
      <p:graphicFrame>
        <p:nvGraphicFramePr>
          <p:cNvPr id="7" name="Gráfico 6">
            <a:extLst>
              <a:ext uri="{FF2B5EF4-FFF2-40B4-BE49-F238E27FC236}">
                <a16:creationId xmlns:a16="http://schemas.microsoft.com/office/drawing/2014/main" xmlns="" id="{C50FA82F-EE15-471F-BC87-60DBFFF6A2A8}"/>
              </a:ext>
            </a:extLst>
          </p:cNvPr>
          <p:cNvGraphicFramePr>
            <a:graphicFrameLocks/>
          </p:cNvGraphicFramePr>
          <p:nvPr>
            <p:extLst>
              <p:ext uri="{D42A27DB-BD31-4B8C-83A1-F6EECF244321}">
                <p14:modId xmlns:p14="http://schemas.microsoft.com/office/powerpoint/2010/main" val="4023738453"/>
              </p:ext>
            </p:extLst>
          </p:nvPr>
        </p:nvGraphicFramePr>
        <p:xfrm>
          <a:off x="675169" y="2416031"/>
          <a:ext cx="8423246" cy="38086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4638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CBF642F4-C52E-4380-A0D8-3378904B35E1}"/>
              </a:ext>
            </a:extLst>
          </p:cNvPr>
          <p:cNvSpPr>
            <a:spLocks noGrp="1"/>
          </p:cNvSpPr>
          <p:nvPr>
            <p:ph type="subTitle" idx="1"/>
          </p:nvPr>
        </p:nvSpPr>
        <p:spPr>
          <a:xfrm>
            <a:off x="947606" y="1887523"/>
            <a:ext cx="10296787" cy="4236440"/>
          </a:xfrm>
        </p:spPr>
        <p:txBody>
          <a:bodyPr>
            <a:normAutofit lnSpcReduction="10000"/>
          </a:bodyPr>
          <a:lstStyle/>
          <a:p>
            <a:pPr marL="285750" indent="-285750" algn="l">
              <a:lnSpc>
                <a:spcPct val="160000"/>
              </a:lnSpc>
              <a:spcAft>
                <a:spcPts val="600"/>
              </a:spcAft>
              <a:buFont typeface="Wingdings" panose="05000000000000000000" pitchFamily="2" charset="2"/>
              <a:buChar char="§"/>
            </a:pPr>
            <a:r>
              <a:rPr lang="pt-PT" sz="1800" dirty="0">
                <a:solidFill>
                  <a:schemeClr val="tx1"/>
                </a:solidFill>
              </a:rPr>
              <a:t>Segundo dados do ITC, as </a:t>
            </a:r>
            <a:r>
              <a:rPr lang="pt-PT" sz="1800" b="1" dirty="0">
                <a:solidFill>
                  <a:schemeClr val="tx1"/>
                </a:solidFill>
              </a:rPr>
              <a:t>exportações marroquinas atingiram 29,3 mil milhões de USD em 2018</a:t>
            </a:r>
            <a:r>
              <a:rPr lang="pt-PT" sz="1800" dirty="0">
                <a:solidFill>
                  <a:schemeClr val="tx1"/>
                </a:solidFill>
              </a:rPr>
              <a:t>, representando uma taxa de variação positiva de 14,5% face ao ano anterior. </a:t>
            </a:r>
          </a:p>
          <a:p>
            <a:pPr marL="285750" indent="-285750" algn="l">
              <a:lnSpc>
                <a:spcPct val="160000"/>
              </a:lnSpc>
              <a:spcAft>
                <a:spcPts val="600"/>
              </a:spcAft>
              <a:buFont typeface="Wingdings" panose="05000000000000000000" pitchFamily="2" charset="2"/>
              <a:buChar char="§"/>
            </a:pPr>
            <a:r>
              <a:rPr lang="pt-PT" sz="1800" dirty="0">
                <a:solidFill>
                  <a:schemeClr val="tx1"/>
                </a:solidFill>
              </a:rPr>
              <a:t>Da estrutura das exportações destacam-se as máquinas, aparelhos e materiais elétricos (16,8% das exportações totais em 2018), os veículos automóveis e outros veículos terrestres (13,2%), adubos e fertilizantes (10,8%), vestuário e seus acessórios, exceto de malha (8,6%) e produtos químicos inorgânicos (5,1%).</a:t>
            </a:r>
          </a:p>
          <a:p>
            <a:pPr marL="285750" indent="-285750" algn="l">
              <a:lnSpc>
                <a:spcPct val="160000"/>
              </a:lnSpc>
              <a:spcAft>
                <a:spcPts val="600"/>
              </a:spcAft>
              <a:buFont typeface="Wingdings" panose="05000000000000000000" pitchFamily="2" charset="2"/>
              <a:buChar char="§"/>
            </a:pPr>
            <a:r>
              <a:rPr lang="pt-PT" sz="1800" dirty="0">
                <a:solidFill>
                  <a:schemeClr val="tx1"/>
                </a:solidFill>
              </a:rPr>
              <a:t>A Espanha e a França assumem a primeira e a segunda posição do ranking de clientes, representando, respetivamente, 23,6% e 21,8% das exportações de Marrocos em 2018. Do top5 de clientes fazem ainda parte os Estados Unidos da América (4,7%), a Itália (4,3%) e a Índia (3,7%).</a:t>
            </a:r>
          </a:p>
        </p:txBody>
      </p:sp>
      <p:sp>
        <p:nvSpPr>
          <p:cNvPr id="3" name="Título 2">
            <a:extLst>
              <a:ext uri="{FF2B5EF4-FFF2-40B4-BE49-F238E27FC236}">
                <a16:creationId xmlns:a16="http://schemas.microsoft.com/office/drawing/2014/main" xmlns="" id="{17A67E39-8315-46DD-B7FD-B383E50BC96F}"/>
              </a:ext>
            </a:extLst>
          </p:cNvPr>
          <p:cNvSpPr>
            <a:spLocks noGrp="1"/>
          </p:cNvSpPr>
          <p:nvPr>
            <p:ph type="title"/>
          </p:nvPr>
        </p:nvSpPr>
        <p:spPr/>
        <p:txBody>
          <a:bodyPr/>
          <a:lstStyle/>
          <a:p>
            <a:r>
              <a:rPr lang="pt-PT" dirty="0"/>
              <a:t>Balança Comercial</a:t>
            </a:r>
          </a:p>
        </p:txBody>
      </p:sp>
    </p:spTree>
    <p:extLst>
      <p:ext uri="{BB962C8B-B14F-4D97-AF65-F5344CB8AC3E}">
        <p14:creationId xmlns:p14="http://schemas.microsoft.com/office/powerpoint/2010/main" val="2810575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2356B67F-F865-42E5-B189-97340F816992}"/>
              </a:ext>
            </a:extLst>
          </p:cNvPr>
          <p:cNvSpPr>
            <a:spLocks noGrp="1"/>
          </p:cNvSpPr>
          <p:nvPr>
            <p:ph type="subTitle" idx="1"/>
          </p:nvPr>
        </p:nvSpPr>
        <p:spPr>
          <a:xfrm>
            <a:off x="919643" y="1927790"/>
            <a:ext cx="10352714" cy="4479721"/>
          </a:xfrm>
        </p:spPr>
        <p:txBody>
          <a:bodyPr>
            <a:normAutofit/>
          </a:bodyPr>
          <a:lstStyle/>
          <a:p>
            <a:pPr algn="just">
              <a:lnSpc>
                <a:spcPct val="150000"/>
              </a:lnSpc>
              <a:spcBef>
                <a:spcPts val="600"/>
              </a:spcBef>
              <a:spcAft>
                <a:spcPts val="600"/>
              </a:spcAft>
            </a:pPr>
            <a:r>
              <a:rPr lang="pt-PT" sz="1800" dirty="0">
                <a:solidFill>
                  <a:schemeClr val="tx1"/>
                </a:solidFill>
              </a:rPr>
              <a:t>A Estratificação é a divisão das habitações em </a:t>
            </a:r>
            <a:r>
              <a:rPr lang="pt-PT" sz="1800" b="1" dirty="0">
                <a:solidFill>
                  <a:schemeClr val="tx1"/>
                </a:solidFill>
              </a:rPr>
              <a:t>6 categorias, </a:t>
            </a:r>
            <a:r>
              <a:rPr lang="pt-PT" sz="1800" dirty="0">
                <a:solidFill>
                  <a:schemeClr val="tx1"/>
                </a:solidFill>
              </a:rPr>
              <a:t>chamadas estratos, com base nas características físicas da habitação, zona envolvente e o contexto urbano ou rural. Através destes elementos, a população é classificada em estratos ou grupos de pessoas com </a:t>
            </a:r>
            <a:r>
              <a:rPr lang="pt-PT" sz="1800" b="1" dirty="0">
                <a:solidFill>
                  <a:schemeClr val="tx1"/>
                </a:solidFill>
              </a:rPr>
              <a:t>características sociais e económicas semelhantes</a:t>
            </a:r>
            <a:r>
              <a:rPr lang="pt-PT" sz="1800" dirty="0">
                <a:solidFill>
                  <a:schemeClr val="tx1"/>
                </a:solidFill>
              </a:rPr>
              <a:t>.</a:t>
            </a:r>
          </a:p>
          <a:p>
            <a:pPr algn="just">
              <a:lnSpc>
                <a:spcPct val="160000"/>
              </a:lnSpc>
              <a:spcBef>
                <a:spcPts val="600"/>
              </a:spcBef>
              <a:spcAft>
                <a:spcPts val="600"/>
              </a:spcAft>
            </a:pPr>
            <a:r>
              <a:rPr lang="pt-PT" sz="1800" dirty="0">
                <a:solidFill>
                  <a:schemeClr val="tx1"/>
                </a:solidFill>
              </a:rPr>
              <a:t>Os estratos mais elevados (5 e 6) pagam taxas extra de </a:t>
            </a:r>
            <a:r>
              <a:rPr lang="pt-PT" sz="1800" b="1" dirty="0">
                <a:solidFill>
                  <a:schemeClr val="tx1"/>
                </a:solidFill>
              </a:rPr>
              <a:t>serviço público doméstico </a:t>
            </a:r>
            <a:r>
              <a:rPr lang="pt-PT" sz="1800" dirty="0">
                <a:solidFill>
                  <a:schemeClr val="tx1"/>
                </a:solidFill>
              </a:rPr>
              <a:t>para subsidiar a falta de capacidade de pagamento dos extratos mais baixos (1, 2, e 3). O estrato 4 não paga taxas nem recebem ajuda.</a:t>
            </a:r>
          </a:p>
          <a:p>
            <a:pPr algn="just">
              <a:lnSpc>
                <a:spcPct val="160000"/>
              </a:lnSpc>
              <a:spcBef>
                <a:spcPts val="600"/>
              </a:spcBef>
              <a:spcAft>
                <a:spcPts val="600"/>
              </a:spcAft>
            </a:pPr>
            <a:r>
              <a:rPr lang="pt-PT" sz="1800" dirty="0">
                <a:solidFill>
                  <a:schemeClr val="tx1"/>
                </a:solidFill>
              </a:rPr>
              <a:t>Em 2017 houve uma atualização à estratificação socioeconómica na cidade em Bogotá e observa-se que em mais 70,9% do território residem os estratos 2 e 3, enquanto que em 11,1% do território residem os estratos 4, 5 e 6. O estrato 1 corresponde a aproximadamente 18% do território de Bogotá.</a:t>
            </a:r>
          </a:p>
        </p:txBody>
      </p:sp>
      <p:sp>
        <p:nvSpPr>
          <p:cNvPr id="3" name="Título 2">
            <a:extLst>
              <a:ext uri="{FF2B5EF4-FFF2-40B4-BE49-F238E27FC236}">
                <a16:creationId xmlns:a16="http://schemas.microsoft.com/office/drawing/2014/main" xmlns="" id="{F29CA080-D726-4A1F-BCF9-109575511A18}"/>
              </a:ext>
            </a:extLst>
          </p:cNvPr>
          <p:cNvSpPr>
            <a:spLocks noGrp="1"/>
          </p:cNvSpPr>
          <p:nvPr>
            <p:ph type="title"/>
          </p:nvPr>
        </p:nvSpPr>
        <p:spPr/>
        <p:txBody>
          <a:bodyPr/>
          <a:lstStyle/>
          <a:p>
            <a:r>
              <a:rPr lang="pt-PT" dirty="0"/>
              <a:t>Estratificação socioeconómica</a:t>
            </a:r>
          </a:p>
        </p:txBody>
      </p:sp>
    </p:spTree>
    <p:extLst>
      <p:ext uri="{BB962C8B-B14F-4D97-AF65-F5344CB8AC3E}">
        <p14:creationId xmlns:p14="http://schemas.microsoft.com/office/powerpoint/2010/main" val="26286483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CBF642F4-C52E-4380-A0D8-3378904B35E1}"/>
              </a:ext>
            </a:extLst>
          </p:cNvPr>
          <p:cNvSpPr>
            <a:spLocks noGrp="1"/>
          </p:cNvSpPr>
          <p:nvPr>
            <p:ph type="subTitle" idx="1"/>
          </p:nvPr>
        </p:nvSpPr>
        <p:spPr>
          <a:xfrm>
            <a:off x="947606" y="1887523"/>
            <a:ext cx="10296787" cy="4236440"/>
          </a:xfrm>
        </p:spPr>
        <p:txBody>
          <a:bodyPr>
            <a:normAutofit/>
          </a:bodyPr>
          <a:lstStyle/>
          <a:p>
            <a:pPr marL="285750" indent="-285750" algn="l">
              <a:lnSpc>
                <a:spcPct val="160000"/>
              </a:lnSpc>
              <a:spcAft>
                <a:spcPts val="600"/>
              </a:spcAft>
              <a:buFont typeface="Wingdings" panose="05000000000000000000" pitchFamily="2" charset="2"/>
              <a:buChar char="§"/>
            </a:pPr>
            <a:r>
              <a:rPr lang="pt-PT" sz="1800" b="1" dirty="0">
                <a:solidFill>
                  <a:schemeClr val="tx1"/>
                </a:solidFill>
              </a:rPr>
              <a:t>Marrocos importou cerca de 51,3 mil milhões de USD em 2018</a:t>
            </a:r>
            <a:r>
              <a:rPr lang="pt-PT" sz="1800" dirty="0">
                <a:solidFill>
                  <a:schemeClr val="tx1"/>
                </a:solidFill>
              </a:rPr>
              <a:t>, o que correspondeu a um acréscimo de 13,7% face ao ano anterior. </a:t>
            </a:r>
          </a:p>
          <a:p>
            <a:pPr marL="285750" indent="-285750" algn="l">
              <a:lnSpc>
                <a:spcPct val="160000"/>
              </a:lnSpc>
              <a:spcAft>
                <a:spcPts val="600"/>
              </a:spcAft>
              <a:buFont typeface="Wingdings" panose="05000000000000000000" pitchFamily="2" charset="2"/>
              <a:buChar char="§"/>
            </a:pPr>
            <a:r>
              <a:rPr lang="pt-PT" sz="1800" dirty="0">
                <a:solidFill>
                  <a:schemeClr val="tx1"/>
                </a:solidFill>
              </a:rPr>
              <a:t>Da estrutura das importações destacam-se os combustíveis e óleos minerais (17,1% das importações totais), as máquinas, aparelhos e instrumentos mecânicos (10,2%), os veículos automóveis e outros veículos terrestres (10,0%), as máquinas, aparelhos e materiais elétricos (9,6%), e os plásticos e suas obras (4,1%).</a:t>
            </a:r>
          </a:p>
          <a:p>
            <a:pPr marL="285750" indent="-285750" algn="l">
              <a:lnSpc>
                <a:spcPct val="160000"/>
              </a:lnSpc>
              <a:spcAft>
                <a:spcPts val="600"/>
              </a:spcAft>
              <a:buFont typeface="Wingdings" panose="05000000000000000000" pitchFamily="2" charset="2"/>
              <a:buChar char="§"/>
            </a:pPr>
            <a:r>
              <a:rPr lang="pt-PT" sz="1800" dirty="0">
                <a:solidFill>
                  <a:schemeClr val="tx1"/>
                </a:solidFill>
              </a:rPr>
              <a:t>Espanha posiciona-se como principal fornecedor de Marrocos (15,8% das importações totais em 2018), seguida de França (11,9%), China (9,8%), Estados Unidos da América (7,9%) e Itália (5,6%).</a:t>
            </a:r>
          </a:p>
        </p:txBody>
      </p:sp>
      <p:sp>
        <p:nvSpPr>
          <p:cNvPr id="3" name="Título 2">
            <a:extLst>
              <a:ext uri="{FF2B5EF4-FFF2-40B4-BE49-F238E27FC236}">
                <a16:creationId xmlns:a16="http://schemas.microsoft.com/office/drawing/2014/main" xmlns="" id="{17A67E39-8315-46DD-B7FD-B383E50BC96F}"/>
              </a:ext>
            </a:extLst>
          </p:cNvPr>
          <p:cNvSpPr>
            <a:spLocks noGrp="1"/>
          </p:cNvSpPr>
          <p:nvPr>
            <p:ph type="title"/>
          </p:nvPr>
        </p:nvSpPr>
        <p:spPr/>
        <p:txBody>
          <a:bodyPr/>
          <a:lstStyle/>
          <a:p>
            <a:r>
              <a:rPr lang="pt-PT" dirty="0"/>
              <a:t>Balança Comercial</a:t>
            </a:r>
          </a:p>
        </p:txBody>
      </p:sp>
    </p:spTree>
    <p:extLst>
      <p:ext uri="{BB962C8B-B14F-4D97-AF65-F5344CB8AC3E}">
        <p14:creationId xmlns:p14="http://schemas.microsoft.com/office/powerpoint/2010/main" val="16757394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F0C5D11B-A158-4ACF-AA3F-5BA5E9C596A9}"/>
              </a:ext>
            </a:extLst>
          </p:cNvPr>
          <p:cNvSpPr>
            <a:spLocks noGrp="1"/>
          </p:cNvSpPr>
          <p:nvPr>
            <p:ph type="subTitle" idx="1"/>
          </p:nvPr>
        </p:nvSpPr>
        <p:spPr>
          <a:xfrm>
            <a:off x="960466" y="1890316"/>
            <a:ext cx="10271068" cy="4610237"/>
          </a:xfrm>
        </p:spPr>
        <p:txBody>
          <a:bodyPr>
            <a:noAutofit/>
          </a:bodyPr>
          <a:lstStyle/>
          <a:p>
            <a:pPr algn="just">
              <a:lnSpc>
                <a:spcPts val="2900"/>
              </a:lnSpc>
              <a:spcBef>
                <a:spcPts val="0"/>
              </a:spcBef>
              <a:spcAft>
                <a:spcPts val="600"/>
              </a:spcAft>
            </a:pPr>
            <a:r>
              <a:rPr lang="pt-PT" sz="1800" dirty="0">
                <a:solidFill>
                  <a:schemeClr val="tx1"/>
                </a:solidFill>
              </a:rPr>
              <a:t>Marrocos integra o Banco Árabe para o Desenvolvimento Económico em África, o Banco Islâmico de Desenvolvimento, o Fundo Árabe para o Desenvolvimento Económico e Social, o Banco Africano de Desenvolvimento, o Banco Europeu para a Reconstrução e Desenvolvimento e a </a:t>
            </a:r>
            <a:r>
              <a:rPr lang="pt-PT" sz="1800" b="1" dirty="0">
                <a:solidFill>
                  <a:schemeClr val="tx1"/>
                </a:solidFill>
              </a:rPr>
              <a:t>Organização das Nações Unidas</a:t>
            </a:r>
            <a:r>
              <a:rPr lang="pt-PT" sz="1800" dirty="0">
                <a:solidFill>
                  <a:schemeClr val="tx1"/>
                </a:solidFill>
              </a:rPr>
              <a:t>.</a:t>
            </a:r>
          </a:p>
          <a:p>
            <a:pPr algn="just">
              <a:lnSpc>
                <a:spcPts val="2900"/>
              </a:lnSpc>
              <a:spcBef>
                <a:spcPts val="0"/>
              </a:spcBef>
              <a:spcAft>
                <a:spcPts val="600"/>
              </a:spcAft>
            </a:pPr>
            <a:r>
              <a:rPr lang="pt-PT" sz="1800" dirty="0">
                <a:solidFill>
                  <a:schemeClr val="tx1"/>
                </a:solidFill>
              </a:rPr>
              <a:t>É membro da </a:t>
            </a:r>
            <a:r>
              <a:rPr lang="pt-PT" sz="1800" b="1" dirty="0">
                <a:solidFill>
                  <a:schemeClr val="tx1"/>
                </a:solidFill>
              </a:rPr>
              <a:t>Organização Mundial do Comércio</a:t>
            </a:r>
            <a:r>
              <a:rPr lang="pt-PT" sz="1800" dirty="0">
                <a:solidFill>
                  <a:schemeClr val="tx1"/>
                </a:solidFill>
              </a:rPr>
              <a:t>, da União Africana, da Liga dos Estados Árabes, da União do Magreb Árabe e do Fundo Monetário Árabe.</a:t>
            </a:r>
          </a:p>
          <a:p>
            <a:pPr algn="just">
              <a:lnSpc>
                <a:spcPts val="2900"/>
              </a:lnSpc>
              <a:spcBef>
                <a:spcPts val="0"/>
              </a:spcBef>
              <a:spcAft>
                <a:spcPts val="600"/>
              </a:spcAft>
            </a:pPr>
            <a:r>
              <a:rPr lang="pt-PT" sz="1800" dirty="0">
                <a:solidFill>
                  <a:schemeClr val="tx1"/>
                </a:solidFill>
              </a:rPr>
              <a:t>Este país assinou vários acordos de comércio livre, como, por exemplo, </a:t>
            </a:r>
            <a:r>
              <a:rPr lang="pt-PT" sz="1800" b="1" dirty="0">
                <a:solidFill>
                  <a:schemeClr val="tx1"/>
                </a:solidFill>
              </a:rPr>
              <a:t>o Acordo de Agadir, o Acordo </a:t>
            </a:r>
            <a:r>
              <a:rPr lang="pt-PT" sz="1800" b="1" dirty="0" err="1">
                <a:solidFill>
                  <a:schemeClr val="tx1"/>
                </a:solidFill>
              </a:rPr>
              <a:t>Panárabe</a:t>
            </a:r>
            <a:r>
              <a:rPr lang="pt-PT" sz="1800" b="1" dirty="0">
                <a:solidFill>
                  <a:schemeClr val="tx1"/>
                </a:solidFill>
              </a:rPr>
              <a:t> de Livre Comércio</a:t>
            </a:r>
            <a:r>
              <a:rPr lang="pt-PT" sz="1800" dirty="0">
                <a:solidFill>
                  <a:schemeClr val="tx1"/>
                </a:solidFill>
              </a:rPr>
              <a:t>, o </a:t>
            </a:r>
            <a:r>
              <a:rPr lang="pt-PT" sz="1800" b="1" dirty="0">
                <a:solidFill>
                  <a:schemeClr val="tx1"/>
                </a:solidFill>
              </a:rPr>
              <a:t>acordo com os Emiratos Árabes Unidos e o Acordo de Livre Comércio com os EUA</a:t>
            </a:r>
            <a:r>
              <a:rPr lang="pt-PT" sz="1800" dirty="0">
                <a:solidFill>
                  <a:schemeClr val="tx1"/>
                </a:solidFill>
              </a:rPr>
              <a:t>. </a:t>
            </a:r>
          </a:p>
          <a:p>
            <a:pPr algn="just">
              <a:lnSpc>
                <a:spcPts val="2900"/>
              </a:lnSpc>
              <a:spcBef>
                <a:spcPts val="0"/>
              </a:spcBef>
              <a:spcAft>
                <a:spcPts val="600"/>
              </a:spcAft>
            </a:pPr>
            <a:r>
              <a:rPr lang="pt-PT" sz="1800" b="1" dirty="0">
                <a:solidFill>
                  <a:schemeClr val="tx1"/>
                </a:solidFill>
              </a:rPr>
              <a:t>O relacionamento entre Marrocos e a União Europeia (UE) rege-se, fundamentalmente, pelo Acordo de Associação Euro-Mediterrânico.</a:t>
            </a:r>
            <a:endParaRPr lang="pt-PT" b="1" dirty="0"/>
          </a:p>
        </p:txBody>
      </p:sp>
      <p:sp>
        <p:nvSpPr>
          <p:cNvPr id="3" name="Título 2">
            <a:extLst>
              <a:ext uri="{FF2B5EF4-FFF2-40B4-BE49-F238E27FC236}">
                <a16:creationId xmlns:a16="http://schemas.microsoft.com/office/drawing/2014/main" xmlns="" id="{6984C0EB-773B-40DC-8163-B26A5AB34FB0}"/>
              </a:ext>
            </a:extLst>
          </p:cNvPr>
          <p:cNvSpPr>
            <a:spLocks noGrp="1"/>
          </p:cNvSpPr>
          <p:nvPr>
            <p:ph type="title"/>
          </p:nvPr>
        </p:nvSpPr>
        <p:spPr/>
        <p:txBody>
          <a:bodyPr/>
          <a:lstStyle/>
          <a:p>
            <a:r>
              <a:rPr lang="pt-PT" dirty="0"/>
              <a:t>Acordos Comerciais</a:t>
            </a:r>
          </a:p>
        </p:txBody>
      </p:sp>
    </p:spTree>
    <p:extLst>
      <p:ext uri="{BB962C8B-B14F-4D97-AF65-F5344CB8AC3E}">
        <p14:creationId xmlns:p14="http://schemas.microsoft.com/office/powerpoint/2010/main" val="30350761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E3994EB5-3463-4F41-8521-8987740DE82B}"/>
              </a:ext>
            </a:extLst>
          </p:cNvPr>
          <p:cNvSpPr>
            <a:spLocks noGrp="1"/>
          </p:cNvSpPr>
          <p:nvPr>
            <p:ph type="subTitle" idx="1"/>
          </p:nvPr>
        </p:nvSpPr>
        <p:spPr>
          <a:xfrm>
            <a:off x="746567" y="1944546"/>
            <a:ext cx="6707970" cy="4247248"/>
          </a:xfrm>
        </p:spPr>
        <p:txBody>
          <a:bodyPr>
            <a:normAutofit/>
          </a:bodyPr>
          <a:lstStyle/>
          <a:p>
            <a:pPr algn="just">
              <a:lnSpc>
                <a:spcPts val="1900"/>
              </a:lnSpc>
              <a:spcBef>
                <a:spcPts val="0"/>
              </a:spcBef>
              <a:spcAft>
                <a:spcPts val="1200"/>
              </a:spcAft>
            </a:pPr>
            <a:r>
              <a:rPr lang="pt-PT" sz="1800" b="1" dirty="0">
                <a:solidFill>
                  <a:schemeClr val="tx1"/>
                </a:solidFill>
              </a:rPr>
              <a:t>Aeroportos Nacionais e Internacionais: </a:t>
            </a:r>
          </a:p>
          <a:p>
            <a:pPr algn="just">
              <a:lnSpc>
                <a:spcPct val="150000"/>
              </a:lnSpc>
              <a:spcBef>
                <a:spcPts val="600"/>
              </a:spcBef>
              <a:spcAft>
                <a:spcPts val="600"/>
              </a:spcAft>
            </a:pPr>
            <a:r>
              <a:rPr lang="pt-PT" sz="1800" dirty="0">
                <a:solidFill>
                  <a:schemeClr val="tx1"/>
                </a:solidFill>
              </a:rPr>
              <a:t>São 19 os aeroportos em Marrocos. Os aeroportos de Casablanca, Rabat, Marraquexe e Tanger são os quatro principais aeroportos internacionais.</a:t>
            </a:r>
          </a:p>
          <a:p>
            <a:pPr algn="just">
              <a:lnSpc>
                <a:spcPts val="1900"/>
              </a:lnSpc>
              <a:spcBef>
                <a:spcPts val="1200"/>
              </a:spcBef>
              <a:spcAft>
                <a:spcPts val="1200"/>
              </a:spcAft>
            </a:pPr>
            <a:r>
              <a:rPr lang="pt-PT" sz="1800" b="1" dirty="0">
                <a:solidFill>
                  <a:schemeClr val="tx1"/>
                </a:solidFill>
              </a:rPr>
              <a:t>Principais Portos marítimos : </a:t>
            </a:r>
          </a:p>
          <a:p>
            <a:pPr algn="just">
              <a:lnSpc>
                <a:spcPts val="1900"/>
              </a:lnSpc>
              <a:spcAft>
                <a:spcPts val="600"/>
              </a:spcAft>
            </a:pPr>
            <a:r>
              <a:rPr lang="pt-PT" sz="1800" dirty="0">
                <a:solidFill>
                  <a:schemeClr val="tx1"/>
                </a:solidFill>
              </a:rPr>
              <a:t>Casablanca, </a:t>
            </a:r>
            <a:r>
              <a:rPr lang="pt-PT" sz="1800" dirty="0" err="1">
                <a:solidFill>
                  <a:schemeClr val="tx1"/>
                </a:solidFill>
              </a:rPr>
              <a:t>Jorf</a:t>
            </a:r>
            <a:r>
              <a:rPr lang="pt-PT" sz="1800" dirty="0">
                <a:solidFill>
                  <a:schemeClr val="tx1"/>
                </a:solidFill>
              </a:rPr>
              <a:t> </a:t>
            </a:r>
            <a:r>
              <a:rPr lang="pt-PT" sz="1800" dirty="0" err="1">
                <a:solidFill>
                  <a:schemeClr val="tx1"/>
                </a:solidFill>
              </a:rPr>
              <a:t>Lasfar</a:t>
            </a:r>
            <a:r>
              <a:rPr lang="pt-PT" sz="1800" dirty="0">
                <a:solidFill>
                  <a:schemeClr val="tx1"/>
                </a:solidFill>
              </a:rPr>
              <a:t>, </a:t>
            </a:r>
            <a:r>
              <a:rPr lang="pt-PT" sz="1800" dirty="0" err="1">
                <a:solidFill>
                  <a:schemeClr val="tx1"/>
                </a:solidFill>
              </a:rPr>
              <a:t>Mohammedia</a:t>
            </a:r>
            <a:r>
              <a:rPr lang="pt-PT" sz="1800" dirty="0">
                <a:solidFill>
                  <a:schemeClr val="tx1"/>
                </a:solidFill>
              </a:rPr>
              <a:t>, </a:t>
            </a:r>
            <a:r>
              <a:rPr lang="pt-PT" sz="1800" dirty="0" err="1">
                <a:solidFill>
                  <a:schemeClr val="tx1"/>
                </a:solidFill>
              </a:rPr>
              <a:t>Safi</a:t>
            </a:r>
            <a:r>
              <a:rPr lang="pt-PT" sz="1800" dirty="0">
                <a:solidFill>
                  <a:schemeClr val="tx1"/>
                </a:solidFill>
              </a:rPr>
              <a:t>, </a:t>
            </a:r>
            <a:r>
              <a:rPr lang="pt-PT" sz="1800" dirty="0" err="1">
                <a:solidFill>
                  <a:schemeClr val="tx1"/>
                </a:solidFill>
              </a:rPr>
              <a:t>Tanger-Med</a:t>
            </a:r>
            <a:r>
              <a:rPr lang="pt-PT" sz="1800" dirty="0">
                <a:solidFill>
                  <a:schemeClr val="tx1"/>
                </a:solidFill>
              </a:rPr>
              <a:t> </a:t>
            </a:r>
            <a:r>
              <a:rPr lang="pt-PT" sz="1800" dirty="0" err="1">
                <a:solidFill>
                  <a:schemeClr val="tx1"/>
                </a:solidFill>
              </a:rPr>
              <a:t>Port</a:t>
            </a:r>
            <a:endParaRPr lang="pt-PT" sz="1800" dirty="0">
              <a:solidFill>
                <a:schemeClr val="tx1"/>
              </a:solidFill>
            </a:endParaRPr>
          </a:p>
          <a:p>
            <a:pPr algn="just">
              <a:lnSpc>
                <a:spcPts val="1900"/>
              </a:lnSpc>
              <a:spcBef>
                <a:spcPts val="1200"/>
              </a:spcBef>
              <a:spcAft>
                <a:spcPts val="1200"/>
              </a:spcAft>
            </a:pPr>
            <a:r>
              <a:rPr lang="pt-PT" sz="1800" b="1" dirty="0">
                <a:solidFill>
                  <a:schemeClr val="tx1"/>
                </a:solidFill>
              </a:rPr>
              <a:t>Infraestrutura ferroviária: </a:t>
            </a:r>
          </a:p>
          <a:p>
            <a:pPr algn="just">
              <a:lnSpc>
                <a:spcPts val="1900"/>
              </a:lnSpc>
              <a:spcAft>
                <a:spcPts val="600"/>
              </a:spcAft>
            </a:pPr>
            <a:r>
              <a:rPr lang="pt-PT" sz="1800" dirty="0">
                <a:solidFill>
                  <a:schemeClr val="tx1"/>
                </a:solidFill>
              </a:rPr>
              <a:t>A rede ferroviária marroquina compreende perto de 2,067 km de Caminhos-de-Ferro. </a:t>
            </a:r>
          </a:p>
        </p:txBody>
      </p:sp>
      <p:sp>
        <p:nvSpPr>
          <p:cNvPr id="3" name="Título 2">
            <a:extLst>
              <a:ext uri="{FF2B5EF4-FFF2-40B4-BE49-F238E27FC236}">
                <a16:creationId xmlns:a16="http://schemas.microsoft.com/office/drawing/2014/main" xmlns="" id="{EF22425D-0919-4BCB-8D57-6E333B383625}"/>
              </a:ext>
            </a:extLst>
          </p:cNvPr>
          <p:cNvSpPr>
            <a:spLocks noGrp="1"/>
          </p:cNvSpPr>
          <p:nvPr>
            <p:ph type="title"/>
          </p:nvPr>
        </p:nvSpPr>
        <p:spPr/>
        <p:txBody>
          <a:bodyPr/>
          <a:lstStyle/>
          <a:p>
            <a:r>
              <a:rPr lang="pt-PT" dirty="0"/>
              <a:t>Rede de transportes</a:t>
            </a:r>
          </a:p>
        </p:txBody>
      </p:sp>
      <p:pic>
        <p:nvPicPr>
          <p:cNvPr id="1028" name="Picture 4">
            <a:extLst>
              <a:ext uri="{FF2B5EF4-FFF2-40B4-BE49-F238E27FC236}">
                <a16:creationId xmlns:a16="http://schemas.microsoft.com/office/drawing/2014/main" xmlns="" id="{8073EE7D-5AA9-47A2-8C31-1F172A33CA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88" b="2"/>
          <a:stretch/>
        </p:blipFill>
        <p:spPr bwMode="auto">
          <a:xfrm>
            <a:off x="7667304" y="2247900"/>
            <a:ext cx="4083913" cy="34480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6827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B4BE8308-5782-430F-8B51-9A309740A824}"/>
              </a:ext>
            </a:extLst>
          </p:cNvPr>
          <p:cNvSpPr>
            <a:spLocks noGrp="1"/>
          </p:cNvSpPr>
          <p:nvPr>
            <p:ph type="subTitle" idx="1"/>
          </p:nvPr>
        </p:nvSpPr>
        <p:spPr>
          <a:xfrm>
            <a:off x="1253836" y="2056222"/>
            <a:ext cx="9684327" cy="3993160"/>
          </a:xfrm>
        </p:spPr>
        <p:txBody>
          <a:bodyPr>
            <a:noAutofit/>
          </a:bodyPr>
          <a:lstStyle/>
          <a:p>
            <a:pPr algn="just">
              <a:lnSpc>
                <a:spcPct val="150000"/>
              </a:lnSpc>
              <a:spcBef>
                <a:spcPts val="600"/>
              </a:spcBef>
              <a:spcAft>
                <a:spcPts val="600"/>
              </a:spcAft>
            </a:pPr>
            <a:r>
              <a:rPr lang="pt-PT" sz="1800" dirty="0">
                <a:solidFill>
                  <a:schemeClr val="tx1"/>
                </a:solidFill>
              </a:rPr>
              <a:t>No que se refere a Zonas Francas, Marrocos conta com: </a:t>
            </a:r>
          </a:p>
          <a:p>
            <a:pPr marL="285750" indent="-285750" algn="just">
              <a:lnSpc>
                <a:spcPct val="150000"/>
              </a:lnSpc>
              <a:spcBef>
                <a:spcPts val="600"/>
              </a:spcBef>
              <a:spcAft>
                <a:spcPts val="600"/>
              </a:spcAft>
              <a:buFont typeface="Wingdings" panose="05000000000000000000" pitchFamily="2" charset="2"/>
              <a:buChar char="§"/>
            </a:pPr>
            <a:r>
              <a:rPr lang="pt-PT" sz="1800" b="1" dirty="0">
                <a:solidFill>
                  <a:schemeClr val="tx1"/>
                </a:solidFill>
              </a:rPr>
              <a:t>duas zonas francas de exportação</a:t>
            </a:r>
            <a:r>
              <a:rPr lang="pt-PT" sz="1800" dirty="0">
                <a:solidFill>
                  <a:schemeClr val="tx1"/>
                </a:solidFill>
              </a:rPr>
              <a:t>, situadas em </a:t>
            </a:r>
            <a:r>
              <a:rPr lang="pt-PT" sz="1800" u="sng" dirty="0">
                <a:solidFill>
                  <a:schemeClr val="tx1"/>
                </a:solidFill>
              </a:rPr>
              <a:t>Tânger e </a:t>
            </a:r>
            <a:r>
              <a:rPr lang="pt-PT" sz="1800" u="sng" dirty="0" err="1">
                <a:solidFill>
                  <a:schemeClr val="tx1"/>
                </a:solidFill>
              </a:rPr>
              <a:t>Kénitra</a:t>
            </a:r>
            <a:r>
              <a:rPr lang="pt-PT" sz="1800" dirty="0">
                <a:solidFill>
                  <a:schemeClr val="tx1"/>
                </a:solidFill>
              </a:rPr>
              <a:t>, com as empresas aí instaladas a beneficiarem de condições especiais para o desenvolvimento de atividades industriais e comerciais, nomeadamente em termos fiscais e de comércio externo; </a:t>
            </a:r>
          </a:p>
          <a:p>
            <a:pPr marL="285750" indent="-285750" algn="just">
              <a:lnSpc>
                <a:spcPct val="150000"/>
              </a:lnSpc>
              <a:spcBef>
                <a:spcPts val="600"/>
              </a:spcBef>
              <a:spcAft>
                <a:spcPts val="600"/>
              </a:spcAft>
              <a:buFont typeface="Wingdings" panose="05000000000000000000" pitchFamily="2" charset="2"/>
              <a:buChar char="§"/>
            </a:pPr>
            <a:r>
              <a:rPr lang="pt-PT" sz="1800" b="1" dirty="0">
                <a:solidFill>
                  <a:schemeClr val="tx1"/>
                </a:solidFill>
              </a:rPr>
              <a:t>duas zonas francas “tradicionais” </a:t>
            </a:r>
            <a:r>
              <a:rPr lang="pt-PT" sz="1800" dirty="0">
                <a:solidFill>
                  <a:schemeClr val="tx1"/>
                </a:solidFill>
              </a:rPr>
              <a:t>em </a:t>
            </a:r>
            <a:r>
              <a:rPr lang="pt-PT" sz="1800" u="sng" dirty="0">
                <a:solidFill>
                  <a:schemeClr val="tx1"/>
                </a:solidFill>
              </a:rPr>
              <a:t>Tanger </a:t>
            </a:r>
            <a:r>
              <a:rPr lang="pt-PT" sz="1800" u="sng" dirty="0" err="1">
                <a:solidFill>
                  <a:schemeClr val="tx1"/>
                </a:solidFill>
              </a:rPr>
              <a:t>Med</a:t>
            </a:r>
            <a:r>
              <a:rPr lang="pt-PT" sz="1800" u="sng" dirty="0">
                <a:solidFill>
                  <a:schemeClr val="tx1"/>
                </a:solidFill>
              </a:rPr>
              <a:t> </a:t>
            </a:r>
            <a:r>
              <a:rPr lang="pt-PT" sz="1800" u="sng" dirty="0" err="1">
                <a:solidFill>
                  <a:schemeClr val="tx1"/>
                </a:solidFill>
              </a:rPr>
              <a:t>Ksar</a:t>
            </a:r>
            <a:r>
              <a:rPr lang="pt-PT" sz="1800" u="sng" dirty="0">
                <a:solidFill>
                  <a:schemeClr val="tx1"/>
                </a:solidFill>
              </a:rPr>
              <a:t> el </a:t>
            </a:r>
            <a:r>
              <a:rPr lang="pt-PT" sz="1800" u="sng" dirty="0" err="1">
                <a:solidFill>
                  <a:schemeClr val="tx1"/>
                </a:solidFill>
              </a:rPr>
              <a:t>Majaz</a:t>
            </a:r>
            <a:r>
              <a:rPr lang="pt-PT" sz="1800" u="sng" dirty="0">
                <a:solidFill>
                  <a:schemeClr val="tx1"/>
                </a:solidFill>
              </a:rPr>
              <a:t> </a:t>
            </a:r>
            <a:r>
              <a:rPr lang="pt-PT" sz="1800" u="sng" dirty="0" err="1">
                <a:solidFill>
                  <a:schemeClr val="tx1"/>
                </a:solidFill>
              </a:rPr>
              <a:t>Mellousa</a:t>
            </a:r>
            <a:r>
              <a:rPr lang="pt-PT" sz="1800" u="sng" dirty="0">
                <a:solidFill>
                  <a:schemeClr val="tx1"/>
                </a:solidFill>
              </a:rPr>
              <a:t> 1 e 2</a:t>
            </a:r>
            <a:r>
              <a:rPr lang="pt-PT" sz="1800" dirty="0">
                <a:solidFill>
                  <a:schemeClr val="tx1"/>
                </a:solidFill>
              </a:rPr>
              <a:t> e em </a:t>
            </a:r>
            <a:r>
              <a:rPr lang="pt-PT" sz="1800" u="sng" dirty="0" err="1">
                <a:solidFill>
                  <a:schemeClr val="tx1"/>
                </a:solidFill>
              </a:rPr>
              <a:t>Dakhla</a:t>
            </a:r>
            <a:r>
              <a:rPr lang="pt-PT" sz="1800" u="sng" dirty="0">
                <a:solidFill>
                  <a:schemeClr val="tx1"/>
                </a:solidFill>
              </a:rPr>
              <a:t> </a:t>
            </a:r>
            <a:r>
              <a:rPr lang="pt-PT" sz="1800" u="sng" dirty="0" err="1">
                <a:solidFill>
                  <a:schemeClr val="tx1"/>
                </a:solidFill>
              </a:rPr>
              <a:t>et</a:t>
            </a:r>
            <a:r>
              <a:rPr lang="pt-PT" sz="1800" u="sng" dirty="0">
                <a:solidFill>
                  <a:schemeClr val="tx1"/>
                </a:solidFill>
              </a:rPr>
              <a:t> de </a:t>
            </a:r>
            <a:r>
              <a:rPr lang="pt-PT" sz="1800" u="sng" dirty="0" err="1">
                <a:solidFill>
                  <a:schemeClr val="tx1"/>
                </a:solidFill>
              </a:rPr>
              <a:t>Laayoune</a:t>
            </a:r>
            <a:r>
              <a:rPr lang="pt-PT" sz="1800" dirty="0">
                <a:solidFill>
                  <a:schemeClr val="tx1"/>
                </a:solidFill>
              </a:rPr>
              <a:t>;</a:t>
            </a:r>
          </a:p>
          <a:p>
            <a:pPr marL="285750" indent="-285750" algn="just">
              <a:lnSpc>
                <a:spcPct val="150000"/>
              </a:lnSpc>
              <a:spcBef>
                <a:spcPts val="600"/>
              </a:spcBef>
              <a:spcAft>
                <a:spcPts val="600"/>
              </a:spcAft>
              <a:buFont typeface="Wingdings" panose="05000000000000000000" pitchFamily="2" charset="2"/>
              <a:buChar char="§"/>
            </a:pPr>
            <a:r>
              <a:rPr lang="pt-PT" sz="1800" b="1" dirty="0">
                <a:solidFill>
                  <a:schemeClr val="tx1"/>
                </a:solidFill>
              </a:rPr>
              <a:t>uma zona franca para armazenamento de hidrocarbonetos </a:t>
            </a:r>
            <a:r>
              <a:rPr lang="pt-PT" sz="1800" dirty="0">
                <a:solidFill>
                  <a:schemeClr val="tx1"/>
                </a:solidFill>
              </a:rPr>
              <a:t>em </a:t>
            </a:r>
            <a:r>
              <a:rPr lang="pt-PT" sz="1800" u="sng" dirty="0" err="1">
                <a:solidFill>
                  <a:schemeClr val="tx1"/>
                </a:solidFill>
              </a:rPr>
              <a:t>Kebdana-Nador</a:t>
            </a:r>
            <a:r>
              <a:rPr lang="pt-PT" sz="1800" u="sng" dirty="0">
                <a:solidFill>
                  <a:schemeClr val="tx1"/>
                </a:solidFill>
              </a:rPr>
              <a:t>.</a:t>
            </a:r>
          </a:p>
        </p:txBody>
      </p:sp>
      <p:sp>
        <p:nvSpPr>
          <p:cNvPr id="3" name="Título 2">
            <a:extLst>
              <a:ext uri="{FF2B5EF4-FFF2-40B4-BE49-F238E27FC236}">
                <a16:creationId xmlns:a16="http://schemas.microsoft.com/office/drawing/2014/main" xmlns="" id="{4FE244E9-6F0A-44C0-9CD4-17EF4B54C0E3}"/>
              </a:ext>
            </a:extLst>
          </p:cNvPr>
          <p:cNvSpPr>
            <a:spLocks noGrp="1"/>
          </p:cNvSpPr>
          <p:nvPr>
            <p:ph type="title"/>
          </p:nvPr>
        </p:nvSpPr>
        <p:spPr/>
        <p:txBody>
          <a:bodyPr/>
          <a:lstStyle/>
          <a:p>
            <a:r>
              <a:rPr lang="pt-PT" dirty="0"/>
              <a:t>Zonas francas</a:t>
            </a:r>
          </a:p>
        </p:txBody>
      </p:sp>
    </p:spTree>
    <p:extLst>
      <p:ext uri="{BB962C8B-B14F-4D97-AF65-F5344CB8AC3E}">
        <p14:creationId xmlns:p14="http://schemas.microsoft.com/office/powerpoint/2010/main" val="34299856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B3748789-B791-4E3E-A061-736204ACBA7C}"/>
              </a:ext>
            </a:extLst>
          </p:cNvPr>
          <p:cNvSpPr>
            <a:spLocks noGrp="1"/>
          </p:cNvSpPr>
          <p:nvPr>
            <p:ph type="subTitle" idx="1"/>
          </p:nvPr>
        </p:nvSpPr>
        <p:spPr>
          <a:xfrm>
            <a:off x="529905" y="1645920"/>
            <a:ext cx="11132191" cy="4494821"/>
          </a:xfrm>
        </p:spPr>
        <p:txBody>
          <a:bodyPr>
            <a:noAutofit/>
          </a:bodyPr>
          <a:lstStyle/>
          <a:p>
            <a:pPr marL="285750" indent="-285750" algn="l">
              <a:lnSpc>
                <a:spcPct val="150000"/>
              </a:lnSpc>
              <a:spcBef>
                <a:spcPts val="600"/>
              </a:spcBef>
              <a:spcAft>
                <a:spcPts val="600"/>
              </a:spcAft>
              <a:buFont typeface="Arial" panose="020B0604020202020204" pitchFamily="34" charset="0"/>
              <a:buChar char="•"/>
            </a:pPr>
            <a:r>
              <a:rPr lang="pt-PT" sz="1700" dirty="0">
                <a:solidFill>
                  <a:schemeClr val="tx1"/>
                </a:solidFill>
              </a:rPr>
              <a:t>Verificar se o período para o qual está a programar a sua viagem </a:t>
            </a:r>
            <a:r>
              <a:rPr lang="pt-PT" sz="1700" b="1" dirty="0">
                <a:solidFill>
                  <a:schemeClr val="tx1"/>
                </a:solidFill>
              </a:rPr>
              <a:t>não coincide com o Ramadão (abril/maio)</a:t>
            </a:r>
            <a:r>
              <a:rPr lang="pt-PT" sz="1700" dirty="0">
                <a:solidFill>
                  <a:schemeClr val="tx1"/>
                </a:solidFill>
              </a:rPr>
              <a:t>. Embora seja possível marcar reuniões durante o mês do Ramadão, é preciso ter em atenção que durante esse período os horários de trabalho são mais curtos. </a:t>
            </a:r>
          </a:p>
          <a:p>
            <a:pPr marL="285750" indent="-285750" algn="l">
              <a:lnSpc>
                <a:spcPct val="150000"/>
              </a:lnSpc>
              <a:spcBef>
                <a:spcPts val="600"/>
              </a:spcBef>
              <a:spcAft>
                <a:spcPts val="600"/>
              </a:spcAft>
              <a:buFont typeface="Arial" panose="020B0604020202020204" pitchFamily="34" charset="0"/>
              <a:buChar char="•"/>
            </a:pPr>
            <a:r>
              <a:rPr lang="pt-PT" sz="1700" b="1" dirty="0">
                <a:solidFill>
                  <a:schemeClr val="tx1"/>
                </a:solidFill>
              </a:rPr>
              <a:t>Idioma: </a:t>
            </a:r>
            <a:r>
              <a:rPr lang="pt-PT" sz="1700" dirty="0">
                <a:solidFill>
                  <a:schemeClr val="tx1"/>
                </a:solidFill>
              </a:rPr>
              <a:t>apesar de em Marrocos a língua dos negócios ser o francês, é importante notar que esta não é a língua materna, pelo que a mensagem deve ser transmitida de forma clara. Também se podem encontrar interlocutores que falam espanhol (sobretudo no norte do país) ou inglês (entre os homens de negócio mais viajados ou na alta administração pública e empresas públicas).</a:t>
            </a:r>
          </a:p>
          <a:p>
            <a:pPr marL="285750" indent="-285750" algn="l">
              <a:lnSpc>
                <a:spcPct val="150000"/>
              </a:lnSpc>
              <a:spcBef>
                <a:spcPts val="600"/>
              </a:spcBef>
              <a:spcAft>
                <a:spcPts val="600"/>
              </a:spcAft>
              <a:buFont typeface="Arial" panose="020B0604020202020204" pitchFamily="34" charset="0"/>
              <a:buChar char="•"/>
            </a:pPr>
            <a:r>
              <a:rPr lang="pt-PT" sz="1700" b="1" dirty="0">
                <a:solidFill>
                  <a:schemeClr val="tx1"/>
                </a:solidFill>
              </a:rPr>
              <a:t>Apresentações e despedidas: </a:t>
            </a:r>
            <a:r>
              <a:rPr lang="pt-PT" sz="1700" dirty="0">
                <a:solidFill>
                  <a:schemeClr val="tx1"/>
                </a:solidFill>
              </a:rPr>
              <a:t>As primeiras impressões são fundamentais, logo uma boa apresentação é importante. Os cumprimentos de negócios são formais, devendo ser efetuados através de apertos de mão. </a:t>
            </a:r>
          </a:p>
          <a:p>
            <a:pPr marL="285750" indent="-285750" algn="l">
              <a:lnSpc>
                <a:spcPct val="150000"/>
              </a:lnSpc>
              <a:spcBef>
                <a:spcPts val="600"/>
              </a:spcBef>
              <a:spcAft>
                <a:spcPts val="600"/>
              </a:spcAft>
              <a:buFont typeface="Arial" panose="020B0604020202020204" pitchFamily="34" charset="0"/>
              <a:buChar char="•"/>
            </a:pPr>
            <a:r>
              <a:rPr lang="pt-PT" sz="1700" b="1" dirty="0">
                <a:solidFill>
                  <a:schemeClr val="tx1"/>
                </a:solidFill>
              </a:rPr>
              <a:t>Vestuário: </a:t>
            </a:r>
            <a:r>
              <a:rPr lang="pt-PT" sz="1700" dirty="0">
                <a:solidFill>
                  <a:schemeClr val="tx1"/>
                </a:solidFill>
              </a:rPr>
              <a:t>o fato de negócios deve ser formal, profissional e conservador. </a:t>
            </a:r>
          </a:p>
          <a:p>
            <a:pPr algn="l">
              <a:lnSpc>
                <a:spcPct val="150000"/>
              </a:lnSpc>
              <a:spcBef>
                <a:spcPts val="600"/>
              </a:spcBef>
              <a:spcAft>
                <a:spcPts val="600"/>
              </a:spcAft>
            </a:pPr>
            <a:endParaRPr lang="pt-PT" sz="1700" dirty="0">
              <a:solidFill>
                <a:schemeClr val="tx1"/>
              </a:solidFill>
            </a:endParaRPr>
          </a:p>
          <a:p>
            <a:pPr marL="285750" indent="-285750" algn="l">
              <a:lnSpc>
                <a:spcPct val="150000"/>
              </a:lnSpc>
              <a:spcBef>
                <a:spcPts val="600"/>
              </a:spcBef>
              <a:spcAft>
                <a:spcPts val="600"/>
              </a:spcAft>
              <a:buFont typeface="Arial" panose="020B0604020202020204" pitchFamily="34" charset="0"/>
              <a:buChar char="•"/>
            </a:pPr>
            <a:endParaRPr lang="pt-PT" sz="1700" dirty="0">
              <a:solidFill>
                <a:schemeClr val="tx1"/>
              </a:solidFill>
            </a:endParaRPr>
          </a:p>
        </p:txBody>
      </p:sp>
      <p:sp>
        <p:nvSpPr>
          <p:cNvPr id="3" name="Título 2">
            <a:extLst>
              <a:ext uri="{FF2B5EF4-FFF2-40B4-BE49-F238E27FC236}">
                <a16:creationId xmlns:a16="http://schemas.microsoft.com/office/drawing/2014/main" xmlns="" id="{1BDB6063-67A8-49F9-938A-1473EAB67117}"/>
              </a:ext>
            </a:extLst>
          </p:cNvPr>
          <p:cNvSpPr>
            <a:spLocks noGrp="1"/>
          </p:cNvSpPr>
          <p:nvPr>
            <p:ph type="title"/>
          </p:nvPr>
        </p:nvSpPr>
        <p:spPr/>
        <p:txBody>
          <a:bodyPr/>
          <a:lstStyle/>
          <a:p>
            <a:r>
              <a:rPr lang="pt-PT" dirty="0"/>
              <a:t>Cultura de Negócios</a:t>
            </a:r>
          </a:p>
        </p:txBody>
      </p:sp>
    </p:spTree>
    <p:extLst>
      <p:ext uri="{BB962C8B-B14F-4D97-AF65-F5344CB8AC3E}">
        <p14:creationId xmlns:p14="http://schemas.microsoft.com/office/powerpoint/2010/main" val="21998160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B3748789-B791-4E3E-A061-736204ACBA7C}"/>
              </a:ext>
            </a:extLst>
          </p:cNvPr>
          <p:cNvSpPr>
            <a:spLocks noGrp="1"/>
          </p:cNvSpPr>
          <p:nvPr>
            <p:ph type="subTitle" idx="1"/>
          </p:nvPr>
        </p:nvSpPr>
        <p:spPr>
          <a:xfrm>
            <a:off x="529905" y="1688952"/>
            <a:ext cx="11132191" cy="4451790"/>
          </a:xfrm>
        </p:spPr>
        <p:txBody>
          <a:bodyPr>
            <a:noAutofit/>
          </a:bodyPr>
          <a:lstStyle/>
          <a:p>
            <a:pPr marL="285750" indent="-285750" algn="l">
              <a:lnSpc>
                <a:spcPct val="150000"/>
              </a:lnSpc>
              <a:buFont typeface="Arial" panose="020B0604020202020204" pitchFamily="34" charset="0"/>
              <a:buChar char="•"/>
            </a:pPr>
            <a:r>
              <a:rPr lang="pt-PT" sz="1700" b="1" dirty="0">
                <a:solidFill>
                  <a:schemeClr val="tx1"/>
                </a:solidFill>
              </a:rPr>
              <a:t>Tomada de Decisão</a:t>
            </a:r>
            <a:r>
              <a:rPr lang="pt-PT" sz="1700" dirty="0">
                <a:solidFill>
                  <a:schemeClr val="tx1"/>
                </a:solidFill>
              </a:rPr>
              <a:t>: A conclusão de um negócio necessita, geralmente, de um alargado período negociação, com várias reuniões e encontros, pelo que se deve ter muita paciência e muita persistência até à sua conclusão. </a:t>
            </a:r>
          </a:p>
          <a:p>
            <a:pPr marL="285750" indent="-285750" algn="l">
              <a:lnSpc>
                <a:spcPct val="150000"/>
              </a:lnSpc>
              <a:buFont typeface="Arial" panose="020B0604020202020204" pitchFamily="34" charset="0"/>
              <a:buChar char="•"/>
            </a:pPr>
            <a:r>
              <a:rPr lang="pt-PT" sz="1700" dirty="0">
                <a:solidFill>
                  <a:schemeClr val="tx1"/>
                </a:solidFill>
              </a:rPr>
              <a:t>Evitar os acordos verbais, que são muito comuns em Marrocos.</a:t>
            </a:r>
          </a:p>
          <a:p>
            <a:pPr marL="285750" indent="-285750" algn="l">
              <a:lnSpc>
                <a:spcPct val="150000"/>
              </a:lnSpc>
              <a:buFont typeface="Arial" panose="020B0604020202020204" pitchFamily="34" charset="0"/>
              <a:buChar char="•"/>
            </a:pPr>
            <a:r>
              <a:rPr lang="pt-PT" sz="1700" b="1" dirty="0">
                <a:solidFill>
                  <a:schemeClr val="tx1"/>
                </a:solidFill>
              </a:rPr>
              <a:t>Relações comerciais</a:t>
            </a:r>
            <a:r>
              <a:rPr lang="pt-PT" sz="1700" dirty="0">
                <a:solidFill>
                  <a:schemeClr val="tx1"/>
                </a:solidFill>
              </a:rPr>
              <a:t>: Antes das reuniões os empresários marroquinos procuram obter "referências", no sentido de saber se uma pessoa é confiável e bem estabelecida. A concretização de negócios depende em grande medida das relações pessoais, pelo que é importante estabelecer uma boa relação com os seus interlocutores, promovendo encontros, convites para visitar a empresa em Portugal ou oferecendo-lhes lembranças de cortesia. </a:t>
            </a:r>
          </a:p>
          <a:p>
            <a:pPr marL="285750" indent="-285750" algn="l">
              <a:lnSpc>
                <a:spcPct val="150000"/>
              </a:lnSpc>
              <a:buFont typeface="Arial" panose="020B0604020202020204" pitchFamily="34" charset="0"/>
              <a:buChar char="•"/>
            </a:pPr>
            <a:r>
              <a:rPr lang="pt-PT" sz="1700" dirty="0">
                <a:solidFill>
                  <a:schemeClr val="tx1"/>
                </a:solidFill>
              </a:rPr>
              <a:t>Para fortalecer as relações pessoais é importante </a:t>
            </a:r>
            <a:r>
              <a:rPr lang="pt-PT" sz="1700" b="1" dirty="0">
                <a:solidFill>
                  <a:schemeClr val="tx1"/>
                </a:solidFill>
              </a:rPr>
              <a:t>mostrar interesse pela cultura local </a:t>
            </a:r>
            <a:r>
              <a:rPr lang="pt-PT" sz="1700" dirty="0">
                <a:solidFill>
                  <a:schemeClr val="tx1"/>
                </a:solidFill>
              </a:rPr>
              <a:t>ou encontrar interesses ou passatempos comuns. </a:t>
            </a:r>
            <a:r>
              <a:rPr lang="pt-PT" sz="1700" b="1" dirty="0">
                <a:solidFill>
                  <a:schemeClr val="tx1"/>
                </a:solidFill>
              </a:rPr>
              <a:t>Assuntos como a monarquia, política em geral, sexualidade, religião ou bebidas alcoólicas são sempre sensíveis</a:t>
            </a:r>
            <a:r>
              <a:rPr lang="pt-PT" sz="1700" dirty="0">
                <a:solidFill>
                  <a:schemeClr val="tx1"/>
                </a:solidFill>
              </a:rPr>
              <a:t>. Assim, este tipo de assuntos só deve ser abordado quando já se conhece muito bem o interlocutor e sempre com moderação e respeito.</a:t>
            </a:r>
          </a:p>
          <a:p>
            <a:pPr marL="285750" indent="-285750" algn="l">
              <a:lnSpc>
                <a:spcPct val="150000"/>
              </a:lnSpc>
              <a:buFont typeface="Arial" panose="020B0604020202020204" pitchFamily="34" charset="0"/>
              <a:buChar char="•"/>
            </a:pPr>
            <a:endParaRPr lang="pt-PT" sz="1700" dirty="0">
              <a:solidFill>
                <a:schemeClr val="tx1"/>
              </a:solidFill>
            </a:endParaRPr>
          </a:p>
        </p:txBody>
      </p:sp>
      <p:sp>
        <p:nvSpPr>
          <p:cNvPr id="3" name="Título 2">
            <a:extLst>
              <a:ext uri="{FF2B5EF4-FFF2-40B4-BE49-F238E27FC236}">
                <a16:creationId xmlns:a16="http://schemas.microsoft.com/office/drawing/2014/main" xmlns="" id="{1BDB6063-67A8-49F9-938A-1473EAB67117}"/>
              </a:ext>
            </a:extLst>
          </p:cNvPr>
          <p:cNvSpPr>
            <a:spLocks noGrp="1"/>
          </p:cNvSpPr>
          <p:nvPr>
            <p:ph type="title"/>
          </p:nvPr>
        </p:nvSpPr>
        <p:spPr/>
        <p:txBody>
          <a:bodyPr/>
          <a:lstStyle/>
          <a:p>
            <a:r>
              <a:rPr lang="pt-PT" dirty="0"/>
              <a:t>Cultura de Negócios</a:t>
            </a:r>
          </a:p>
        </p:txBody>
      </p:sp>
    </p:spTree>
    <p:extLst>
      <p:ext uri="{BB962C8B-B14F-4D97-AF65-F5344CB8AC3E}">
        <p14:creationId xmlns:p14="http://schemas.microsoft.com/office/powerpoint/2010/main" val="5166677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C75D9FB8-4CE1-439B-A50C-56D414F41ECC}"/>
              </a:ext>
            </a:extLst>
          </p:cNvPr>
          <p:cNvSpPr>
            <a:spLocks noGrp="1"/>
          </p:cNvSpPr>
          <p:nvPr>
            <p:ph type="subTitle" idx="1"/>
          </p:nvPr>
        </p:nvSpPr>
        <p:spPr>
          <a:xfrm>
            <a:off x="789963" y="1780343"/>
            <a:ext cx="10612074" cy="4720286"/>
          </a:xfrm>
        </p:spPr>
        <p:txBody>
          <a:bodyPr>
            <a:noAutofit/>
          </a:bodyPr>
          <a:lstStyle/>
          <a:p>
            <a:pPr algn="just">
              <a:lnSpc>
                <a:spcPct val="150000"/>
              </a:lnSpc>
              <a:spcBef>
                <a:spcPts val="600"/>
              </a:spcBef>
              <a:spcAft>
                <a:spcPts val="600"/>
              </a:spcAft>
            </a:pPr>
            <a:r>
              <a:rPr lang="pt-PT" sz="1800" dirty="0">
                <a:solidFill>
                  <a:schemeClr val="tx1"/>
                </a:solidFill>
              </a:rPr>
              <a:t>O crescimento do setor de construção até 2021 será sustentado no crescimento de quatro pilares: </a:t>
            </a:r>
            <a:r>
              <a:rPr lang="pt-PT" sz="1800" b="1" dirty="0">
                <a:solidFill>
                  <a:schemeClr val="tx1"/>
                </a:solidFill>
              </a:rPr>
              <a:t>infraestruturas de transporte, infraestruturas de produção de energia, construções residenciais e construções comerciais</a:t>
            </a:r>
            <a:r>
              <a:rPr lang="pt-PT" sz="1800" dirty="0">
                <a:solidFill>
                  <a:schemeClr val="tx1"/>
                </a:solidFill>
              </a:rPr>
              <a:t>.</a:t>
            </a:r>
          </a:p>
          <a:p>
            <a:pPr algn="just">
              <a:lnSpc>
                <a:spcPct val="150000"/>
              </a:lnSpc>
              <a:spcBef>
                <a:spcPts val="600"/>
              </a:spcBef>
              <a:spcAft>
                <a:spcPts val="600"/>
              </a:spcAft>
            </a:pPr>
            <a:r>
              <a:rPr lang="pt-PT" sz="1800" dirty="0">
                <a:solidFill>
                  <a:schemeClr val="tx1"/>
                </a:solidFill>
              </a:rPr>
              <a:t>Uma das prioridades do governo é a </a:t>
            </a:r>
            <a:r>
              <a:rPr lang="pt-PT" sz="1800" b="1" dirty="0">
                <a:solidFill>
                  <a:schemeClr val="tx1"/>
                </a:solidFill>
              </a:rPr>
              <a:t>construção e modernização das suas infraestruturas</a:t>
            </a:r>
            <a:r>
              <a:rPr lang="pt-PT" sz="1800" dirty="0">
                <a:solidFill>
                  <a:schemeClr val="tx1"/>
                </a:solidFill>
              </a:rPr>
              <a:t>, principalmente, estradas e </a:t>
            </a:r>
            <a:r>
              <a:rPr lang="pt-PT" sz="1800" dirty="0" err="1">
                <a:solidFill>
                  <a:schemeClr val="tx1"/>
                </a:solidFill>
              </a:rPr>
              <a:t>auto-estradas</a:t>
            </a:r>
            <a:r>
              <a:rPr lang="pt-PT" sz="1800" dirty="0">
                <a:solidFill>
                  <a:schemeClr val="tx1"/>
                </a:solidFill>
              </a:rPr>
              <a:t>, ferrovias, aeroportos e portos, para os quais existem planos estratégicos de médio e longo prazo que representam, conjuntamente, um </a:t>
            </a:r>
            <a:r>
              <a:rPr lang="pt-PT" sz="1800" b="1" dirty="0">
                <a:solidFill>
                  <a:schemeClr val="tx1"/>
                </a:solidFill>
              </a:rPr>
              <a:t>investimento esperado de 60 mil milhões de euros até 2030</a:t>
            </a:r>
            <a:r>
              <a:rPr lang="pt-PT" sz="1800" dirty="0">
                <a:solidFill>
                  <a:schemeClr val="tx1"/>
                </a:solidFill>
              </a:rPr>
              <a:t>.</a:t>
            </a:r>
          </a:p>
          <a:p>
            <a:pPr algn="just">
              <a:lnSpc>
                <a:spcPct val="150000"/>
              </a:lnSpc>
              <a:spcBef>
                <a:spcPts val="600"/>
              </a:spcBef>
              <a:spcAft>
                <a:spcPts val="600"/>
              </a:spcAft>
            </a:pPr>
            <a:r>
              <a:rPr lang="pt-PT" sz="1800" dirty="0">
                <a:solidFill>
                  <a:schemeClr val="tx1"/>
                </a:solidFill>
              </a:rPr>
              <a:t>A retoma de alguns projetos na região de Tânger e Casablanca – nomeadamente na área da hotelaria – e a possibilidade de </a:t>
            </a:r>
            <a:r>
              <a:rPr lang="pt-PT" sz="1800" b="1" dirty="0">
                <a:solidFill>
                  <a:schemeClr val="tx1"/>
                </a:solidFill>
              </a:rPr>
              <a:t>incremento da construção residencial</a:t>
            </a:r>
            <a:r>
              <a:rPr lang="pt-PT" sz="1800" dirty="0">
                <a:solidFill>
                  <a:schemeClr val="tx1"/>
                </a:solidFill>
              </a:rPr>
              <a:t> na região de </a:t>
            </a:r>
            <a:r>
              <a:rPr lang="pt-PT" sz="1800" dirty="0" err="1">
                <a:solidFill>
                  <a:schemeClr val="tx1"/>
                </a:solidFill>
              </a:rPr>
              <a:t>Kenitra</a:t>
            </a:r>
            <a:r>
              <a:rPr lang="pt-PT" sz="1800" dirty="0">
                <a:solidFill>
                  <a:schemeClr val="tx1"/>
                </a:solidFill>
              </a:rPr>
              <a:t> poderão também significar oportunidades no sector imobiliário. As oportunidades são múltiplas e elas estendem-se às empresas de engenharia, construção e materiais de construção, arquitetura e design de interiores.</a:t>
            </a:r>
          </a:p>
        </p:txBody>
      </p:sp>
      <p:sp>
        <p:nvSpPr>
          <p:cNvPr id="3" name="Título 2">
            <a:extLst>
              <a:ext uri="{FF2B5EF4-FFF2-40B4-BE49-F238E27FC236}">
                <a16:creationId xmlns:a16="http://schemas.microsoft.com/office/drawing/2014/main" xmlns="" id="{E292DAB2-4261-4B0C-AA1B-71F05D848D52}"/>
              </a:ext>
            </a:extLst>
          </p:cNvPr>
          <p:cNvSpPr>
            <a:spLocks noGrp="1"/>
          </p:cNvSpPr>
          <p:nvPr>
            <p:ph type="title"/>
          </p:nvPr>
        </p:nvSpPr>
        <p:spPr/>
        <p:txBody>
          <a:bodyPr/>
          <a:lstStyle/>
          <a:p>
            <a:r>
              <a:rPr lang="pt-PT" dirty="0"/>
              <a:t>Setor Construção</a:t>
            </a:r>
          </a:p>
        </p:txBody>
      </p:sp>
    </p:spTree>
    <p:extLst>
      <p:ext uri="{BB962C8B-B14F-4D97-AF65-F5344CB8AC3E}">
        <p14:creationId xmlns:p14="http://schemas.microsoft.com/office/powerpoint/2010/main" val="36966257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2" cstate="print">
            <a:extLst>
              <a:ext uri="{28A0092B-C50C-407E-A947-70E740481C1C}">
                <a14:useLocalDpi xmlns:a14="http://schemas.microsoft.com/office/drawing/2010/main" val="0"/>
              </a:ext>
            </a:extLst>
          </a:blip>
          <a:srcRect t="22625"/>
          <a:stretch/>
        </p:blipFill>
        <p:spPr>
          <a:xfrm>
            <a:off x="3788228" y="5731709"/>
            <a:ext cx="4615544" cy="548428"/>
          </a:xfrm>
          <a:prstGeom prst="rect">
            <a:avLst/>
          </a:prstGeom>
        </p:spPr>
      </p:pic>
    </p:spTree>
    <p:extLst>
      <p:ext uri="{BB962C8B-B14F-4D97-AF65-F5344CB8AC3E}">
        <p14:creationId xmlns:p14="http://schemas.microsoft.com/office/powerpoint/2010/main" val="1257219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2356B67F-F865-42E5-B189-97340F816992}"/>
              </a:ext>
            </a:extLst>
          </p:cNvPr>
          <p:cNvSpPr>
            <a:spLocks noGrp="1"/>
          </p:cNvSpPr>
          <p:nvPr>
            <p:ph type="subTitle" idx="1"/>
          </p:nvPr>
        </p:nvSpPr>
        <p:spPr>
          <a:xfrm>
            <a:off x="919643" y="1744910"/>
            <a:ext cx="10352714" cy="2005455"/>
          </a:xfrm>
        </p:spPr>
        <p:txBody>
          <a:bodyPr>
            <a:normAutofit/>
          </a:bodyPr>
          <a:lstStyle/>
          <a:p>
            <a:pPr algn="just">
              <a:lnSpc>
                <a:spcPct val="150000"/>
              </a:lnSpc>
              <a:spcBef>
                <a:spcPts val="600"/>
              </a:spcBef>
              <a:spcAft>
                <a:spcPts val="600"/>
              </a:spcAft>
            </a:pPr>
            <a:r>
              <a:rPr lang="pt-PT" sz="1800" dirty="0">
                <a:solidFill>
                  <a:schemeClr val="tx1"/>
                </a:solidFill>
              </a:rPr>
              <a:t>Exemplo de preços por metro quadrado em Medellín no caso de </a:t>
            </a:r>
            <a:r>
              <a:rPr lang="pt-PT" sz="1800" b="1" dirty="0">
                <a:solidFill>
                  <a:schemeClr val="tx1"/>
                </a:solidFill>
              </a:rPr>
              <a:t>compra casa</a:t>
            </a:r>
            <a:r>
              <a:rPr lang="pt-PT" sz="1800" dirty="0">
                <a:solidFill>
                  <a:schemeClr val="tx1"/>
                </a:solidFill>
              </a:rPr>
              <a:t>: </a:t>
            </a:r>
          </a:p>
          <a:p>
            <a:pPr marL="285750" indent="-285750" algn="just">
              <a:lnSpc>
                <a:spcPct val="150000"/>
              </a:lnSpc>
              <a:spcBef>
                <a:spcPts val="600"/>
              </a:spcBef>
              <a:spcAft>
                <a:spcPts val="600"/>
              </a:spcAft>
              <a:buFont typeface="Wingdings" panose="05000000000000000000" pitchFamily="2" charset="2"/>
              <a:buChar char="ü"/>
            </a:pPr>
            <a:r>
              <a:rPr lang="pt-PT" sz="1800" b="1" dirty="0">
                <a:solidFill>
                  <a:schemeClr val="tx1"/>
                </a:solidFill>
              </a:rPr>
              <a:t>Estrato 6 – 1 930€; Estrato 5 – 1 484€; Estrato 4 – 1 187€; Estrato 3 – 1 040€; Estrato 2 – 594€</a:t>
            </a:r>
          </a:p>
          <a:p>
            <a:pPr algn="just">
              <a:lnSpc>
                <a:spcPct val="150000"/>
              </a:lnSpc>
              <a:spcBef>
                <a:spcPts val="600"/>
              </a:spcBef>
              <a:spcAft>
                <a:spcPts val="600"/>
              </a:spcAft>
            </a:pPr>
            <a:r>
              <a:rPr lang="pt-PT" sz="1800" dirty="0">
                <a:solidFill>
                  <a:schemeClr val="tx1"/>
                </a:solidFill>
              </a:rPr>
              <a:t>Em matéria de custos de </a:t>
            </a:r>
            <a:r>
              <a:rPr lang="pt-PT" sz="1800" b="1" dirty="0">
                <a:solidFill>
                  <a:schemeClr val="tx1"/>
                </a:solidFill>
              </a:rPr>
              <a:t>arrendamento, </a:t>
            </a:r>
            <a:r>
              <a:rPr lang="pt-PT" sz="1800" dirty="0">
                <a:solidFill>
                  <a:schemeClr val="tx1"/>
                </a:solidFill>
              </a:rPr>
              <a:t>Bogotá é uma das cidades mais caras, Medellín e Cali encontram-se na mesma linha de valores e Cartagena apresenta dos valores mais baixos.</a:t>
            </a:r>
          </a:p>
        </p:txBody>
      </p:sp>
      <p:sp>
        <p:nvSpPr>
          <p:cNvPr id="3" name="Título 2">
            <a:extLst>
              <a:ext uri="{FF2B5EF4-FFF2-40B4-BE49-F238E27FC236}">
                <a16:creationId xmlns:a16="http://schemas.microsoft.com/office/drawing/2014/main" xmlns="" id="{F29CA080-D726-4A1F-BCF9-109575511A18}"/>
              </a:ext>
            </a:extLst>
          </p:cNvPr>
          <p:cNvSpPr>
            <a:spLocks noGrp="1"/>
          </p:cNvSpPr>
          <p:nvPr>
            <p:ph type="title"/>
          </p:nvPr>
        </p:nvSpPr>
        <p:spPr/>
        <p:txBody>
          <a:bodyPr/>
          <a:lstStyle/>
          <a:p>
            <a:r>
              <a:rPr lang="pt-PT" dirty="0"/>
              <a:t>Estratificação socioeconómica</a:t>
            </a:r>
          </a:p>
        </p:txBody>
      </p:sp>
      <p:sp>
        <p:nvSpPr>
          <p:cNvPr id="4" name="Retângulo 3">
            <a:extLst>
              <a:ext uri="{FF2B5EF4-FFF2-40B4-BE49-F238E27FC236}">
                <a16:creationId xmlns:a16="http://schemas.microsoft.com/office/drawing/2014/main" xmlns="" id="{3729A27D-9658-4D5C-89F6-FB2AEC888D1B}"/>
              </a:ext>
            </a:extLst>
          </p:cNvPr>
          <p:cNvSpPr/>
          <p:nvPr/>
        </p:nvSpPr>
        <p:spPr>
          <a:xfrm>
            <a:off x="919643" y="4032843"/>
            <a:ext cx="3048000" cy="2173031"/>
          </a:xfrm>
          <a:prstGeom prst="rect">
            <a:avLst/>
          </a:prstGeom>
        </p:spPr>
        <p:txBody>
          <a:bodyPr wrap="square">
            <a:spAutoFit/>
          </a:bodyPr>
          <a:lstStyle/>
          <a:p>
            <a:pPr algn="ctr">
              <a:lnSpc>
                <a:spcPct val="150000"/>
              </a:lnSpc>
              <a:spcBef>
                <a:spcPts val="600"/>
              </a:spcBef>
              <a:spcAft>
                <a:spcPts val="600"/>
              </a:spcAft>
            </a:pPr>
            <a:r>
              <a:rPr lang="pt-PT" b="1" dirty="0"/>
              <a:t>Bogotá</a:t>
            </a:r>
          </a:p>
          <a:p>
            <a:pPr algn="just">
              <a:lnSpc>
                <a:spcPct val="150000"/>
              </a:lnSpc>
              <a:spcBef>
                <a:spcPts val="600"/>
              </a:spcBef>
              <a:spcAft>
                <a:spcPts val="600"/>
              </a:spcAft>
            </a:pPr>
            <a:r>
              <a:rPr lang="pt-PT" dirty="0"/>
              <a:t>Estrato 3 – Entre 267€ e 416€</a:t>
            </a:r>
          </a:p>
          <a:p>
            <a:pPr algn="just">
              <a:lnSpc>
                <a:spcPct val="150000"/>
              </a:lnSpc>
              <a:spcBef>
                <a:spcPts val="600"/>
              </a:spcBef>
              <a:spcAft>
                <a:spcPts val="600"/>
              </a:spcAft>
            </a:pPr>
            <a:r>
              <a:rPr lang="pt-PT" dirty="0"/>
              <a:t>Estrato 4 – Entre 535€ e 653€</a:t>
            </a:r>
          </a:p>
          <a:p>
            <a:pPr algn="just">
              <a:lnSpc>
                <a:spcPct val="150000"/>
              </a:lnSpc>
              <a:spcBef>
                <a:spcPts val="600"/>
              </a:spcBef>
              <a:spcAft>
                <a:spcPts val="600"/>
              </a:spcAft>
            </a:pPr>
            <a:r>
              <a:rPr lang="pt-PT" dirty="0"/>
              <a:t>Estrato 5 – Entre 683€ e 772€</a:t>
            </a:r>
          </a:p>
        </p:txBody>
      </p:sp>
      <p:sp>
        <p:nvSpPr>
          <p:cNvPr id="5" name="Retângulo 4">
            <a:extLst>
              <a:ext uri="{FF2B5EF4-FFF2-40B4-BE49-F238E27FC236}">
                <a16:creationId xmlns:a16="http://schemas.microsoft.com/office/drawing/2014/main" xmlns="" id="{D3809468-D8CC-484E-8595-0BF0336457ED}"/>
              </a:ext>
            </a:extLst>
          </p:cNvPr>
          <p:cNvSpPr/>
          <p:nvPr/>
        </p:nvSpPr>
        <p:spPr>
          <a:xfrm>
            <a:off x="4572000" y="4032842"/>
            <a:ext cx="3048000" cy="2173031"/>
          </a:xfrm>
          <a:prstGeom prst="rect">
            <a:avLst/>
          </a:prstGeom>
        </p:spPr>
        <p:txBody>
          <a:bodyPr wrap="square">
            <a:spAutoFit/>
          </a:bodyPr>
          <a:lstStyle/>
          <a:p>
            <a:pPr algn="ctr">
              <a:lnSpc>
                <a:spcPct val="150000"/>
              </a:lnSpc>
              <a:spcBef>
                <a:spcPts val="600"/>
              </a:spcBef>
              <a:spcAft>
                <a:spcPts val="600"/>
              </a:spcAft>
            </a:pPr>
            <a:r>
              <a:rPr lang="pt-PT" b="1" dirty="0"/>
              <a:t>Medellín </a:t>
            </a:r>
          </a:p>
          <a:p>
            <a:pPr algn="ctr">
              <a:lnSpc>
                <a:spcPct val="150000"/>
              </a:lnSpc>
              <a:spcBef>
                <a:spcPts val="600"/>
              </a:spcBef>
              <a:spcAft>
                <a:spcPts val="600"/>
              </a:spcAft>
            </a:pPr>
            <a:r>
              <a:rPr lang="pt-PT" dirty="0"/>
              <a:t>Estrato 4 – Entre 267€ e 386€</a:t>
            </a:r>
          </a:p>
          <a:p>
            <a:pPr algn="ctr">
              <a:lnSpc>
                <a:spcPct val="150000"/>
              </a:lnSpc>
              <a:spcBef>
                <a:spcPts val="600"/>
              </a:spcBef>
              <a:spcAft>
                <a:spcPts val="600"/>
              </a:spcAft>
            </a:pPr>
            <a:r>
              <a:rPr lang="pt-PT" b="1" dirty="0"/>
              <a:t>Cali</a:t>
            </a:r>
          </a:p>
          <a:p>
            <a:pPr algn="ctr">
              <a:lnSpc>
                <a:spcPct val="150000"/>
              </a:lnSpc>
              <a:spcBef>
                <a:spcPts val="600"/>
              </a:spcBef>
              <a:spcAft>
                <a:spcPts val="600"/>
              </a:spcAft>
            </a:pPr>
            <a:r>
              <a:rPr lang="pt-PT" dirty="0"/>
              <a:t>Estrato 4 – Entre 267€ e 416€</a:t>
            </a:r>
          </a:p>
        </p:txBody>
      </p:sp>
      <p:sp>
        <p:nvSpPr>
          <p:cNvPr id="6" name="Retângulo 5">
            <a:extLst>
              <a:ext uri="{FF2B5EF4-FFF2-40B4-BE49-F238E27FC236}">
                <a16:creationId xmlns:a16="http://schemas.microsoft.com/office/drawing/2014/main" xmlns="" id="{3FB54088-687B-435C-BB29-D67F3BD0C162}"/>
              </a:ext>
            </a:extLst>
          </p:cNvPr>
          <p:cNvSpPr/>
          <p:nvPr/>
        </p:nvSpPr>
        <p:spPr>
          <a:xfrm>
            <a:off x="8224357" y="4032841"/>
            <a:ext cx="3048000" cy="1603644"/>
          </a:xfrm>
          <a:prstGeom prst="rect">
            <a:avLst/>
          </a:prstGeom>
        </p:spPr>
        <p:txBody>
          <a:bodyPr wrap="square">
            <a:spAutoFit/>
          </a:bodyPr>
          <a:lstStyle/>
          <a:p>
            <a:pPr algn="ctr">
              <a:lnSpc>
                <a:spcPct val="150000"/>
              </a:lnSpc>
              <a:spcBef>
                <a:spcPts val="600"/>
              </a:spcBef>
              <a:spcAft>
                <a:spcPts val="600"/>
              </a:spcAft>
            </a:pPr>
            <a:r>
              <a:rPr lang="pt-PT" b="1" dirty="0"/>
              <a:t>Cartagena</a:t>
            </a:r>
          </a:p>
          <a:p>
            <a:pPr algn="just">
              <a:lnSpc>
                <a:spcPct val="150000"/>
              </a:lnSpc>
              <a:spcBef>
                <a:spcPts val="600"/>
              </a:spcBef>
              <a:spcAft>
                <a:spcPts val="600"/>
              </a:spcAft>
            </a:pPr>
            <a:r>
              <a:rPr lang="pt-PT" dirty="0"/>
              <a:t>Estrato 3 –  até 300€</a:t>
            </a:r>
          </a:p>
          <a:p>
            <a:pPr algn="just">
              <a:lnSpc>
                <a:spcPct val="150000"/>
              </a:lnSpc>
              <a:spcBef>
                <a:spcPts val="600"/>
              </a:spcBef>
              <a:spcAft>
                <a:spcPts val="600"/>
              </a:spcAft>
            </a:pPr>
            <a:r>
              <a:rPr lang="pt-PT" dirty="0"/>
              <a:t>Estrato 5 – Entre 535€ e 683€</a:t>
            </a:r>
          </a:p>
        </p:txBody>
      </p:sp>
    </p:spTree>
    <p:extLst>
      <p:ext uri="{BB962C8B-B14F-4D97-AF65-F5344CB8AC3E}">
        <p14:creationId xmlns:p14="http://schemas.microsoft.com/office/powerpoint/2010/main" val="4216637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73F5ABA7-82FD-414B-A488-FF0B72A34F63}"/>
              </a:ext>
            </a:extLst>
          </p:cNvPr>
          <p:cNvSpPr>
            <a:spLocks noGrp="1"/>
          </p:cNvSpPr>
          <p:nvPr>
            <p:ph type="subTitle" idx="1"/>
          </p:nvPr>
        </p:nvSpPr>
        <p:spPr>
          <a:xfrm>
            <a:off x="1524000" y="1774469"/>
            <a:ext cx="9144000" cy="594360"/>
          </a:xfrm>
        </p:spPr>
        <p:txBody>
          <a:bodyPr>
            <a:normAutofit/>
          </a:bodyPr>
          <a:lstStyle/>
          <a:p>
            <a:pPr>
              <a:lnSpc>
                <a:spcPct val="100000"/>
              </a:lnSpc>
              <a:spcBef>
                <a:spcPts val="0"/>
              </a:spcBef>
            </a:pPr>
            <a:r>
              <a:rPr lang="pt-PT" sz="1800" dirty="0">
                <a:solidFill>
                  <a:schemeClr val="tx1"/>
                </a:solidFill>
              </a:rPr>
              <a:t>Colômbia: uma das economias mais dinâmicas da América Latina, 4º lugar dos 21 países </a:t>
            </a:r>
          </a:p>
        </p:txBody>
      </p:sp>
      <p:sp>
        <p:nvSpPr>
          <p:cNvPr id="3" name="Título 2">
            <a:extLst>
              <a:ext uri="{FF2B5EF4-FFF2-40B4-BE49-F238E27FC236}">
                <a16:creationId xmlns:a16="http://schemas.microsoft.com/office/drawing/2014/main" xmlns="" id="{31C259FE-8E57-45C1-BA45-AFC0EF4514F8}"/>
              </a:ext>
            </a:extLst>
          </p:cNvPr>
          <p:cNvSpPr>
            <a:spLocks noGrp="1"/>
          </p:cNvSpPr>
          <p:nvPr>
            <p:ph type="title"/>
          </p:nvPr>
        </p:nvSpPr>
        <p:spPr/>
        <p:txBody>
          <a:bodyPr/>
          <a:lstStyle/>
          <a:p>
            <a:r>
              <a:rPr lang="pt-PT" dirty="0"/>
              <a:t>Indicadores económicos</a:t>
            </a:r>
          </a:p>
        </p:txBody>
      </p:sp>
      <p:sp>
        <p:nvSpPr>
          <p:cNvPr id="5" name="Retângulo 4">
            <a:extLst>
              <a:ext uri="{FF2B5EF4-FFF2-40B4-BE49-F238E27FC236}">
                <a16:creationId xmlns:a16="http://schemas.microsoft.com/office/drawing/2014/main" xmlns="" id="{AAF5C3D5-9F19-4BF4-9C7D-4321251F51ED}"/>
              </a:ext>
            </a:extLst>
          </p:cNvPr>
          <p:cNvSpPr/>
          <p:nvPr/>
        </p:nvSpPr>
        <p:spPr>
          <a:xfrm>
            <a:off x="9127782" y="2280619"/>
            <a:ext cx="2900421" cy="4470711"/>
          </a:xfrm>
          <a:prstGeom prst="rect">
            <a:avLst/>
          </a:prstGeom>
        </p:spPr>
        <p:txBody>
          <a:bodyPr wrap="square">
            <a:spAutoFit/>
          </a:bodyPr>
          <a:lstStyle/>
          <a:p>
            <a:pPr algn="ctr">
              <a:lnSpc>
                <a:spcPct val="150000"/>
              </a:lnSpc>
              <a:spcAft>
                <a:spcPts val="600"/>
              </a:spcAft>
            </a:pPr>
            <a:r>
              <a:rPr lang="pt-PT" sz="1400" b="1" dirty="0">
                <a:latin typeface="+mj-lt"/>
              </a:rPr>
              <a:t>A Taxa de Desemprego </a:t>
            </a:r>
          </a:p>
          <a:p>
            <a:pPr algn="ctr">
              <a:lnSpc>
                <a:spcPct val="150000"/>
              </a:lnSpc>
              <a:spcAft>
                <a:spcPts val="600"/>
              </a:spcAft>
            </a:pPr>
            <a:r>
              <a:rPr lang="pt-PT" sz="1400" dirty="0">
                <a:latin typeface="+mj-lt"/>
              </a:rPr>
              <a:t>9,1% em 2018</a:t>
            </a:r>
          </a:p>
          <a:p>
            <a:pPr algn="ctr">
              <a:lnSpc>
                <a:spcPct val="150000"/>
              </a:lnSpc>
              <a:spcAft>
                <a:spcPts val="600"/>
              </a:spcAft>
            </a:pPr>
            <a:r>
              <a:rPr lang="pt-PT" sz="1400" b="1" dirty="0">
                <a:latin typeface="+mj-lt"/>
              </a:rPr>
              <a:t>A Taxa de Inflação</a:t>
            </a:r>
          </a:p>
          <a:p>
            <a:pPr algn="ctr">
              <a:lnSpc>
                <a:spcPct val="150000"/>
              </a:lnSpc>
              <a:spcAft>
                <a:spcPts val="600"/>
              </a:spcAft>
            </a:pPr>
            <a:r>
              <a:rPr lang="pt-PT" sz="1400" dirty="0">
                <a:latin typeface="+mj-lt"/>
              </a:rPr>
              <a:t>3,2% em 2018</a:t>
            </a:r>
          </a:p>
          <a:p>
            <a:pPr lvl="0" algn="ctr">
              <a:lnSpc>
                <a:spcPct val="150000"/>
              </a:lnSpc>
              <a:spcAft>
                <a:spcPts val="600"/>
              </a:spcAft>
            </a:pPr>
            <a:r>
              <a:rPr lang="pt-PT" sz="1400" b="1" dirty="0">
                <a:latin typeface="+mj-lt"/>
              </a:rPr>
              <a:t>Global </a:t>
            </a:r>
            <a:r>
              <a:rPr lang="pt-PT" sz="1400" b="1" dirty="0" err="1">
                <a:latin typeface="+mj-lt"/>
              </a:rPr>
              <a:t>Competitiveness</a:t>
            </a:r>
            <a:r>
              <a:rPr lang="pt-PT" sz="1400" b="1" dirty="0">
                <a:latin typeface="+mj-lt"/>
              </a:rPr>
              <a:t> </a:t>
            </a:r>
            <a:r>
              <a:rPr lang="pt-PT" sz="1400" b="1" dirty="0" err="1">
                <a:latin typeface="+mj-lt"/>
              </a:rPr>
              <a:t>Index</a:t>
            </a:r>
            <a:r>
              <a:rPr lang="pt-PT" sz="1400" b="1" dirty="0">
                <a:latin typeface="+mj-lt"/>
              </a:rPr>
              <a:t> </a:t>
            </a:r>
          </a:p>
          <a:p>
            <a:pPr lvl="0" algn="ctr">
              <a:lnSpc>
                <a:spcPct val="150000"/>
              </a:lnSpc>
              <a:spcAft>
                <a:spcPts val="600"/>
              </a:spcAft>
            </a:pPr>
            <a:r>
              <a:rPr lang="pt-PT" sz="1400" dirty="0">
                <a:latin typeface="+mj-lt"/>
              </a:rPr>
              <a:t>60º (2018) - 57º (2019)</a:t>
            </a:r>
          </a:p>
          <a:p>
            <a:pPr lvl="0" algn="ctr">
              <a:lnSpc>
                <a:spcPct val="150000"/>
              </a:lnSpc>
              <a:spcAft>
                <a:spcPts val="600"/>
              </a:spcAft>
            </a:pPr>
            <a:r>
              <a:rPr lang="en-GB" sz="1400" b="1" dirty="0">
                <a:latin typeface="+mj-lt"/>
              </a:rPr>
              <a:t>Corruption Index 2018</a:t>
            </a:r>
          </a:p>
          <a:p>
            <a:pPr lvl="0" algn="ctr">
              <a:lnSpc>
                <a:spcPct val="150000"/>
              </a:lnSpc>
              <a:spcAft>
                <a:spcPts val="600"/>
              </a:spcAft>
            </a:pPr>
            <a:r>
              <a:rPr lang="en-GB" sz="1400" dirty="0">
                <a:latin typeface="+mj-lt"/>
              </a:rPr>
              <a:t>99º (score 36/100)- </a:t>
            </a:r>
            <a:r>
              <a:rPr lang="en-GB" sz="1100" dirty="0">
                <a:latin typeface="+mj-lt"/>
              </a:rPr>
              <a:t>180 </a:t>
            </a:r>
            <a:r>
              <a:rPr lang="en-GB" sz="1100" dirty="0" err="1">
                <a:latin typeface="+mj-lt"/>
              </a:rPr>
              <a:t>países</a:t>
            </a:r>
            <a:endParaRPr lang="pt-PT" sz="1100" dirty="0">
              <a:latin typeface="+mj-lt"/>
            </a:endParaRPr>
          </a:p>
          <a:p>
            <a:pPr lvl="0" algn="ctr">
              <a:lnSpc>
                <a:spcPct val="150000"/>
              </a:lnSpc>
              <a:spcAft>
                <a:spcPts val="600"/>
              </a:spcAft>
            </a:pPr>
            <a:r>
              <a:rPr lang="en-GB" sz="1400" b="1" dirty="0">
                <a:latin typeface="+mj-lt"/>
              </a:rPr>
              <a:t>Doing Business </a:t>
            </a:r>
          </a:p>
          <a:p>
            <a:pPr lvl="0" algn="ctr">
              <a:lnSpc>
                <a:spcPct val="150000"/>
              </a:lnSpc>
              <a:spcAft>
                <a:spcPts val="600"/>
              </a:spcAft>
            </a:pPr>
            <a:r>
              <a:rPr lang="en-GB" sz="1400" dirty="0">
                <a:latin typeface="+mj-lt"/>
              </a:rPr>
              <a:t>65º (score 69,24</a:t>
            </a:r>
            <a:r>
              <a:rPr lang="en-GB" sz="1600" dirty="0"/>
              <a:t>) – </a:t>
            </a:r>
            <a:r>
              <a:rPr lang="en-GB" sz="1100" dirty="0"/>
              <a:t>190 </a:t>
            </a:r>
            <a:r>
              <a:rPr lang="en-GB" sz="1100" dirty="0" err="1"/>
              <a:t>países</a:t>
            </a:r>
            <a:endParaRPr lang="pt-PT" sz="1100" dirty="0"/>
          </a:p>
          <a:p>
            <a:pPr algn="ctr">
              <a:lnSpc>
                <a:spcPct val="150000"/>
              </a:lnSpc>
              <a:spcAft>
                <a:spcPts val="600"/>
              </a:spcAft>
            </a:pPr>
            <a:endParaRPr lang="pt-PT" sz="1600" dirty="0">
              <a:latin typeface="+mj-lt"/>
            </a:endParaRPr>
          </a:p>
        </p:txBody>
      </p:sp>
      <p:graphicFrame>
        <p:nvGraphicFramePr>
          <p:cNvPr id="9" name="Gráfico 8">
            <a:extLst>
              <a:ext uri="{FF2B5EF4-FFF2-40B4-BE49-F238E27FC236}">
                <a16:creationId xmlns:a16="http://schemas.microsoft.com/office/drawing/2014/main" xmlns="" id="{E99752F9-8721-4565-81BE-4A7B40D8B3E1}"/>
              </a:ext>
            </a:extLst>
          </p:cNvPr>
          <p:cNvGraphicFramePr>
            <a:graphicFrameLocks/>
          </p:cNvGraphicFramePr>
          <p:nvPr>
            <p:extLst>
              <p:ext uri="{D42A27DB-BD31-4B8C-83A1-F6EECF244321}">
                <p14:modId xmlns:p14="http://schemas.microsoft.com/office/powerpoint/2010/main" val="3475219993"/>
              </p:ext>
            </p:extLst>
          </p:nvPr>
        </p:nvGraphicFramePr>
        <p:xfrm>
          <a:off x="638175" y="2280619"/>
          <a:ext cx="8720137" cy="43583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1148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xmlns="" id="{CBF642F4-C52E-4380-A0D8-3378904B35E1}"/>
              </a:ext>
            </a:extLst>
          </p:cNvPr>
          <p:cNvSpPr>
            <a:spLocks noGrp="1"/>
          </p:cNvSpPr>
          <p:nvPr>
            <p:ph type="subTitle" idx="1"/>
          </p:nvPr>
        </p:nvSpPr>
        <p:spPr>
          <a:xfrm>
            <a:off x="947606" y="2021747"/>
            <a:ext cx="10296787" cy="4236440"/>
          </a:xfrm>
        </p:spPr>
        <p:txBody>
          <a:bodyPr>
            <a:normAutofit/>
          </a:bodyPr>
          <a:lstStyle/>
          <a:p>
            <a:pPr marL="285750" indent="-285750" algn="l">
              <a:lnSpc>
                <a:spcPct val="160000"/>
              </a:lnSpc>
              <a:spcAft>
                <a:spcPts val="600"/>
              </a:spcAft>
              <a:buFont typeface="Wingdings" panose="05000000000000000000" pitchFamily="2" charset="2"/>
              <a:buChar char="§"/>
            </a:pPr>
            <a:r>
              <a:rPr lang="pt-PT" sz="1800" b="1" dirty="0">
                <a:solidFill>
                  <a:schemeClr val="tx1"/>
                </a:solidFill>
              </a:rPr>
              <a:t>As exportações colombianas atingiram 41,8 mil milhões de USD em 2018</a:t>
            </a:r>
            <a:r>
              <a:rPr lang="pt-PT" sz="1800" dirty="0">
                <a:solidFill>
                  <a:schemeClr val="tx1"/>
                </a:solidFill>
              </a:rPr>
              <a:t>, representando uma taxa de variação positiva de 10,6% face ao ano anterior. </a:t>
            </a:r>
          </a:p>
          <a:p>
            <a:pPr marL="285750" indent="-285750" algn="l">
              <a:lnSpc>
                <a:spcPct val="160000"/>
              </a:lnSpc>
              <a:spcAft>
                <a:spcPts val="600"/>
              </a:spcAft>
              <a:buFont typeface="Wingdings" panose="05000000000000000000" pitchFamily="2" charset="2"/>
              <a:buChar char="§"/>
            </a:pPr>
            <a:r>
              <a:rPr lang="pt-PT" sz="1800" dirty="0">
                <a:solidFill>
                  <a:schemeClr val="tx1"/>
                </a:solidFill>
              </a:rPr>
              <a:t>Da estrutura das exportações destacam-se os </a:t>
            </a:r>
            <a:r>
              <a:rPr lang="pt-PT" sz="1800" b="1" dirty="0">
                <a:solidFill>
                  <a:schemeClr val="tx1"/>
                </a:solidFill>
              </a:rPr>
              <a:t>combustíveis e óleos minerais</a:t>
            </a:r>
            <a:r>
              <a:rPr lang="pt-PT" sz="1800" dirty="0">
                <a:solidFill>
                  <a:schemeClr val="tx1"/>
                </a:solidFill>
              </a:rPr>
              <a:t>, que representaram 57,9% das exportações totais em 2018, seguidos do </a:t>
            </a:r>
            <a:r>
              <a:rPr lang="pt-PT" sz="1800" b="1" dirty="0">
                <a:solidFill>
                  <a:schemeClr val="tx1"/>
                </a:solidFill>
              </a:rPr>
              <a:t>café e chá </a:t>
            </a:r>
            <a:r>
              <a:rPr lang="pt-PT" sz="1800" dirty="0">
                <a:solidFill>
                  <a:schemeClr val="tx1"/>
                </a:solidFill>
              </a:rPr>
              <a:t>(5,6%), </a:t>
            </a:r>
            <a:r>
              <a:rPr lang="pt-PT" sz="1800" b="1" dirty="0">
                <a:solidFill>
                  <a:schemeClr val="tx1"/>
                </a:solidFill>
              </a:rPr>
              <a:t>pérolas, pedras e metais preciosos </a:t>
            </a:r>
            <a:r>
              <a:rPr lang="pt-PT" sz="1800" dirty="0">
                <a:solidFill>
                  <a:schemeClr val="tx1"/>
                </a:solidFill>
              </a:rPr>
              <a:t>(3,9%), </a:t>
            </a:r>
            <a:r>
              <a:rPr lang="pt-PT" sz="1800" b="1" dirty="0">
                <a:solidFill>
                  <a:schemeClr val="tx1"/>
                </a:solidFill>
              </a:rPr>
              <a:t>plásticos e suas obras </a:t>
            </a:r>
            <a:r>
              <a:rPr lang="pt-PT" sz="1800" dirty="0">
                <a:solidFill>
                  <a:schemeClr val="tx1"/>
                </a:solidFill>
              </a:rPr>
              <a:t>(3,7%) e </a:t>
            </a:r>
            <a:r>
              <a:rPr lang="pt-PT" sz="1800" b="1" dirty="0">
                <a:solidFill>
                  <a:schemeClr val="tx1"/>
                </a:solidFill>
              </a:rPr>
              <a:t>plantas vivas e produtos de floricultura </a:t>
            </a:r>
            <a:r>
              <a:rPr lang="pt-PT" sz="1800" dirty="0">
                <a:solidFill>
                  <a:schemeClr val="tx1"/>
                </a:solidFill>
              </a:rPr>
              <a:t>(3,5%).</a:t>
            </a:r>
          </a:p>
          <a:p>
            <a:pPr marL="285750" indent="-285750" algn="l">
              <a:lnSpc>
                <a:spcPct val="160000"/>
              </a:lnSpc>
              <a:spcAft>
                <a:spcPts val="600"/>
              </a:spcAft>
              <a:buFont typeface="Wingdings" panose="05000000000000000000" pitchFamily="2" charset="2"/>
              <a:buChar char="§"/>
            </a:pPr>
            <a:r>
              <a:rPr lang="pt-PT" sz="1800" dirty="0">
                <a:solidFill>
                  <a:schemeClr val="tx1"/>
                </a:solidFill>
              </a:rPr>
              <a:t>Os </a:t>
            </a:r>
            <a:r>
              <a:rPr lang="pt-PT" sz="1800" b="1" dirty="0">
                <a:solidFill>
                  <a:schemeClr val="tx1"/>
                </a:solidFill>
              </a:rPr>
              <a:t>Estados Unidos da América</a:t>
            </a:r>
            <a:r>
              <a:rPr lang="pt-PT" sz="1800" dirty="0">
                <a:solidFill>
                  <a:schemeClr val="tx1"/>
                </a:solidFill>
              </a:rPr>
              <a:t> destacam-se como principal cliente da Colômbia (26,5% das exportações totais em 2018), seguidos da </a:t>
            </a:r>
            <a:r>
              <a:rPr lang="pt-PT" sz="1800" b="1" dirty="0">
                <a:solidFill>
                  <a:schemeClr val="tx1"/>
                </a:solidFill>
              </a:rPr>
              <a:t>China</a:t>
            </a:r>
            <a:r>
              <a:rPr lang="pt-PT" sz="1800" dirty="0">
                <a:solidFill>
                  <a:schemeClr val="tx1"/>
                </a:solidFill>
              </a:rPr>
              <a:t> (9,0%), </a:t>
            </a:r>
            <a:r>
              <a:rPr lang="pt-PT" sz="1800" b="1" dirty="0">
                <a:solidFill>
                  <a:schemeClr val="tx1"/>
                </a:solidFill>
              </a:rPr>
              <a:t>Panamá</a:t>
            </a:r>
            <a:r>
              <a:rPr lang="pt-PT" sz="1800" dirty="0">
                <a:solidFill>
                  <a:schemeClr val="tx1"/>
                </a:solidFill>
              </a:rPr>
              <a:t> (8,6%), </a:t>
            </a:r>
            <a:r>
              <a:rPr lang="pt-PT" sz="1800" b="1" dirty="0">
                <a:solidFill>
                  <a:schemeClr val="tx1"/>
                </a:solidFill>
              </a:rPr>
              <a:t>Equador</a:t>
            </a:r>
            <a:r>
              <a:rPr lang="pt-PT" sz="1800" dirty="0">
                <a:solidFill>
                  <a:schemeClr val="tx1"/>
                </a:solidFill>
              </a:rPr>
              <a:t> (4,4%) e </a:t>
            </a:r>
            <a:r>
              <a:rPr lang="pt-PT" sz="1800" b="1" dirty="0">
                <a:solidFill>
                  <a:schemeClr val="tx1"/>
                </a:solidFill>
              </a:rPr>
              <a:t>Turquia</a:t>
            </a:r>
            <a:r>
              <a:rPr lang="pt-PT" sz="1800" dirty="0">
                <a:solidFill>
                  <a:schemeClr val="tx1"/>
                </a:solidFill>
              </a:rPr>
              <a:t> (4,0%).</a:t>
            </a:r>
          </a:p>
        </p:txBody>
      </p:sp>
      <p:sp>
        <p:nvSpPr>
          <p:cNvPr id="3" name="Título 2">
            <a:extLst>
              <a:ext uri="{FF2B5EF4-FFF2-40B4-BE49-F238E27FC236}">
                <a16:creationId xmlns:a16="http://schemas.microsoft.com/office/drawing/2014/main" xmlns="" id="{17A67E39-8315-46DD-B7FD-B383E50BC96F}"/>
              </a:ext>
            </a:extLst>
          </p:cNvPr>
          <p:cNvSpPr>
            <a:spLocks noGrp="1"/>
          </p:cNvSpPr>
          <p:nvPr>
            <p:ph type="title"/>
          </p:nvPr>
        </p:nvSpPr>
        <p:spPr/>
        <p:txBody>
          <a:bodyPr/>
          <a:lstStyle/>
          <a:p>
            <a:r>
              <a:rPr lang="pt-PT" dirty="0"/>
              <a:t>Balança Comercial</a:t>
            </a:r>
          </a:p>
        </p:txBody>
      </p:sp>
    </p:spTree>
    <p:extLst>
      <p:ext uri="{BB962C8B-B14F-4D97-AF65-F5344CB8AC3E}">
        <p14:creationId xmlns:p14="http://schemas.microsoft.com/office/powerpoint/2010/main" val="232031544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resentação1" id="{E4F799AA-B368-49B7-8A6B-260B0AB72E6C}" vid="{6BF52BBA-4B8C-4926-82AB-A99EEB259803}"/>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18E8A3E8528EEB419231A673976D7AB3" ma:contentTypeVersion="11" ma:contentTypeDescription="Criar um novo documento." ma:contentTypeScope="" ma:versionID="c17b1e9728ac5757310734b1d860d52b">
  <xsd:schema xmlns:xsd="http://www.w3.org/2001/XMLSchema" xmlns:xs="http://www.w3.org/2001/XMLSchema" xmlns:p="http://schemas.microsoft.com/office/2006/metadata/properties" xmlns:ns3="c3df9ddc-1f36-4c1c-a404-c98dc37757c2" xmlns:ns4="0a4ec497-ab65-4c5d-a703-a2429959f407" targetNamespace="http://schemas.microsoft.com/office/2006/metadata/properties" ma:root="true" ma:fieldsID="a34e5597b6f2b994c9ac266a77daf64c" ns3:_="" ns4:_="">
    <xsd:import namespace="c3df9ddc-1f36-4c1c-a404-c98dc37757c2"/>
    <xsd:import namespace="0a4ec497-ab65-4c5d-a703-a2429959f40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df9ddc-1f36-4c1c-a404-c98dc37757c2" elementFormDefault="qualified">
    <xsd:import namespace="http://schemas.microsoft.com/office/2006/documentManagement/types"/>
    <xsd:import namespace="http://schemas.microsoft.com/office/infopath/2007/PartnerControls"/>
    <xsd:element name="SharedWithUsers" ma:index="8" nillable="true" ma:displayName="Partilhado Com"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Partilhado Com" ma:description="" ma:internalName="SharedWithDetails" ma:readOnly="true">
      <xsd:simpleType>
        <xsd:restriction base="dms:Note">
          <xsd:maxLength value="255"/>
        </xsd:restriction>
      </xsd:simpleType>
    </xsd:element>
    <xsd:element name="SharingHintHash" ma:index="10" nillable="true" ma:displayName="Hash de Sugestão de Partilha"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4ec497-ab65-4c5d-a703-a2429959f40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10D745-BEE0-472C-8933-A1357F8D613A}">
  <ds:schemaRefs>
    <ds:schemaRef ds:uri="0a4ec497-ab65-4c5d-a703-a2429959f407"/>
    <ds:schemaRef ds:uri="http://purl.org/dc/dcmitype/"/>
    <ds:schemaRef ds:uri="http://schemas.microsoft.com/office/2006/metadata/properties"/>
    <ds:schemaRef ds:uri="c3df9ddc-1f36-4c1c-a404-c98dc37757c2"/>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970824A9-2E19-41B6-9E01-87B4AC9C96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df9ddc-1f36-4c1c-a404-c98dc37757c2"/>
    <ds:schemaRef ds:uri="0a4ec497-ab65-4c5d-a703-a2429959f4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ADEB31-9952-449E-A5CA-5447774F62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Modelo em Branco MJC</Template>
  <TotalTime>15911</TotalTime>
  <Words>6986</Words>
  <Application>Microsoft Office PowerPoint</Application>
  <PresentationFormat>Ecrã Panorâmico</PresentationFormat>
  <Paragraphs>585</Paragraphs>
  <Slides>67</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67</vt:i4>
      </vt:variant>
    </vt:vector>
  </HeadingPairs>
  <TitlesOfParts>
    <vt:vector size="75" baseType="lpstr">
      <vt:lpstr>Arial</vt:lpstr>
      <vt:lpstr>Calibri</vt:lpstr>
      <vt:lpstr>Calibri Light</vt:lpstr>
      <vt:lpstr>Trajan Pro</vt:lpstr>
      <vt:lpstr>Verdana</vt:lpstr>
      <vt:lpstr>Vrinda</vt:lpstr>
      <vt:lpstr>Wingdings</vt:lpstr>
      <vt:lpstr>Tema do Office</vt:lpstr>
      <vt:lpstr>Apresentação do PowerPoint</vt:lpstr>
      <vt:lpstr>Colômbia</vt:lpstr>
      <vt:lpstr>enquadramento</vt:lpstr>
      <vt:lpstr>enquadramento</vt:lpstr>
      <vt:lpstr>Generalidades</vt:lpstr>
      <vt:lpstr>Estratificação socioeconómica</vt:lpstr>
      <vt:lpstr>Estratificação socioeconómica</vt:lpstr>
      <vt:lpstr>Indicadores económicos</vt:lpstr>
      <vt:lpstr>Balança Comercial</vt:lpstr>
      <vt:lpstr>Balança Comercial</vt:lpstr>
      <vt:lpstr>Acordos Comerciais</vt:lpstr>
      <vt:lpstr>Rede de transportes</vt:lpstr>
      <vt:lpstr>Rede de transportes</vt:lpstr>
      <vt:lpstr>Rede de transportes</vt:lpstr>
      <vt:lpstr>Zonas francas e zeee</vt:lpstr>
      <vt:lpstr>Cultura de Negócios</vt:lpstr>
      <vt:lpstr>Cultura de Negócios</vt:lpstr>
      <vt:lpstr>Informações a Reter</vt:lpstr>
      <vt:lpstr>Informações a Reter</vt:lpstr>
      <vt:lpstr>Internacionalizar para Colômbia</vt:lpstr>
      <vt:lpstr>Setor Construção</vt:lpstr>
      <vt:lpstr>Perú</vt:lpstr>
      <vt:lpstr>enquadramento</vt:lpstr>
      <vt:lpstr>enquadramento</vt:lpstr>
      <vt:lpstr>generalidades</vt:lpstr>
      <vt:lpstr>Indicadores económicos</vt:lpstr>
      <vt:lpstr>Balança Comercial</vt:lpstr>
      <vt:lpstr>Balança Comercial</vt:lpstr>
      <vt:lpstr>Acordos Comerciais</vt:lpstr>
      <vt:lpstr>Rede de transportes</vt:lpstr>
      <vt:lpstr>Zonas Económicas Especiais</vt:lpstr>
      <vt:lpstr>Cultura de Negócios</vt:lpstr>
      <vt:lpstr>Cultura de Negócios</vt:lpstr>
      <vt:lpstr>Informações a Reter</vt:lpstr>
      <vt:lpstr>Informações a Reter</vt:lpstr>
      <vt:lpstr>Internacionalizar para o Peru</vt:lpstr>
      <vt:lpstr>Setor Construção</vt:lpstr>
      <vt:lpstr>Setor Construção</vt:lpstr>
      <vt:lpstr>argentina</vt:lpstr>
      <vt:lpstr>enquadramento</vt:lpstr>
      <vt:lpstr>enquadramento</vt:lpstr>
      <vt:lpstr>generalidades</vt:lpstr>
      <vt:lpstr>Indicadores económicos</vt:lpstr>
      <vt:lpstr>Balança Comercial</vt:lpstr>
      <vt:lpstr>Balança Comercial</vt:lpstr>
      <vt:lpstr>Acordos Comerciais</vt:lpstr>
      <vt:lpstr>Rede de transportes</vt:lpstr>
      <vt:lpstr>Cultura de Negócios</vt:lpstr>
      <vt:lpstr>Cultura de Negócios</vt:lpstr>
      <vt:lpstr>Cultura de Negócios</vt:lpstr>
      <vt:lpstr>Informações a Reter</vt:lpstr>
      <vt:lpstr>Setor Construção</vt:lpstr>
      <vt:lpstr>Setor Construção</vt:lpstr>
      <vt:lpstr>marrocos</vt:lpstr>
      <vt:lpstr>enquadramento</vt:lpstr>
      <vt:lpstr>enquadramento</vt:lpstr>
      <vt:lpstr>generalidades</vt:lpstr>
      <vt:lpstr>Indicadores económicos</vt:lpstr>
      <vt:lpstr>Balança Comercial</vt:lpstr>
      <vt:lpstr>Balança Comercial</vt:lpstr>
      <vt:lpstr>Acordos Comerciais</vt:lpstr>
      <vt:lpstr>Rede de transportes</vt:lpstr>
      <vt:lpstr>Zonas francas</vt:lpstr>
      <vt:lpstr>Cultura de Negócios</vt:lpstr>
      <vt:lpstr>Cultura de Negócios</vt:lpstr>
      <vt:lpstr>Setor Construção</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Bruno Coelho</dc:creator>
  <cp:lastModifiedBy>José Pinho</cp:lastModifiedBy>
  <cp:revision>201</cp:revision>
  <dcterms:created xsi:type="dcterms:W3CDTF">2018-07-03T09:26:03Z</dcterms:created>
  <dcterms:modified xsi:type="dcterms:W3CDTF">2019-10-17T23:00:26Z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0x01010018E8A3E8528EEB419231A673976D7AB3</vt:lpwstr>
  </property>
</Properties>
</file>