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04" r:id="rId2"/>
    <p:sldId id="261" r:id="rId3"/>
    <p:sldId id="305" r:id="rId4"/>
    <p:sldId id="435" r:id="rId5"/>
    <p:sldId id="436" r:id="rId6"/>
    <p:sldId id="306" r:id="rId7"/>
    <p:sldId id="429" r:id="rId8"/>
    <p:sldId id="428" r:id="rId9"/>
    <p:sldId id="430" r:id="rId10"/>
    <p:sldId id="292" r:id="rId11"/>
    <p:sldId id="307" r:id="rId12"/>
    <p:sldId id="308" r:id="rId13"/>
    <p:sldId id="310" r:id="rId14"/>
    <p:sldId id="302" r:id="rId15"/>
    <p:sldId id="431" r:id="rId16"/>
    <p:sldId id="312" r:id="rId17"/>
    <p:sldId id="324" r:id="rId18"/>
    <p:sldId id="316" r:id="rId19"/>
    <p:sldId id="432" r:id="rId20"/>
    <p:sldId id="433" r:id="rId21"/>
    <p:sldId id="434" r:id="rId22"/>
    <p:sldId id="437" r:id="rId23"/>
    <p:sldId id="320" r:id="rId24"/>
    <p:sldId id="323" r:id="rId25"/>
    <p:sldId id="296" r:id="rId26"/>
    <p:sldId id="322"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81897" autoAdjust="0"/>
  </p:normalViewPr>
  <p:slideViewPr>
    <p:cSldViewPr snapToGrid="0" snapToObjects="1">
      <p:cViewPr varScale="1">
        <p:scale>
          <a:sx n="96" d="100"/>
          <a:sy n="96" d="100"/>
        </p:scale>
        <p:origin x="16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59238-A275-0F44-A604-D5EA2A8C67A4}"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9F4E1-943D-284F-97F0-14C716885684}" type="slidenum">
              <a:rPr lang="en-US" smtClean="0"/>
              <a:t>‹#›</a:t>
            </a:fld>
            <a:endParaRPr lang="en-US"/>
          </a:p>
        </p:txBody>
      </p:sp>
    </p:spTree>
    <p:extLst>
      <p:ext uri="{BB962C8B-B14F-4D97-AF65-F5344CB8AC3E}">
        <p14:creationId xmlns:p14="http://schemas.microsoft.com/office/powerpoint/2010/main" val="325686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9F4E1-943D-284F-97F0-14C716885684}" type="slidenum">
              <a:rPr lang="en-US" smtClean="0"/>
              <a:t>3</a:t>
            </a:fld>
            <a:endParaRPr lang="en-US"/>
          </a:p>
        </p:txBody>
      </p:sp>
    </p:spTree>
    <p:extLst>
      <p:ext uri="{BB962C8B-B14F-4D97-AF65-F5344CB8AC3E}">
        <p14:creationId xmlns:p14="http://schemas.microsoft.com/office/powerpoint/2010/main" val="108259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a:prstGeom prst="rect">
            <a:avLst/>
          </a:prstGeom>
        </p:spPr>
      </p:sp>
      <p:sp>
        <p:nvSpPr>
          <p:cNvPr id="3" name="Notes Placeholder 2"/>
          <p:cNvSpPr>
            <a:spLocks noGrp="1"/>
          </p:cNvSpPr>
          <p:nvPr>
            <p:ph type="body" idx="1"/>
          </p:nvPr>
        </p:nvSpPr>
        <p:spPr>
          <a:xfrm>
            <a:off x="680238" y="4690701"/>
            <a:ext cx="5437200" cy="4443491"/>
          </a:xfrm>
          <a:prstGeom prst="rect">
            <a:avLst/>
          </a:prstGeom>
        </p:spPr>
        <p:txBody>
          <a:bodyPr lIns="89087" tIns="44544" rIns="89087" bIns="44544"/>
          <a:lstStyle/>
          <a:p>
            <a:pPr lvl="0"/>
            <a:endParaRPr lang="en-US" sz="1100" dirty="0"/>
          </a:p>
        </p:txBody>
      </p:sp>
      <p:sp>
        <p:nvSpPr>
          <p:cNvPr id="4" name="Date Placeholder 3"/>
          <p:cNvSpPr>
            <a:spLocks noGrp="1"/>
          </p:cNvSpPr>
          <p:nvPr>
            <p:ph type="dt" idx="10"/>
          </p:nvPr>
        </p:nvSpPr>
        <p:spPr/>
        <p:txBody>
          <a:bodyPr/>
          <a:lstStyle/>
          <a:p>
            <a:r>
              <a:rPr lang="en-US">
                <a:solidFill>
                  <a:prstClr val="black"/>
                </a:solidFill>
              </a:rPr>
              <a:t>2016-04-18 </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0DE350F7-1F78-44A6-B35A-C98A5757FB3C}" type="slidenum">
              <a:rPr lang="en-US" smtClean="0">
                <a:solidFill>
                  <a:prstClr val="black"/>
                </a:solidFill>
              </a:rPr>
              <a:t>18</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a:solidFill>
                  <a:prstClr val="black"/>
                </a:solidFill>
              </a:rPr>
              <a:t>I&amp;S SBC April 2016 - Transport Transactions </a:t>
            </a:r>
            <a:endParaRPr lang="en-US" dirty="0">
              <a:solidFill>
                <a:prstClr val="black"/>
              </a:solidFill>
            </a:endParaRPr>
          </a:p>
        </p:txBody>
      </p:sp>
      <p:sp>
        <p:nvSpPr>
          <p:cNvPr id="7" name="Footer Placeholder 6"/>
          <p:cNvSpPr>
            <a:spLocks noGrp="1"/>
          </p:cNvSpPr>
          <p:nvPr>
            <p:ph type="ftr" sz="quarter" idx="13"/>
          </p:nvPr>
        </p:nvSpPr>
        <p:spPr/>
        <p:txBody>
          <a:bodyPr/>
          <a:lstStyle/>
          <a:p>
            <a:r>
              <a:rPr lang="en-US">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13233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9F4E1-943D-284F-97F0-14C716885684}" type="slidenum">
              <a:rPr lang="en-US" smtClean="0"/>
              <a:t>25</a:t>
            </a:fld>
            <a:endParaRPr lang="en-US"/>
          </a:p>
        </p:txBody>
      </p:sp>
    </p:spTree>
    <p:extLst>
      <p:ext uri="{BB962C8B-B14F-4D97-AF65-F5344CB8AC3E}">
        <p14:creationId xmlns:p14="http://schemas.microsoft.com/office/powerpoint/2010/main" val="206306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and construction (E&amp;C) industry has been slow to adopt new technologies and has never undergone a major transformation. </a:t>
            </a:r>
          </a:p>
          <a:p>
            <a:r>
              <a:rPr lang="en-US" dirty="0"/>
              <a:t>Substantial change is on the way, however, driven by digitization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This is what</a:t>
            </a:r>
            <a:r>
              <a:rPr lang="en-US" sz="1200" b="1" kern="1200" baseline="0" dirty="0">
                <a:solidFill>
                  <a:schemeClr val="tx1"/>
                </a:solidFill>
                <a:latin typeface="+mn-lt"/>
                <a:ea typeface="+mn-ea"/>
                <a:cs typeface="+mn-cs"/>
              </a:rPr>
              <a:t> digitalization in E&amp;C is bringing if we look though the whole value chain from planning, design, construction and operations:</a:t>
            </a:r>
          </a:p>
          <a:p>
            <a:pPr marL="171450" indent="-171450">
              <a:buFont typeface="Arial" charset="0"/>
              <a:buChar char="•"/>
            </a:pPr>
            <a:r>
              <a:rPr lang="en-US" sz="1200" b="1" kern="1200" baseline="0" dirty="0">
                <a:solidFill>
                  <a:schemeClr val="tx1"/>
                </a:solidFill>
                <a:latin typeface="+mn-lt"/>
                <a:ea typeface="+mn-ea"/>
                <a:cs typeface="+mn-cs"/>
              </a:rPr>
              <a:t>Starting from sensors and equipment we have more embodied sensors in infrastructure – bridges, tunnels, buildings, we have drones that are doing supervision, equipment is becoming more intelligent with embodied sensors too</a:t>
            </a:r>
            <a:r>
              <a:rPr lang="is-IS" sz="1200" b="1" kern="1200" baseline="0" dirty="0">
                <a:solidFill>
                  <a:schemeClr val="tx1"/>
                </a:solidFill>
                <a:latin typeface="+mn-lt"/>
                <a:ea typeface="+mn-ea"/>
                <a:cs typeface="+mn-cs"/>
              </a:rPr>
              <a:t>…</a:t>
            </a:r>
          </a:p>
          <a:p>
            <a:pPr marL="171450" indent="-171450">
              <a:buFont typeface="Arial" charset="0"/>
              <a:buChar char="•"/>
            </a:pPr>
            <a:r>
              <a:rPr lang="is-IS" sz="1200" b="1" kern="1200" baseline="0" dirty="0">
                <a:solidFill>
                  <a:schemeClr val="tx1"/>
                </a:solidFill>
                <a:latin typeface="+mn-lt"/>
                <a:ea typeface="+mn-ea"/>
                <a:cs typeface="+mn-cs"/>
              </a:rPr>
              <a:t>There is integration between digital and physical – addaptive manufacturing – one example is 3D printing – or posibility to in few minuted use equipment for 3D scanning of the objects</a:t>
            </a:r>
          </a:p>
          <a:p>
            <a:pPr marL="171450" indent="-171450">
              <a:buFont typeface="Arial" charset="0"/>
              <a:buChar char="•"/>
            </a:pPr>
            <a:r>
              <a:rPr lang="is-IS" sz="1200" b="1" kern="1200" baseline="0" dirty="0">
                <a:solidFill>
                  <a:schemeClr val="tx1"/>
                </a:solidFill>
                <a:latin typeface="+mn-lt"/>
                <a:ea typeface="+mn-ea"/>
                <a:cs typeface="+mn-cs"/>
              </a:rPr>
              <a:t>When it comes to SW tools – of Course use of BIM in the cloud with all additional real time cooperation – and fact that you can be anywere, any time use any of moble device you have and with mobility, bouadband and cloud you can stay updated with the latest changes on your design, or project</a:t>
            </a:r>
          </a:p>
          <a:p>
            <a:pPr marL="171450" indent="-171450">
              <a:buFont typeface="Arial" charset="0"/>
              <a:buChar char="•"/>
            </a:pPr>
            <a:r>
              <a:rPr lang="is-IS" sz="1200" b="1" kern="1200" baseline="0" dirty="0">
                <a:solidFill>
                  <a:schemeClr val="tx1"/>
                </a:solidFill>
                <a:latin typeface="+mn-lt"/>
                <a:ea typeface="+mn-ea"/>
                <a:cs typeface="+mn-cs"/>
              </a:rPr>
              <a:t>All this data colected from sensors should be analized and there is on this user interface also use of virual reality and augmented reality that i will talk more about soon.</a:t>
            </a:r>
          </a:p>
          <a:p>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a:t>
            </a:r>
            <a:r>
              <a:rPr lang="en-US" sz="1200" b="0" kern="1200" dirty="0">
                <a:solidFill>
                  <a:schemeClr val="tx1"/>
                </a:solidFill>
                <a:latin typeface="+mn-lt"/>
                <a:ea typeface="+mn-ea"/>
                <a:cs typeface="+mn-cs"/>
              </a:rPr>
              <a:t>dditive </a:t>
            </a:r>
            <a:r>
              <a:rPr lang="en-US" sz="1200" b="1" kern="1200" dirty="0">
                <a:solidFill>
                  <a:schemeClr val="tx1"/>
                </a:solidFill>
                <a:latin typeface="+mn-lt"/>
                <a:ea typeface="+mn-ea"/>
                <a:cs typeface="+mn-cs"/>
              </a:rPr>
              <a:t>M</a:t>
            </a:r>
            <a:r>
              <a:rPr lang="en-US" sz="1200" b="0" kern="1200" dirty="0">
                <a:solidFill>
                  <a:schemeClr val="tx1"/>
                </a:solidFill>
                <a:latin typeface="+mn-lt"/>
                <a:ea typeface="+mn-ea"/>
                <a:cs typeface="+mn-cs"/>
              </a:rPr>
              <a:t>anufacturing (</a:t>
            </a:r>
            <a:r>
              <a:rPr lang="en-US" sz="1200" b="1" kern="1200" dirty="0">
                <a:solidFill>
                  <a:schemeClr val="tx1"/>
                </a:solidFill>
                <a:latin typeface="+mn-lt"/>
                <a:ea typeface="+mn-ea"/>
                <a:cs typeface="+mn-cs"/>
              </a:rPr>
              <a:t>AM</a:t>
            </a:r>
            <a:r>
              <a:rPr lang="en-US" sz="1200" b="0" kern="1200" dirty="0">
                <a:solidFill>
                  <a:schemeClr val="tx1"/>
                </a:solidFill>
                <a:latin typeface="+mn-lt"/>
                <a:ea typeface="+mn-ea"/>
                <a:cs typeface="+mn-cs"/>
              </a:rPr>
              <a:t>) is an appropriate name to describe the technologies that build 3D objects by </a:t>
            </a:r>
            <a:r>
              <a:rPr lang="en-US" sz="1200" b="1" i="1" kern="1200" dirty="0">
                <a:solidFill>
                  <a:schemeClr val="tx1"/>
                </a:solidFill>
                <a:latin typeface="+mn-lt"/>
                <a:ea typeface="+mn-ea"/>
                <a:cs typeface="+mn-cs"/>
              </a:rPr>
              <a:t>adding</a:t>
            </a:r>
            <a:r>
              <a:rPr lang="en-US" sz="1200" b="0" i="0" kern="1200" dirty="0">
                <a:solidFill>
                  <a:schemeClr val="tx1"/>
                </a:solidFill>
                <a:latin typeface="+mn-lt"/>
                <a:ea typeface="+mn-ea"/>
                <a:cs typeface="+mn-cs"/>
              </a:rPr>
              <a:t> layer-upon-layer of material, whether the material is plastic, metal, concrete or one day…..human tissue.</a:t>
            </a:r>
          </a:p>
          <a:p>
            <a:r>
              <a:rPr lang="en-US" sz="1200" b="0" i="0" kern="1200" dirty="0">
                <a:solidFill>
                  <a:schemeClr val="tx1"/>
                </a:solidFill>
                <a:latin typeface="+mn-lt"/>
                <a:ea typeface="+mn-ea"/>
                <a:cs typeface="+mn-cs"/>
              </a:rPr>
              <a:t>Common to AM technologies is the use of a computer, 3D modeling software (Computer Aided Design or CAD), machine equipment and layering material.  Once a CAD sketch is produced, the AM equipment reads in data from the CAD file and lays downs or adds successive layers of liquid, powder, sheet material or other, in a layer-upon-layer fashion to fabricate a 3D object.</a:t>
            </a:r>
          </a:p>
          <a:p>
            <a:r>
              <a:rPr lang="en-US" sz="1200" b="0" i="0" kern="1200" dirty="0">
                <a:solidFill>
                  <a:schemeClr val="tx1"/>
                </a:solidFill>
                <a:latin typeface="+mn-lt"/>
                <a:ea typeface="+mn-ea"/>
                <a:cs typeface="+mn-cs"/>
              </a:rPr>
              <a:t>The term </a:t>
            </a:r>
            <a:r>
              <a:rPr lang="en-US" sz="1200" b="1" i="0" kern="1200" dirty="0">
                <a:solidFill>
                  <a:schemeClr val="tx1"/>
                </a:solidFill>
                <a:latin typeface="+mn-lt"/>
                <a:ea typeface="+mn-ea"/>
                <a:cs typeface="+mn-cs"/>
              </a:rPr>
              <a:t>AM</a:t>
            </a:r>
            <a:r>
              <a:rPr lang="en-US" sz="1200" b="0" i="0" kern="1200" dirty="0">
                <a:solidFill>
                  <a:schemeClr val="tx1"/>
                </a:solidFill>
                <a:latin typeface="+mn-lt"/>
                <a:ea typeface="+mn-ea"/>
                <a:cs typeface="+mn-cs"/>
              </a:rPr>
              <a:t> encompasses many technologies including subsets like 3D Printing, Rapid Prototyping (RP), Direct Digital Manufacturing (DDM), layered manufacturing and additive fabrication.</a:t>
            </a:r>
          </a:p>
          <a:p>
            <a:r>
              <a:rPr lang="en-US" sz="1200" b="1" i="0" kern="1200" dirty="0">
                <a:solidFill>
                  <a:schemeClr val="tx1"/>
                </a:solidFill>
                <a:latin typeface="+mn-lt"/>
                <a:ea typeface="+mn-ea"/>
                <a:cs typeface="+mn-cs"/>
              </a:rPr>
              <a:t>AM</a:t>
            </a:r>
            <a:r>
              <a:rPr lang="en-US" sz="1200" b="0" i="0" kern="1200" dirty="0">
                <a:solidFill>
                  <a:schemeClr val="tx1"/>
                </a:solidFill>
                <a:latin typeface="+mn-lt"/>
                <a:ea typeface="+mn-ea"/>
                <a:cs typeface="+mn-cs"/>
              </a:rPr>
              <a:t> application is limitless. Early use of AM in the form of Rapid Prototyping focused on preproduction visualization models. More recently, AM is being used to fabricate end-use products in aircraft, dental restorations, medical implants, automobiles, and even fashion products.</a:t>
            </a:r>
          </a:p>
          <a:p>
            <a:r>
              <a:rPr lang="en-US" dirty="0"/>
              <a:t>http://</a:t>
            </a:r>
            <a:r>
              <a:rPr lang="en-US" dirty="0" err="1"/>
              <a:t>additivemanufacturing.com</a:t>
            </a:r>
            <a:r>
              <a:rPr lang="en-US" dirty="0"/>
              <a:t>/basics/</a:t>
            </a:r>
          </a:p>
          <a:p>
            <a:endParaRPr lang="en-US" dirty="0"/>
          </a:p>
          <a:p>
            <a:endParaRPr lang="en-US" dirty="0"/>
          </a:p>
          <a:p>
            <a:r>
              <a:rPr lang="en-US" dirty="0"/>
              <a:t>3D Scanning</a:t>
            </a:r>
          </a:p>
          <a:p>
            <a:endParaRPr lang="en-US" dirty="0"/>
          </a:p>
          <a:p>
            <a:r>
              <a:rPr lang="en-US" dirty="0"/>
              <a:t>http://www.3dsystems.com/shop/sense</a:t>
            </a:r>
          </a:p>
          <a:p>
            <a:endParaRPr lang="en-US" dirty="0"/>
          </a:p>
          <a:p>
            <a:r>
              <a:rPr lang="en-US" dirty="0"/>
              <a:t>http://</a:t>
            </a:r>
            <a:r>
              <a:rPr lang="en-US" dirty="0" err="1"/>
              <a:t>www.dirdim.com</a:t>
            </a:r>
            <a:r>
              <a:rPr lang="en-US" dirty="0"/>
              <a:t>/</a:t>
            </a:r>
            <a:r>
              <a:rPr lang="en-US" dirty="0" err="1"/>
              <a:t>lm_everything.htm</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D0F23AF-1972-B246-BEFF-0A5E1DCD0741}" type="slidenum">
              <a:rPr lang="en-US" smtClean="0"/>
              <a:t>6</a:t>
            </a:fld>
            <a:endParaRPr lang="en-US"/>
          </a:p>
        </p:txBody>
      </p:sp>
    </p:spTree>
    <p:extLst>
      <p:ext uri="{BB962C8B-B14F-4D97-AF65-F5344CB8AC3E}">
        <p14:creationId xmlns:p14="http://schemas.microsoft.com/office/powerpoint/2010/main" val="328811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is a time to think where each of you and your company are in terms of new technology use.</a:t>
            </a:r>
          </a:p>
          <a:p>
            <a:r>
              <a:rPr lang="en-US" dirty="0"/>
              <a:t>So, honest answers required. Let’s face reality.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Society needs Engineers and their innovative approach and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task group will try to convince you to rethink your </a:t>
            </a:r>
          </a:p>
          <a:p>
            <a:endParaRPr lang="en-US" dirty="0"/>
          </a:p>
        </p:txBody>
      </p:sp>
      <p:sp>
        <p:nvSpPr>
          <p:cNvPr id="4" name="Slide Number Placeholder 3"/>
          <p:cNvSpPr>
            <a:spLocks noGrp="1"/>
          </p:cNvSpPr>
          <p:nvPr>
            <p:ph type="sldNum" sz="quarter" idx="5"/>
          </p:nvPr>
        </p:nvSpPr>
        <p:spPr/>
        <p:txBody>
          <a:bodyPr/>
          <a:lstStyle/>
          <a:p>
            <a:fld id="{9F39F4E1-943D-284F-97F0-14C716885684}" type="slidenum">
              <a:rPr lang="en-US" smtClean="0"/>
              <a:t>7</a:t>
            </a:fld>
            <a:endParaRPr lang="en-US"/>
          </a:p>
        </p:txBody>
      </p:sp>
    </p:spTree>
    <p:extLst>
      <p:ext uri="{BB962C8B-B14F-4D97-AF65-F5344CB8AC3E}">
        <p14:creationId xmlns:p14="http://schemas.microsoft.com/office/powerpoint/2010/main" val="347356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9F4E1-943D-284F-97F0-14C716885684}" type="slidenum">
              <a:rPr lang="en-US" smtClean="0"/>
              <a:t>8</a:t>
            </a:fld>
            <a:endParaRPr lang="en-US"/>
          </a:p>
        </p:txBody>
      </p:sp>
    </p:spTree>
    <p:extLst>
      <p:ext uri="{BB962C8B-B14F-4D97-AF65-F5344CB8AC3E}">
        <p14:creationId xmlns:p14="http://schemas.microsoft.com/office/powerpoint/2010/main" val="76799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Now everybody is talking about efficiency, smart this, smart that … actually Investors are looking for quick, cheap and efficient.</a:t>
            </a:r>
          </a:p>
          <a:p>
            <a:r>
              <a:rPr lang="en-GB" dirty="0"/>
              <a:t>Depending on type of the investment, sometimes Investors are looking for sustainable technical solution giving them better ratio for </a:t>
            </a:r>
            <a:r>
              <a:rPr lang="en-GB" dirty="0" err="1"/>
              <a:t>RoI</a:t>
            </a:r>
            <a:r>
              <a:rPr lang="en-GB" dirty="0"/>
              <a:t>. </a:t>
            </a:r>
          </a:p>
          <a:p>
            <a:r>
              <a:rPr lang="en-GB" baseline="0" dirty="0"/>
              <a:t>Energy and environmental aspects are being in a focus to those firms that are social responsible.</a:t>
            </a:r>
          </a:p>
          <a:p>
            <a:r>
              <a:rPr lang="en-GB" baseline="0" dirty="0"/>
              <a:t>Politicians and bankers are always looking to accommodate principle ”best value for money”.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Best practise, can not help much – we have to include available technology and change way of thinking, and style of company operation.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Osnovni</a:t>
            </a:r>
            <a:r>
              <a:rPr lang="en-GB" baseline="0" dirty="0"/>
              <a:t> </a:t>
            </a:r>
            <a:r>
              <a:rPr lang="en-GB" baseline="0" dirty="0" err="1"/>
              <a:t>ciklus</a:t>
            </a:r>
            <a:r>
              <a:rPr lang="en-GB" baseline="0" dirty="0"/>
              <a:t> je </a:t>
            </a:r>
            <a:r>
              <a:rPr lang="en-GB" baseline="0" dirty="0" err="1"/>
              <a:t>dat</a:t>
            </a:r>
            <a:r>
              <a:rPr lang="en-GB" baseline="0" dirty="0"/>
              <a:t> </a:t>
            </a:r>
            <a:r>
              <a:rPr lang="en-GB" baseline="0" dirty="0" err="1"/>
              <a:t>na</a:t>
            </a:r>
            <a:r>
              <a:rPr lang="en-GB" baseline="0" dirty="0"/>
              <a:t> </a:t>
            </a:r>
            <a:r>
              <a:rPr lang="en-GB" baseline="0" dirty="0" err="1"/>
              <a:t>slajdu</a:t>
            </a:r>
            <a:r>
              <a:rPr lang="en-GB" baseline="0" dirty="0"/>
              <a:t>, </a:t>
            </a:r>
            <a:r>
              <a:rPr lang="en-GB" baseline="0" dirty="0" err="1"/>
              <a:t>pocevsi</a:t>
            </a:r>
            <a:r>
              <a:rPr lang="en-GB" baseline="0" dirty="0"/>
              <a:t> od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Life cycle strategy </a:t>
            </a:r>
            <a:r>
              <a:rPr lang="en-GB" baseline="0" dirty="0" err="1"/>
              <a:t>koja</a:t>
            </a:r>
            <a:r>
              <a:rPr lang="en-GB" baseline="0" dirty="0"/>
              <a:t> </a:t>
            </a:r>
            <a:r>
              <a:rPr lang="en-GB" baseline="0" dirty="0" err="1"/>
              <a:t>definise</a:t>
            </a:r>
            <a:r>
              <a:rPr lang="en-GB" baseline="0" dirty="0"/>
              <a:t> O&amp;M </a:t>
            </a:r>
            <a:r>
              <a:rPr lang="en-GB" baseline="0" dirty="0" err="1"/>
              <a:t>troskove</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BIM </a:t>
            </a:r>
            <a:r>
              <a:rPr lang="en-GB" baseline="0" dirty="0" err="1"/>
              <a:t>ce</a:t>
            </a:r>
            <a:r>
              <a:rPr lang="en-GB" baseline="0" dirty="0"/>
              <a:t> </a:t>
            </a:r>
            <a:r>
              <a:rPr lang="en-GB" baseline="0" dirty="0" err="1"/>
              <a:t>nam</a:t>
            </a:r>
            <a:r>
              <a:rPr lang="en-GB" baseline="0" dirty="0"/>
              <a:t> </a:t>
            </a:r>
            <a:r>
              <a:rPr lang="en-GB" baseline="0" dirty="0" err="1"/>
              <a:t>pomoci</a:t>
            </a:r>
            <a:r>
              <a:rPr lang="en-GB" baseline="0" dirty="0"/>
              <a:t> </a:t>
            </a:r>
            <a:r>
              <a:rPr lang="en-GB" baseline="0" dirty="0" err="1"/>
              <a:t>oko</a:t>
            </a:r>
            <a:r>
              <a:rPr lang="en-GB" baseline="0" dirty="0"/>
              <a:t> </a:t>
            </a:r>
            <a:r>
              <a:rPr lang="en-GB" baseline="0" dirty="0" err="1"/>
              <a:t>preciznijeg</a:t>
            </a:r>
            <a:r>
              <a:rPr lang="en-GB" baseline="0" dirty="0"/>
              <a:t> </a:t>
            </a:r>
            <a:r>
              <a:rPr lang="en-GB" baseline="0" dirty="0" err="1"/>
              <a:t>sprovodjenja</a:t>
            </a:r>
            <a:r>
              <a:rPr lang="en-GB" baseline="0" dirty="0"/>
              <a:t> O&amp;M </a:t>
            </a:r>
            <a:r>
              <a:rPr lang="en-GB" baseline="0" dirty="0" err="1"/>
              <a:t>plana</a:t>
            </a:r>
            <a:r>
              <a:rPr lang="en-GB"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Uz</a:t>
            </a:r>
            <a:r>
              <a:rPr lang="en-GB" baseline="0" dirty="0"/>
              <a:t>  IoT </a:t>
            </a:r>
            <a:r>
              <a:rPr lang="en-GB" baseline="0" dirty="0" err="1"/>
              <a:t>cemo</a:t>
            </a:r>
            <a:r>
              <a:rPr lang="en-GB" baseline="0" dirty="0"/>
              <a:t> </a:t>
            </a:r>
            <a:r>
              <a:rPr lang="en-GB" baseline="0" dirty="0" err="1"/>
              <a:t>biti</a:t>
            </a:r>
            <a:r>
              <a:rPr lang="en-GB" baseline="0" dirty="0"/>
              <a:t> u </a:t>
            </a:r>
            <a:r>
              <a:rPr lang="en-GB" baseline="0" dirty="0" err="1"/>
              <a:t>mogucnosti</a:t>
            </a:r>
            <a:r>
              <a:rPr lang="en-GB" baseline="0" dirty="0"/>
              <a:t> da </a:t>
            </a:r>
            <a:r>
              <a:rPr lang="en-GB" baseline="0" dirty="0" err="1"/>
              <a:t>merimo</a:t>
            </a:r>
            <a:r>
              <a:rPr lang="en-GB" baseline="0" dirty="0"/>
              <a:t> </a:t>
            </a:r>
            <a:r>
              <a:rPr lang="en-GB" baseline="0" dirty="0" err="1"/>
              <a:t>prethodno</a:t>
            </a:r>
            <a:r>
              <a:rPr lang="en-GB" baseline="0" dirty="0"/>
              <a:t> </a:t>
            </a:r>
            <a:r>
              <a:rPr lang="en-GB" baseline="0" dirty="0" err="1"/>
              <a:t>zadate</a:t>
            </a:r>
            <a:r>
              <a:rPr lang="en-GB" baseline="0" dirty="0"/>
              <a:t> </a:t>
            </a:r>
            <a:r>
              <a:rPr lang="en-GB" baseline="0" dirty="0" err="1"/>
              <a:t>vrednosti</a:t>
            </a:r>
            <a:r>
              <a:rPr lang="en-GB" baseline="0" dirty="0"/>
              <a:t> I </a:t>
            </a:r>
            <a:r>
              <a:rPr lang="en-GB" baseline="0" dirty="0" err="1"/>
              <a:t>donosimo</a:t>
            </a:r>
            <a:r>
              <a:rPr lang="en-GB" baseline="0" dirty="0"/>
              <a:t> </a:t>
            </a:r>
            <a:r>
              <a:rPr lang="en-GB" baseline="0" dirty="0" err="1"/>
              <a:t>pravilne</a:t>
            </a:r>
            <a:r>
              <a:rPr lang="en-GB" baseline="0" dirty="0"/>
              <a:t> </a:t>
            </a:r>
            <a:r>
              <a:rPr lang="en-GB" baseline="0" dirty="0" err="1"/>
              <a:t>odluke</a:t>
            </a:r>
            <a:r>
              <a:rPr lang="en-GB"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Koriscenjem</a:t>
            </a:r>
            <a:r>
              <a:rPr lang="en-GB" baseline="0" dirty="0"/>
              <a:t>  Blockchain technology </a:t>
            </a:r>
            <a:r>
              <a:rPr lang="en-GB" baseline="0" dirty="0" err="1"/>
              <a:t>mozemo</a:t>
            </a:r>
            <a:r>
              <a:rPr lang="en-GB" baseline="0" dirty="0"/>
              <a:t> </a:t>
            </a:r>
            <a:r>
              <a:rPr lang="en-GB" baseline="0" dirty="0" err="1"/>
              <a:t>biti</a:t>
            </a:r>
            <a:r>
              <a:rPr lang="en-GB" baseline="0" dirty="0"/>
              <a:t> </a:t>
            </a:r>
            <a:r>
              <a:rPr lang="en-GB" baseline="0" dirty="0" err="1"/>
              <a:t>prilicno</a:t>
            </a:r>
            <a:r>
              <a:rPr lang="en-GB" baseline="0" dirty="0"/>
              <a:t> </a:t>
            </a:r>
            <a:r>
              <a:rPr lang="en-GB" baseline="0" dirty="0" err="1"/>
              <a:t>sigurniji</a:t>
            </a:r>
            <a:r>
              <a:rPr lang="en-GB" baseline="0" dirty="0"/>
              <a:t> da </a:t>
            </a:r>
            <a:r>
              <a:rPr lang="en-GB" baseline="0" dirty="0" err="1"/>
              <a:t>nece</a:t>
            </a:r>
            <a:r>
              <a:rPr lang="en-GB" baseline="0" dirty="0"/>
              <a:t> </a:t>
            </a:r>
            <a:r>
              <a:rPr lang="en-GB" baseline="0" dirty="0" err="1"/>
              <a:t>biti</a:t>
            </a:r>
            <a:r>
              <a:rPr lang="en-GB" baseline="0" dirty="0"/>
              <a:t> </a:t>
            </a:r>
            <a:r>
              <a:rPr lang="en-GB" baseline="0" dirty="0" err="1"/>
              <a:t>zloupotrebe</a:t>
            </a:r>
            <a:r>
              <a:rPr lang="en-GB" baseline="0" dirty="0"/>
              <a:t> </a:t>
            </a:r>
            <a:r>
              <a:rPr lang="en-GB" baseline="0" dirty="0" err="1"/>
              <a:t>prikupljenih</a:t>
            </a:r>
            <a:r>
              <a:rPr lang="en-GB" baseline="0" dirty="0"/>
              <a:t> I </a:t>
            </a:r>
            <a:r>
              <a:rPr lang="en-GB" baseline="0" dirty="0" err="1"/>
              <a:t>arhiviranih</a:t>
            </a:r>
            <a:r>
              <a:rPr lang="en-GB" baseline="0" dirty="0"/>
              <a:t> </a:t>
            </a:r>
            <a:r>
              <a:rPr lang="en-GB" baseline="0" dirty="0" err="1"/>
              <a:t>podataka</a:t>
            </a:r>
            <a:endParaRPr lang="en-GB" baseline="0" dirty="0"/>
          </a:p>
        </p:txBody>
      </p:sp>
      <p:sp>
        <p:nvSpPr>
          <p:cNvPr id="4" name="Slide Number Placeholder 3"/>
          <p:cNvSpPr>
            <a:spLocks noGrp="1"/>
          </p:cNvSpPr>
          <p:nvPr>
            <p:ph type="sldNum" sz="quarter" idx="10"/>
          </p:nvPr>
        </p:nvSpPr>
        <p:spPr/>
        <p:txBody>
          <a:bodyPr/>
          <a:lstStyle/>
          <a:p>
            <a:fld id="{163D6405-B735-924B-BE45-A459A98AA8A8}" type="slidenum">
              <a:rPr lang="en-GB" smtClean="0"/>
              <a:t>10</a:t>
            </a:fld>
            <a:endParaRPr lang="en-GB"/>
          </a:p>
        </p:txBody>
      </p:sp>
    </p:spTree>
    <p:extLst>
      <p:ext uri="{BB962C8B-B14F-4D97-AF65-F5344CB8AC3E}">
        <p14:creationId xmlns:p14="http://schemas.microsoft.com/office/powerpoint/2010/main" val="109210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more to see on the construction site monitoring using sensors, cameras, workforce monitoring, drones</a:t>
            </a:r>
            <a:r>
              <a:rPr lang="is-IS" dirty="0"/>
              <a:t>…</a:t>
            </a:r>
          </a:p>
          <a:p>
            <a:endParaRPr lang="is-IS" dirty="0"/>
          </a:p>
        </p:txBody>
      </p:sp>
      <p:sp>
        <p:nvSpPr>
          <p:cNvPr id="4" name="Slide Number Placeholder 3"/>
          <p:cNvSpPr>
            <a:spLocks noGrp="1"/>
          </p:cNvSpPr>
          <p:nvPr>
            <p:ph type="sldNum" sz="quarter" idx="10"/>
          </p:nvPr>
        </p:nvSpPr>
        <p:spPr/>
        <p:txBody>
          <a:bodyPr/>
          <a:lstStyle/>
          <a:p>
            <a:fld id="{ED0F23AF-1972-B246-BEFF-0A5E1DCD0741}" type="slidenum">
              <a:rPr lang="en-US" smtClean="0"/>
              <a:t>11</a:t>
            </a:fld>
            <a:endParaRPr lang="en-US"/>
          </a:p>
        </p:txBody>
      </p:sp>
    </p:spTree>
    <p:extLst>
      <p:ext uri="{BB962C8B-B14F-4D97-AF65-F5344CB8AC3E}">
        <p14:creationId xmlns:p14="http://schemas.microsoft.com/office/powerpoint/2010/main" val="64860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dirty="0">
                <a:solidFill>
                  <a:srgbClr val="0070C0"/>
                </a:solidFill>
              </a:rPr>
              <a:t>…and here are the drivers for this growth / ..</a:t>
            </a:r>
            <a:endParaRPr lang="en-US" sz="1200" b="1" dirty="0">
              <a:solidFill>
                <a:srgbClr val="0070C0"/>
              </a:solidFill>
            </a:endParaRPr>
          </a:p>
          <a:p>
            <a:endParaRPr lang="en-US" sz="1200" b="1" dirty="0">
              <a:solidFill>
                <a:srgbClr val="0070C0"/>
              </a:solidFill>
            </a:endParaRPr>
          </a:p>
          <a:p>
            <a:endParaRPr lang="en-US" sz="1200" b="1" dirty="0">
              <a:solidFill>
                <a:srgbClr val="0070C0"/>
              </a:solidFill>
            </a:endParaRPr>
          </a:p>
          <a:p>
            <a:r>
              <a:rPr lang="en-US" sz="1200" b="1" dirty="0">
                <a:solidFill>
                  <a:srgbClr val="0070C0"/>
                </a:solidFill>
              </a:rPr>
              <a:t>Minimizing theft through better site security </a:t>
            </a:r>
            <a:endParaRPr lang="en-US" sz="1200" dirty="0">
              <a:solidFill>
                <a:srgbClr val="0070C0"/>
              </a:solidFill>
            </a:endParaRPr>
          </a:p>
          <a:p>
            <a:r>
              <a:rPr lang="en-US" sz="1200" dirty="0"/>
              <a:t>Site security is the main driver for the deployment of IoT monitoring applications. Theft of equipment and materials is a major issue for construction companies of all sizes and, while the sector has historically been slow to adopt new technologies, IoT is now gaining traction. </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Estimates from </a:t>
            </a:r>
            <a:r>
              <a:rPr lang="en-US" sz="1200" kern="1200" dirty="0" err="1">
                <a:solidFill>
                  <a:schemeClr val="tx1"/>
                </a:solidFill>
                <a:effectLst/>
                <a:latin typeface="+mn-lt"/>
                <a:ea typeface="+mn-ea"/>
                <a:cs typeface="+mn-cs"/>
              </a:rPr>
              <a:t>Dewalt</a:t>
            </a:r>
            <a:r>
              <a:rPr lang="en-US" sz="1200" kern="1200" dirty="0">
                <a:solidFill>
                  <a:schemeClr val="tx1"/>
                </a:solidFill>
                <a:effectLst/>
                <a:latin typeface="+mn-lt"/>
                <a:ea typeface="+mn-ea"/>
                <a:cs typeface="+mn-cs"/>
              </a:rPr>
              <a:t>, a leading US power tool manufacturer, suggest that USD1 billion worth of construction plant and equipment is stolen each year in the US and, according to The National Association of Home Builders of Washington, D.C., building site theft adds at least 1% to the price of a new home. The UK government in 2013 estimated that theft from construction sites was worth £1m week, of which less than 10% is ever recovered. Allianz Cornhill, an insurance company, estimated in 2014 that some GBP 70 million of construction equipment had been stolen from construction sites in the UK over the previous year with total associated losses in the region of GBP 800 million once replacement costs, increased insurance premiums and lost business were taken into account. </a:t>
            </a:r>
            <a:endParaRPr lang="en-US" dirty="0"/>
          </a:p>
          <a:p>
            <a:endParaRPr lang="en-US" sz="1200" dirty="0"/>
          </a:p>
          <a:p>
            <a:r>
              <a:rPr lang="en-US" sz="1200" b="1" dirty="0">
                <a:solidFill>
                  <a:srgbClr val="002060"/>
                </a:solidFill>
              </a:rPr>
              <a:t>Extending the life of plant and equipment </a:t>
            </a:r>
            <a:endParaRPr lang="en-US" sz="1200" dirty="0">
              <a:solidFill>
                <a:srgbClr val="002060"/>
              </a:solidFill>
            </a:endParaRPr>
          </a:p>
          <a:p>
            <a:r>
              <a:rPr lang="en-US" sz="1200" dirty="0"/>
              <a:t>Using IoT to connect plant and equipment provides an opportunity to extend their lifetimes through more timely maintenance, facilitated by remote diagnostics and monitoring. </a:t>
            </a:r>
          </a:p>
          <a:p>
            <a:r>
              <a:rPr lang="en-US" sz="1200" b="1" dirty="0">
                <a:solidFill>
                  <a:srgbClr val="00B0F0"/>
                </a:solidFill>
              </a:rPr>
              <a:t>Noise pollution regulation </a:t>
            </a:r>
            <a:endParaRPr lang="en-US" sz="1200" dirty="0">
              <a:solidFill>
                <a:srgbClr val="00B0F0"/>
              </a:solidFill>
            </a:endParaRPr>
          </a:p>
          <a:p>
            <a:r>
              <a:rPr lang="en-US" sz="1200" dirty="0"/>
              <a:t>Regulation is becoming another driver as Europe and the US are introducing regulations covering noise pollution that require noise and vibration levels generated by equipment on building sites to be monitored. Such monitoring also provides data that can be used to respond to complaints or as evidence should legal action be taken against construction companies. </a:t>
            </a:r>
          </a:p>
          <a:p>
            <a:r>
              <a:rPr lang="en-US" sz="1200" b="1" dirty="0">
                <a:solidFill>
                  <a:srgbClr val="7030A0"/>
                </a:solidFill>
              </a:rPr>
              <a:t>Streamlining the construction process </a:t>
            </a:r>
            <a:endParaRPr lang="en-US" sz="1200" dirty="0">
              <a:solidFill>
                <a:srgbClr val="7030A0"/>
              </a:solidFill>
            </a:endParaRPr>
          </a:p>
          <a:p>
            <a:r>
              <a:rPr lang="en-US" sz="1200" dirty="0"/>
              <a:t>Use of sensors can help to eliminate mistakes such as pouring concrete when the weather is too cold, which can help projects to come in on time and on budget. Since construction contracts often include significant penalties for overruns, this is valuable functionality. </a:t>
            </a:r>
          </a:p>
          <a:p>
            <a:endParaRPr lang="en-US" dirty="0"/>
          </a:p>
          <a:p>
            <a:endParaRPr lang="en-US" dirty="0"/>
          </a:p>
        </p:txBody>
      </p:sp>
      <p:sp>
        <p:nvSpPr>
          <p:cNvPr id="4" name="Slide Number Placeholder 3"/>
          <p:cNvSpPr>
            <a:spLocks noGrp="1"/>
          </p:cNvSpPr>
          <p:nvPr>
            <p:ph type="sldNum" sz="quarter" idx="5"/>
          </p:nvPr>
        </p:nvSpPr>
        <p:spPr/>
        <p:txBody>
          <a:bodyPr/>
          <a:lstStyle/>
          <a:p>
            <a:fld id="{9F39F4E1-943D-284F-97F0-14C716885684}" type="slidenum">
              <a:rPr lang="en-US" smtClean="0"/>
              <a:t>12</a:t>
            </a:fld>
            <a:endParaRPr lang="en-US"/>
          </a:p>
        </p:txBody>
      </p:sp>
    </p:spTree>
    <p:extLst>
      <p:ext uri="{BB962C8B-B14F-4D97-AF65-F5344CB8AC3E}">
        <p14:creationId xmlns:p14="http://schemas.microsoft.com/office/powerpoint/2010/main" val="144614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structural engineers this is most important topics when we talk about sensor in construction sector / SHM</a:t>
            </a:r>
          </a:p>
          <a:p>
            <a:r>
              <a:rPr lang="en-US" dirty="0"/>
              <a:t>So if we take from different angles what are the benefits of SHM</a:t>
            </a:r>
            <a:r>
              <a:rPr lang="is-IS" dirty="0"/>
              <a:t>…</a:t>
            </a:r>
            <a:endParaRPr lang="en-US" dirty="0"/>
          </a:p>
        </p:txBody>
      </p:sp>
      <p:sp>
        <p:nvSpPr>
          <p:cNvPr id="4" name="Slide Number Placeholder 3"/>
          <p:cNvSpPr>
            <a:spLocks noGrp="1"/>
          </p:cNvSpPr>
          <p:nvPr>
            <p:ph type="sldNum" sz="quarter" idx="10"/>
          </p:nvPr>
        </p:nvSpPr>
        <p:spPr/>
        <p:txBody>
          <a:bodyPr/>
          <a:lstStyle/>
          <a:p>
            <a:fld id="{C1F61A9E-78DE-DA44-A563-42789A0AC511}" type="slidenum">
              <a:rPr lang="en-US" smtClean="0"/>
              <a:t>13</a:t>
            </a:fld>
            <a:endParaRPr lang="en-US"/>
          </a:p>
        </p:txBody>
      </p:sp>
    </p:spTree>
    <p:extLst>
      <p:ext uri="{BB962C8B-B14F-4D97-AF65-F5344CB8AC3E}">
        <p14:creationId xmlns:p14="http://schemas.microsoft.com/office/powerpoint/2010/main" val="143102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9F39F4E1-943D-284F-97F0-14C716885684}" type="slidenum">
              <a:rPr lang="en-US" smtClean="0"/>
              <a:t>17</a:t>
            </a:fld>
            <a:endParaRPr lang="en-US"/>
          </a:p>
        </p:txBody>
      </p:sp>
    </p:spTree>
    <p:extLst>
      <p:ext uri="{BB962C8B-B14F-4D97-AF65-F5344CB8AC3E}">
        <p14:creationId xmlns:p14="http://schemas.microsoft.com/office/powerpoint/2010/main" val="164187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F4FF-B1F6-0F4D-B536-F79C52F301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68200-3A82-9F41-AA31-A4FED1095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D374-BAE7-C24B-9D55-91B282AA4AF3}"/>
              </a:ext>
            </a:extLst>
          </p:cNvPr>
          <p:cNvSpPr>
            <a:spLocks noGrp="1"/>
          </p:cNvSpPr>
          <p:nvPr>
            <p:ph type="dt" sz="half" idx="10"/>
          </p:nvPr>
        </p:nvSpPr>
        <p:spPr/>
        <p:txBody>
          <a:bodyPr/>
          <a:lstStyle/>
          <a:p>
            <a:fld id="{67771E25-6AAC-48C0-8E6B-49CFB7B566EA}" type="datetime1">
              <a:rPr lang="en-US" smtClean="0"/>
              <a:t>10/15/2019</a:t>
            </a:fld>
            <a:endParaRPr lang="en-US"/>
          </a:p>
        </p:txBody>
      </p:sp>
      <p:sp>
        <p:nvSpPr>
          <p:cNvPr id="5" name="Footer Placeholder 4">
            <a:extLst>
              <a:ext uri="{FF2B5EF4-FFF2-40B4-BE49-F238E27FC236}">
                <a16:creationId xmlns:a16="http://schemas.microsoft.com/office/drawing/2014/main" id="{A7915CD8-97D5-D747-A97A-657F2515B41F}"/>
              </a:ext>
            </a:extLst>
          </p:cNvPr>
          <p:cNvSpPr>
            <a:spLocks noGrp="1"/>
          </p:cNvSpPr>
          <p:nvPr>
            <p:ph type="ftr" sz="quarter" idx="11"/>
          </p:nvPr>
        </p:nvSpPr>
        <p:spPr/>
        <p:txBody>
          <a:bodyPr/>
          <a:lstStyle/>
          <a:p>
            <a:r>
              <a:rPr lang="en-US"/>
              <a:t>BIM Srbija conference - Future trends</a:t>
            </a:r>
          </a:p>
        </p:txBody>
      </p:sp>
      <p:sp>
        <p:nvSpPr>
          <p:cNvPr id="6" name="Slide Number Placeholder 5">
            <a:extLst>
              <a:ext uri="{FF2B5EF4-FFF2-40B4-BE49-F238E27FC236}">
                <a16:creationId xmlns:a16="http://schemas.microsoft.com/office/drawing/2014/main" id="{C6D65887-2AF7-DB45-9F66-F804266C97BD}"/>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29108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C7C6-039E-1040-AE71-489D3822D2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E97AC-DFE5-3646-B84F-8D551B650D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B81E3-777E-5348-8ED3-5F0F3208AC35}"/>
              </a:ext>
            </a:extLst>
          </p:cNvPr>
          <p:cNvSpPr>
            <a:spLocks noGrp="1"/>
          </p:cNvSpPr>
          <p:nvPr>
            <p:ph type="dt" sz="half" idx="10"/>
          </p:nvPr>
        </p:nvSpPr>
        <p:spPr/>
        <p:txBody>
          <a:bodyPr/>
          <a:lstStyle/>
          <a:p>
            <a:fld id="{FFC05380-F6AF-4621-9AA4-BF5979D4E5E7}" type="datetime1">
              <a:rPr lang="en-US" smtClean="0"/>
              <a:t>10/15/2019</a:t>
            </a:fld>
            <a:endParaRPr lang="en-US"/>
          </a:p>
        </p:txBody>
      </p:sp>
      <p:sp>
        <p:nvSpPr>
          <p:cNvPr id="5" name="Footer Placeholder 4">
            <a:extLst>
              <a:ext uri="{FF2B5EF4-FFF2-40B4-BE49-F238E27FC236}">
                <a16:creationId xmlns:a16="http://schemas.microsoft.com/office/drawing/2014/main" id="{F783CDED-298A-A24B-B2E7-3EBE32CEAFA2}"/>
              </a:ext>
            </a:extLst>
          </p:cNvPr>
          <p:cNvSpPr>
            <a:spLocks noGrp="1"/>
          </p:cNvSpPr>
          <p:nvPr>
            <p:ph type="ftr" sz="quarter" idx="11"/>
          </p:nvPr>
        </p:nvSpPr>
        <p:spPr/>
        <p:txBody>
          <a:bodyPr/>
          <a:lstStyle/>
          <a:p>
            <a:r>
              <a:rPr lang="en-US"/>
              <a:t>BIM Srbija conference - Future trends</a:t>
            </a:r>
          </a:p>
        </p:txBody>
      </p:sp>
      <p:sp>
        <p:nvSpPr>
          <p:cNvPr id="6" name="Slide Number Placeholder 5">
            <a:extLst>
              <a:ext uri="{FF2B5EF4-FFF2-40B4-BE49-F238E27FC236}">
                <a16:creationId xmlns:a16="http://schemas.microsoft.com/office/drawing/2014/main" id="{2316936C-20A9-634D-88FC-3FA4E9B1C814}"/>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187499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D5837-ABDA-7348-80C2-5674427365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665A0-DFD6-CB42-91A7-17CDB2DE0C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EF984-B371-904C-9751-9EA7C2962EE4}"/>
              </a:ext>
            </a:extLst>
          </p:cNvPr>
          <p:cNvSpPr>
            <a:spLocks noGrp="1"/>
          </p:cNvSpPr>
          <p:nvPr>
            <p:ph type="dt" sz="half" idx="10"/>
          </p:nvPr>
        </p:nvSpPr>
        <p:spPr/>
        <p:txBody>
          <a:bodyPr/>
          <a:lstStyle/>
          <a:p>
            <a:fld id="{D06D9CD6-5374-4544-911D-2D1A43DF927F}" type="datetime1">
              <a:rPr lang="en-US" smtClean="0"/>
              <a:t>10/15/2019</a:t>
            </a:fld>
            <a:endParaRPr lang="en-US"/>
          </a:p>
        </p:txBody>
      </p:sp>
      <p:sp>
        <p:nvSpPr>
          <p:cNvPr id="5" name="Footer Placeholder 4">
            <a:extLst>
              <a:ext uri="{FF2B5EF4-FFF2-40B4-BE49-F238E27FC236}">
                <a16:creationId xmlns:a16="http://schemas.microsoft.com/office/drawing/2014/main" id="{3DA0DE8D-BC0F-AC46-AA0D-F9D3EB673B3B}"/>
              </a:ext>
            </a:extLst>
          </p:cNvPr>
          <p:cNvSpPr>
            <a:spLocks noGrp="1"/>
          </p:cNvSpPr>
          <p:nvPr>
            <p:ph type="ftr" sz="quarter" idx="11"/>
          </p:nvPr>
        </p:nvSpPr>
        <p:spPr/>
        <p:txBody>
          <a:bodyPr/>
          <a:lstStyle/>
          <a:p>
            <a:r>
              <a:rPr lang="en-US"/>
              <a:t>BIM Srbija conference - Future trends</a:t>
            </a:r>
          </a:p>
        </p:txBody>
      </p:sp>
      <p:sp>
        <p:nvSpPr>
          <p:cNvPr id="6" name="Slide Number Placeholder 5">
            <a:extLst>
              <a:ext uri="{FF2B5EF4-FFF2-40B4-BE49-F238E27FC236}">
                <a16:creationId xmlns:a16="http://schemas.microsoft.com/office/drawing/2014/main" id="{CA7FC21F-1D45-A64A-8DEE-48217529872D}"/>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451040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mall title, right Image">
    <p:spTree>
      <p:nvGrpSpPr>
        <p:cNvPr id="1" name=""/>
        <p:cNvGrpSpPr/>
        <p:nvPr/>
      </p:nvGrpSpPr>
      <p:grpSpPr>
        <a:xfrm>
          <a:off x="0" y="0"/>
          <a:ext cx="0" cy="0"/>
          <a:chOff x="0" y="0"/>
          <a:chExt cx="0" cy="0"/>
        </a:xfrm>
      </p:grpSpPr>
      <p:sp>
        <p:nvSpPr>
          <p:cNvPr id="4" name="Content Placeholder 1"/>
          <p:cNvSpPr>
            <a:spLocks noGrp="1"/>
          </p:cNvSpPr>
          <p:nvPr>
            <p:ph sz="quarter" idx="10"/>
          </p:nvPr>
        </p:nvSpPr>
        <p:spPr>
          <a:xfrm>
            <a:off x="524934" y="1800225"/>
            <a:ext cx="513926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p:cNvSpPr>
            <a:spLocks noGrp="1"/>
          </p:cNvSpPr>
          <p:nvPr>
            <p:ph type="title"/>
          </p:nvPr>
        </p:nvSpPr>
        <p:spPr>
          <a:xfrm>
            <a:off x="524968" y="239749"/>
            <a:ext cx="5139265" cy="1085371"/>
          </a:xfrm>
        </p:spPr>
        <p:txBody>
          <a:bodyPr/>
          <a:lstStyle/>
          <a:p>
            <a:r>
              <a:rPr lang="en-US"/>
              <a:t>Click to edit Master title style</a:t>
            </a:r>
          </a:p>
        </p:txBody>
      </p:sp>
    </p:spTree>
    <p:extLst>
      <p:ext uri="{BB962C8B-B14F-4D97-AF65-F5344CB8AC3E}">
        <p14:creationId xmlns:p14="http://schemas.microsoft.com/office/powerpoint/2010/main" val="426709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752E-CF91-6440-A96D-CC18A8F6C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6273F-1FE3-7340-9BC8-9459AB843C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0A5B9-000B-8D45-A7E8-027EA49E7C91}"/>
              </a:ext>
            </a:extLst>
          </p:cNvPr>
          <p:cNvSpPr>
            <a:spLocks noGrp="1"/>
          </p:cNvSpPr>
          <p:nvPr>
            <p:ph type="dt" sz="half" idx="10"/>
          </p:nvPr>
        </p:nvSpPr>
        <p:spPr/>
        <p:txBody>
          <a:bodyPr/>
          <a:lstStyle/>
          <a:p>
            <a:fld id="{FFFEF3CB-C56B-4166-BBAF-E80C857E45D0}" type="datetime1">
              <a:rPr lang="en-US" smtClean="0"/>
              <a:t>10/15/2019</a:t>
            </a:fld>
            <a:endParaRPr lang="en-US"/>
          </a:p>
        </p:txBody>
      </p:sp>
      <p:sp>
        <p:nvSpPr>
          <p:cNvPr id="5" name="Footer Placeholder 4">
            <a:extLst>
              <a:ext uri="{FF2B5EF4-FFF2-40B4-BE49-F238E27FC236}">
                <a16:creationId xmlns:a16="http://schemas.microsoft.com/office/drawing/2014/main" id="{10774A41-C745-2548-8CAA-5DDAC8B8F45D}"/>
              </a:ext>
            </a:extLst>
          </p:cNvPr>
          <p:cNvSpPr>
            <a:spLocks noGrp="1"/>
          </p:cNvSpPr>
          <p:nvPr>
            <p:ph type="ftr" sz="quarter" idx="11"/>
          </p:nvPr>
        </p:nvSpPr>
        <p:spPr/>
        <p:txBody>
          <a:bodyPr/>
          <a:lstStyle/>
          <a:p>
            <a:r>
              <a:rPr lang="en-US"/>
              <a:t>BIM Srbija conference - Future trends</a:t>
            </a:r>
          </a:p>
        </p:txBody>
      </p:sp>
      <p:sp>
        <p:nvSpPr>
          <p:cNvPr id="6" name="Slide Number Placeholder 5">
            <a:extLst>
              <a:ext uri="{FF2B5EF4-FFF2-40B4-BE49-F238E27FC236}">
                <a16:creationId xmlns:a16="http://schemas.microsoft.com/office/drawing/2014/main" id="{5A9EA16C-5224-0D4B-8746-0EBE5DE528B6}"/>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40501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5746-7B0F-C44F-A93F-53912744D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DCB45-1B57-6644-8B02-466FB584B4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7AD0B7-788B-E44D-8102-80A4024D0E61}"/>
              </a:ext>
            </a:extLst>
          </p:cNvPr>
          <p:cNvSpPr>
            <a:spLocks noGrp="1"/>
          </p:cNvSpPr>
          <p:nvPr>
            <p:ph type="dt" sz="half" idx="10"/>
          </p:nvPr>
        </p:nvSpPr>
        <p:spPr/>
        <p:txBody>
          <a:bodyPr/>
          <a:lstStyle/>
          <a:p>
            <a:fld id="{BC5E7B80-2599-44A7-9746-310CA05883D2}" type="datetime1">
              <a:rPr lang="en-US" smtClean="0"/>
              <a:t>10/15/2019</a:t>
            </a:fld>
            <a:endParaRPr lang="en-US"/>
          </a:p>
        </p:txBody>
      </p:sp>
      <p:sp>
        <p:nvSpPr>
          <p:cNvPr id="5" name="Footer Placeholder 4">
            <a:extLst>
              <a:ext uri="{FF2B5EF4-FFF2-40B4-BE49-F238E27FC236}">
                <a16:creationId xmlns:a16="http://schemas.microsoft.com/office/drawing/2014/main" id="{61AD0C79-A510-2E42-949C-5259DB3D3F85}"/>
              </a:ext>
            </a:extLst>
          </p:cNvPr>
          <p:cNvSpPr>
            <a:spLocks noGrp="1"/>
          </p:cNvSpPr>
          <p:nvPr>
            <p:ph type="ftr" sz="quarter" idx="11"/>
          </p:nvPr>
        </p:nvSpPr>
        <p:spPr/>
        <p:txBody>
          <a:bodyPr/>
          <a:lstStyle/>
          <a:p>
            <a:r>
              <a:rPr lang="en-US"/>
              <a:t>BIM Srbija conference - Future trends</a:t>
            </a:r>
          </a:p>
        </p:txBody>
      </p:sp>
      <p:sp>
        <p:nvSpPr>
          <p:cNvPr id="6" name="Slide Number Placeholder 5">
            <a:extLst>
              <a:ext uri="{FF2B5EF4-FFF2-40B4-BE49-F238E27FC236}">
                <a16:creationId xmlns:a16="http://schemas.microsoft.com/office/drawing/2014/main" id="{54A04484-4E94-E446-B6C2-8596DAD01C37}"/>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27198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86AB-0102-764A-95C4-E74011A52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DDB03-1DB4-E247-8140-F947F93418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947ECF-7C44-784A-A1CE-029D6CBED9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F9785F-8FDF-614C-BE06-A59036E24656}"/>
              </a:ext>
            </a:extLst>
          </p:cNvPr>
          <p:cNvSpPr>
            <a:spLocks noGrp="1"/>
          </p:cNvSpPr>
          <p:nvPr>
            <p:ph type="dt" sz="half" idx="10"/>
          </p:nvPr>
        </p:nvSpPr>
        <p:spPr/>
        <p:txBody>
          <a:bodyPr/>
          <a:lstStyle/>
          <a:p>
            <a:fld id="{A5D99451-8204-4003-82D8-6B98A155D49C}" type="datetime1">
              <a:rPr lang="en-US" smtClean="0"/>
              <a:t>10/15/2019</a:t>
            </a:fld>
            <a:endParaRPr lang="en-US"/>
          </a:p>
        </p:txBody>
      </p:sp>
      <p:sp>
        <p:nvSpPr>
          <p:cNvPr id="6" name="Footer Placeholder 5">
            <a:extLst>
              <a:ext uri="{FF2B5EF4-FFF2-40B4-BE49-F238E27FC236}">
                <a16:creationId xmlns:a16="http://schemas.microsoft.com/office/drawing/2014/main" id="{7707BA0C-67B1-074F-B3B9-D5C9D994C659}"/>
              </a:ext>
            </a:extLst>
          </p:cNvPr>
          <p:cNvSpPr>
            <a:spLocks noGrp="1"/>
          </p:cNvSpPr>
          <p:nvPr>
            <p:ph type="ftr" sz="quarter" idx="11"/>
          </p:nvPr>
        </p:nvSpPr>
        <p:spPr/>
        <p:txBody>
          <a:bodyPr/>
          <a:lstStyle/>
          <a:p>
            <a:r>
              <a:rPr lang="en-US"/>
              <a:t>BIM Srbija conference - Future trends</a:t>
            </a:r>
          </a:p>
        </p:txBody>
      </p:sp>
      <p:sp>
        <p:nvSpPr>
          <p:cNvPr id="7" name="Slide Number Placeholder 6">
            <a:extLst>
              <a:ext uri="{FF2B5EF4-FFF2-40B4-BE49-F238E27FC236}">
                <a16:creationId xmlns:a16="http://schemas.microsoft.com/office/drawing/2014/main" id="{F6A5DFDB-3A7E-D04C-91B1-8027D379371A}"/>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71172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4E66-37AD-AE46-B7A1-FED52C297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096CA-36C0-1D49-8F71-24C4FB26D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DC1499-E814-5F4A-B69C-38BC2E0BD1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DAC5C-3575-F04E-B75A-442936F5A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2FE68E-1D4F-6A4A-89F1-F95C5E7344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41E3E-A4C8-B74D-B21A-485E48398CC9}"/>
              </a:ext>
            </a:extLst>
          </p:cNvPr>
          <p:cNvSpPr>
            <a:spLocks noGrp="1"/>
          </p:cNvSpPr>
          <p:nvPr>
            <p:ph type="dt" sz="half" idx="10"/>
          </p:nvPr>
        </p:nvSpPr>
        <p:spPr/>
        <p:txBody>
          <a:bodyPr/>
          <a:lstStyle/>
          <a:p>
            <a:fld id="{6611EAA4-9C99-4874-85B7-094227A514F1}" type="datetime1">
              <a:rPr lang="en-US" smtClean="0"/>
              <a:t>10/15/2019</a:t>
            </a:fld>
            <a:endParaRPr lang="en-US"/>
          </a:p>
        </p:txBody>
      </p:sp>
      <p:sp>
        <p:nvSpPr>
          <p:cNvPr id="8" name="Footer Placeholder 7">
            <a:extLst>
              <a:ext uri="{FF2B5EF4-FFF2-40B4-BE49-F238E27FC236}">
                <a16:creationId xmlns:a16="http://schemas.microsoft.com/office/drawing/2014/main" id="{8FFE3A92-E60B-FF4A-992D-6B80D81112F4}"/>
              </a:ext>
            </a:extLst>
          </p:cNvPr>
          <p:cNvSpPr>
            <a:spLocks noGrp="1"/>
          </p:cNvSpPr>
          <p:nvPr>
            <p:ph type="ftr" sz="quarter" idx="11"/>
          </p:nvPr>
        </p:nvSpPr>
        <p:spPr/>
        <p:txBody>
          <a:bodyPr/>
          <a:lstStyle/>
          <a:p>
            <a:r>
              <a:rPr lang="en-US"/>
              <a:t>BIM Srbija conference - Future trends</a:t>
            </a:r>
          </a:p>
        </p:txBody>
      </p:sp>
      <p:sp>
        <p:nvSpPr>
          <p:cNvPr id="9" name="Slide Number Placeholder 8">
            <a:extLst>
              <a:ext uri="{FF2B5EF4-FFF2-40B4-BE49-F238E27FC236}">
                <a16:creationId xmlns:a16="http://schemas.microsoft.com/office/drawing/2014/main" id="{3394FE85-1A91-2D42-AB18-D6D59CCE25BC}"/>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289396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1F5F-54BF-C64D-B5B1-DC3EBC2CE2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C59438-C935-CC4E-9290-B121A0B3707D}"/>
              </a:ext>
            </a:extLst>
          </p:cNvPr>
          <p:cNvSpPr>
            <a:spLocks noGrp="1"/>
          </p:cNvSpPr>
          <p:nvPr>
            <p:ph type="dt" sz="half" idx="10"/>
          </p:nvPr>
        </p:nvSpPr>
        <p:spPr/>
        <p:txBody>
          <a:bodyPr/>
          <a:lstStyle/>
          <a:p>
            <a:fld id="{E003842C-E6ED-48A2-8B43-1B43482A05D9}" type="datetime1">
              <a:rPr lang="en-US" smtClean="0"/>
              <a:t>10/15/2019</a:t>
            </a:fld>
            <a:endParaRPr lang="en-US"/>
          </a:p>
        </p:txBody>
      </p:sp>
      <p:sp>
        <p:nvSpPr>
          <p:cNvPr id="4" name="Footer Placeholder 3">
            <a:extLst>
              <a:ext uri="{FF2B5EF4-FFF2-40B4-BE49-F238E27FC236}">
                <a16:creationId xmlns:a16="http://schemas.microsoft.com/office/drawing/2014/main" id="{630AC0B5-4988-9D4B-B7A1-E69268A41BE7}"/>
              </a:ext>
            </a:extLst>
          </p:cNvPr>
          <p:cNvSpPr>
            <a:spLocks noGrp="1"/>
          </p:cNvSpPr>
          <p:nvPr>
            <p:ph type="ftr" sz="quarter" idx="11"/>
          </p:nvPr>
        </p:nvSpPr>
        <p:spPr/>
        <p:txBody>
          <a:bodyPr/>
          <a:lstStyle/>
          <a:p>
            <a:r>
              <a:rPr lang="en-US"/>
              <a:t>BIM Srbija conference - Future trends</a:t>
            </a:r>
          </a:p>
        </p:txBody>
      </p:sp>
      <p:sp>
        <p:nvSpPr>
          <p:cNvPr id="5" name="Slide Number Placeholder 4">
            <a:extLst>
              <a:ext uri="{FF2B5EF4-FFF2-40B4-BE49-F238E27FC236}">
                <a16:creationId xmlns:a16="http://schemas.microsoft.com/office/drawing/2014/main" id="{2EE64B0A-D033-124A-8E51-76221CBDE9F0}"/>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97462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68895-7ED8-EE4C-AE26-0D3A47A3E2BE}"/>
              </a:ext>
            </a:extLst>
          </p:cNvPr>
          <p:cNvSpPr>
            <a:spLocks noGrp="1"/>
          </p:cNvSpPr>
          <p:nvPr>
            <p:ph type="dt" sz="half" idx="10"/>
          </p:nvPr>
        </p:nvSpPr>
        <p:spPr/>
        <p:txBody>
          <a:bodyPr/>
          <a:lstStyle/>
          <a:p>
            <a:fld id="{8C35E937-5B7F-4DAA-AF42-C06E7C4DD48D}" type="datetime1">
              <a:rPr lang="en-US" smtClean="0"/>
              <a:t>10/15/2019</a:t>
            </a:fld>
            <a:endParaRPr lang="en-US"/>
          </a:p>
        </p:txBody>
      </p:sp>
      <p:sp>
        <p:nvSpPr>
          <p:cNvPr id="3" name="Footer Placeholder 2">
            <a:extLst>
              <a:ext uri="{FF2B5EF4-FFF2-40B4-BE49-F238E27FC236}">
                <a16:creationId xmlns:a16="http://schemas.microsoft.com/office/drawing/2014/main" id="{B00A0273-7014-A640-8B8B-6969AD164B54}"/>
              </a:ext>
            </a:extLst>
          </p:cNvPr>
          <p:cNvSpPr>
            <a:spLocks noGrp="1"/>
          </p:cNvSpPr>
          <p:nvPr>
            <p:ph type="ftr" sz="quarter" idx="11"/>
          </p:nvPr>
        </p:nvSpPr>
        <p:spPr/>
        <p:txBody>
          <a:bodyPr/>
          <a:lstStyle/>
          <a:p>
            <a:r>
              <a:rPr lang="en-US"/>
              <a:t>BIM Srbija conference - Future trends</a:t>
            </a:r>
          </a:p>
        </p:txBody>
      </p:sp>
      <p:sp>
        <p:nvSpPr>
          <p:cNvPr id="4" name="Slide Number Placeholder 3">
            <a:extLst>
              <a:ext uri="{FF2B5EF4-FFF2-40B4-BE49-F238E27FC236}">
                <a16:creationId xmlns:a16="http://schemas.microsoft.com/office/drawing/2014/main" id="{FE26C35C-3A56-FF47-8F5D-381ABA0CFB6D}"/>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83441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3622-135A-3048-8561-D7F26DA8B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23125D-B7F6-9A40-9B33-1C245A911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58D08-8DDB-4D46-9ED1-E9950BCB8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5D66B3-ABF3-E44B-86FF-5D3F1655C438}"/>
              </a:ext>
            </a:extLst>
          </p:cNvPr>
          <p:cNvSpPr>
            <a:spLocks noGrp="1"/>
          </p:cNvSpPr>
          <p:nvPr>
            <p:ph type="dt" sz="half" idx="10"/>
          </p:nvPr>
        </p:nvSpPr>
        <p:spPr/>
        <p:txBody>
          <a:bodyPr/>
          <a:lstStyle/>
          <a:p>
            <a:fld id="{43362728-24A6-492F-9339-C42B668E52BB}" type="datetime1">
              <a:rPr lang="en-US" smtClean="0"/>
              <a:t>10/15/2019</a:t>
            </a:fld>
            <a:endParaRPr lang="en-US"/>
          </a:p>
        </p:txBody>
      </p:sp>
      <p:sp>
        <p:nvSpPr>
          <p:cNvPr id="6" name="Footer Placeholder 5">
            <a:extLst>
              <a:ext uri="{FF2B5EF4-FFF2-40B4-BE49-F238E27FC236}">
                <a16:creationId xmlns:a16="http://schemas.microsoft.com/office/drawing/2014/main" id="{4237DBC3-453C-944D-8AEB-1B13A3CAE137}"/>
              </a:ext>
            </a:extLst>
          </p:cNvPr>
          <p:cNvSpPr>
            <a:spLocks noGrp="1"/>
          </p:cNvSpPr>
          <p:nvPr>
            <p:ph type="ftr" sz="quarter" idx="11"/>
          </p:nvPr>
        </p:nvSpPr>
        <p:spPr/>
        <p:txBody>
          <a:bodyPr/>
          <a:lstStyle/>
          <a:p>
            <a:r>
              <a:rPr lang="en-US"/>
              <a:t>BIM Srbija conference - Future trends</a:t>
            </a:r>
          </a:p>
        </p:txBody>
      </p:sp>
      <p:sp>
        <p:nvSpPr>
          <p:cNvPr id="7" name="Slide Number Placeholder 6">
            <a:extLst>
              <a:ext uri="{FF2B5EF4-FFF2-40B4-BE49-F238E27FC236}">
                <a16:creationId xmlns:a16="http://schemas.microsoft.com/office/drawing/2014/main" id="{C962A31E-0581-7F40-A279-539954F4680F}"/>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307573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7F6B-6539-694F-B779-BBF7D47CC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AE25B-513B-4046-AD57-DDE5A7F50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AF0E60-6A8D-264E-BD52-733691391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A31C14-FA52-004F-9422-B607C11DA523}"/>
              </a:ext>
            </a:extLst>
          </p:cNvPr>
          <p:cNvSpPr>
            <a:spLocks noGrp="1"/>
          </p:cNvSpPr>
          <p:nvPr>
            <p:ph type="dt" sz="half" idx="10"/>
          </p:nvPr>
        </p:nvSpPr>
        <p:spPr/>
        <p:txBody>
          <a:bodyPr/>
          <a:lstStyle/>
          <a:p>
            <a:fld id="{6208D2C3-B7AD-4DC1-BFC6-04D0AE22D6D5}" type="datetime1">
              <a:rPr lang="en-US" smtClean="0"/>
              <a:t>10/15/2019</a:t>
            </a:fld>
            <a:endParaRPr lang="en-US"/>
          </a:p>
        </p:txBody>
      </p:sp>
      <p:sp>
        <p:nvSpPr>
          <p:cNvPr id="6" name="Footer Placeholder 5">
            <a:extLst>
              <a:ext uri="{FF2B5EF4-FFF2-40B4-BE49-F238E27FC236}">
                <a16:creationId xmlns:a16="http://schemas.microsoft.com/office/drawing/2014/main" id="{D48AE21B-A231-0547-BEA3-A75E6C15D933}"/>
              </a:ext>
            </a:extLst>
          </p:cNvPr>
          <p:cNvSpPr>
            <a:spLocks noGrp="1"/>
          </p:cNvSpPr>
          <p:nvPr>
            <p:ph type="ftr" sz="quarter" idx="11"/>
          </p:nvPr>
        </p:nvSpPr>
        <p:spPr/>
        <p:txBody>
          <a:bodyPr/>
          <a:lstStyle/>
          <a:p>
            <a:r>
              <a:rPr lang="en-US"/>
              <a:t>BIM Srbija conference - Future trends</a:t>
            </a:r>
          </a:p>
        </p:txBody>
      </p:sp>
      <p:sp>
        <p:nvSpPr>
          <p:cNvPr id="7" name="Slide Number Placeholder 6">
            <a:extLst>
              <a:ext uri="{FF2B5EF4-FFF2-40B4-BE49-F238E27FC236}">
                <a16:creationId xmlns:a16="http://schemas.microsoft.com/office/drawing/2014/main" id="{5E219107-9490-3146-A2E8-2A8532F49776}"/>
              </a:ext>
            </a:extLst>
          </p:cNvPr>
          <p:cNvSpPr>
            <a:spLocks noGrp="1"/>
          </p:cNvSpPr>
          <p:nvPr>
            <p:ph type="sldNum" sz="quarter" idx="12"/>
          </p:nvPr>
        </p:nvSpPr>
        <p:spPr/>
        <p:txBody>
          <a:bodyPr/>
          <a:lstStyle/>
          <a:p>
            <a:fld id="{7982F02E-4095-4241-BA76-74FB05CD25BB}" type="slidenum">
              <a:rPr lang="en-US" smtClean="0"/>
              <a:t>‹#›</a:t>
            </a:fld>
            <a:endParaRPr lang="en-US"/>
          </a:p>
        </p:txBody>
      </p:sp>
    </p:spTree>
    <p:extLst>
      <p:ext uri="{BB962C8B-B14F-4D97-AF65-F5344CB8AC3E}">
        <p14:creationId xmlns:p14="http://schemas.microsoft.com/office/powerpoint/2010/main" val="63767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12C54-519D-4C4D-AE0B-56DD1A520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314C6-45DF-EB4B-922D-D2DBFCA12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6A8BD-DC20-6747-A4E0-282B1CEB7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877B0-3283-48B0-A868-28EFF1D0D0CA}" type="datetime1">
              <a:rPr lang="en-US" smtClean="0"/>
              <a:t>10/15/2019</a:t>
            </a:fld>
            <a:endParaRPr lang="en-US"/>
          </a:p>
        </p:txBody>
      </p:sp>
      <p:sp>
        <p:nvSpPr>
          <p:cNvPr id="5" name="Footer Placeholder 4">
            <a:extLst>
              <a:ext uri="{FF2B5EF4-FFF2-40B4-BE49-F238E27FC236}">
                <a16:creationId xmlns:a16="http://schemas.microsoft.com/office/drawing/2014/main" id="{0FFA6F0B-8903-D549-AF86-CB9657442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BIM Srbija conference - Future trends</a:t>
            </a:r>
          </a:p>
        </p:txBody>
      </p:sp>
      <p:sp>
        <p:nvSpPr>
          <p:cNvPr id="6" name="Slide Number Placeholder 5">
            <a:extLst>
              <a:ext uri="{FF2B5EF4-FFF2-40B4-BE49-F238E27FC236}">
                <a16:creationId xmlns:a16="http://schemas.microsoft.com/office/drawing/2014/main" id="{CB87BA1B-ED84-AF44-8A04-F2EC4938D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2F02E-4095-4241-BA76-74FB05CD25BB}" type="slidenum">
              <a:rPr lang="en-US" smtClean="0"/>
              <a:t>‹#›</a:t>
            </a:fld>
            <a:endParaRPr lang="en-US"/>
          </a:p>
        </p:txBody>
      </p:sp>
    </p:spTree>
    <p:extLst>
      <p:ext uri="{BB962C8B-B14F-4D97-AF65-F5344CB8AC3E}">
        <p14:creationId xmlns:p14="http://schemas.microsoft.com/office/powerpoint/2010/main" val="4207965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6.png"/><Relationship Id="rId5" Type="http://schemas.openxmlformats.org/officeDocument/2006/relationships/image" Target="../media/image6.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channel/UC_MZ5CCH26Xl5ZwAOcBn3Jw" TargetMode="External"/><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youtube.com/channel/UCrUoI8HHhjCIHLq-6Z49P4g"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hyperlink" Target="mailto:nma@vms.rs" TargetMode="Externa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45.jpg"/><Relationship Id="rId9" Type="http://schemas.openxmlformats.org/officeDocument/2006/relationships/image" Target="../media/image6.w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8.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704940" cy="6858000"/>
          </a:xfrm>
          <a:prstGeom prst="rect">
            <a:avLst/>
          </a:prstGeom>
        </p:spPr>
      </p:pic>
      <p:sp>
        <p:nvSpPr>
          <p:cNvPr id="2" name="Title 1"/>
          <p:cNvSpPr>
            <a:spLocks noGrp="1"/>
          </p:cNvSpPr>
          <p:nvPr>
            <p:ph type="ctrTitle"/>
          </p:nvPr>
        </p:nvSpPr>
        <p:spPr>
          <a:xfrm>
            <a:off x="9389689" y="1387961"/>
            <a:ext cx="2942611" cy="1881722"/>
          </a:xfrm>
        </p:spPr>
        <p:txBody>
          <a:bodyPr>
            <a:noAutofit/>
          </a:bodyPr>
          <a:lstStyle/>
          <a:p>
            <a:r>
              <a:rPr lang="en-US" sz="2400" dirty="0" smtClean="0">
                <a:latin typeface="+mn-lt"/>
              </a:rPr>
              <a:t>Digital </a:t>
            </a:r>
            <a:br>
              <a:rPr lang="en-US" sz="2400" dirty="0" smtClean="0">
                <a:latin typeface="+mn-lt"/>
              </a:rPr>
            </a:br>
            <a:r>
              <a:rPr lang="en-US" sz="2400" dirty="0" smtClean="0">
                <a:latin typeface="+mn-lt"/>
              </a:rPr>
              <a:t>transformation </a:t>
            </a:r>
            <a:br>
              <a:rPr lang="en-US" sz="2400" dirty="0" smtClean="0">
                <a:latin typeface="+mn-lt"/>
              </a:rPr>
            </a:br>
            <a:r>
              <a:rPr lang="en-US" sz="2400" dirty="0" smtClean="0">
                <a:latin typeface="+mn-lt"/>
              </a:rPr>
              <a:t>is cool </a:t>
            </a:r>
            <a:r>
              <a:rPr lang="en-US" sz="2400" dirty="0"/>
              <a:t/>
            </a:r>
            <a:br>
              <a:rPr lang="en-US" sz="2400" dirty="0"/>
            </a:br>
            <a:endParaRPr lang="en-US" sz="2400" dirty="0">
              <a:solidFill>
                <a:schemeClr val="bg1"/>
              </a:solidFill>
            </a:endParaRPr>
          </a:p>
        </p:txBody>
      </p:sp>
      <p:sp>
        <p:nvSpPr>
          <p:cNvPr id="3" name="Subtitle 2"/>
          <p:cNvSpPr>
            <a:spLocks noGrp="1"/>
          </p:cNvSpPr>
          <p:nvPr>
            <p:ph type="subTitle" idx="1"/>
          </p:nvPr>
        </p:nvSpPr>
        <p:spPr>
          <a:xfrm>
            <a:off x="9777452" y="4649132"/>
            <a:ext cx="2167086" cy="981734"/>
          </a:xfrm>
        </p:spPr>
        <p:txBody>
          <a:bodyPr>
            <a:normAutofit/>
          </a:bodyPr>
          <a:lstStyle/>
          <a:p>
            <a:r>
              <a:rPr lang="en-US" dirty="0"/>
              <a:t>Nikola Mat</a:t>
            </a:r>
            <a:r>
              <a:rPr lang="sr-Latn-RS" dirty="0" err="1"/>
              <a:t>ić</a:t>
            </a:r>
            <a:endParaRPr lang="sr-Latn-RS" dirty="0"/>
          </a:p>
          <a:p>
            <a:r>
              <a:rPr lang="en-US" sz="1600" dirty="0" smtClean="0"/>
              <a:t>Consultant Engineer</a:t>
            </a:r>
            <a:endParaRPr lang="en-US" sz="1600" dirty="0"/>
          </a:p>
        </p:txBody>
      </p:sp>
      <p:pic>
        <p:nvPicPr>
          <p:cNvPr id="16" name="Picture 15"/>
          <p:cNvPicPr>
            <a:picLocks noChangeAspect="1"/>
          </p:cNvPicPr>
          <p:nvPr/>
        </p:nvPicPr>
        <p:blipFill>
          <a:blip r:embed="rId3"/>
          <a:stretch>
            <a:fillRect/>
          </a:stretch>
        </p:blipFill>
        <p:spPr>
          <a:xfrm>
            <a:off x="8795502" y="5338977"/>
            <a:ext cx="635854" cy="291888"/>
          </a:xfrm>
          <a:prstGeom prst="rect">
            <a:avLst/>
          </a:prstGeom>
        </p:spPr>
      </p:pic>
      <p:pic>
        <p:nvPicPr>
          <p:cNvPr id="8" name="Picture 7"/>
          <p:cNvPicPr>
            <a:picLocks noChangeAspect="1"/>
          </p:cNvPicPr>
          <p:nvPr/>
        </p:nvPicPr>
        <p:blipFill>
          <a:blip r:embed="rId4"/>
          <a:stretch>
            <a:fillRect/>
          </a:stretch>
        </p:blipFill>
        <p:spPr>
          <a:xfrm>
            <a:off x="9704940" y="8513"/>
            <a:ext cx="2315444" cy="796395"/>
          </a:xfrm>
          <a:prstGeom prst="rect">
            <a:avLst/>
          </a:prstGeom>
        </p:spPr>
      </p:pic>
      <p:sp>
        <p:nvSpPr>
          <p:cNvPr id="5" name="TextBox 4"/>
          <p:cNvSpPr txBox="1"/>
          <p:nvPr/>
        </p:nvSpPr>
        <p:spPr>
          <a:xfrm>
            <a:off x="2686050" y="6463268"/>
            <a:ext cx="4332840" cy="369332"/>
          </a:xfrm>
          <a:prstGeom prst="rect">
            <a:avLst/>
          </a:prstGeom>
          <a:noFill/>
        </p:spPr>
        <p:txBody>
          <a:bodyPr wrap="square" rtlCol="0">
            <a:spAutoFit/>
          </a:bodyPr>
          <a:lstStyle/>
          <a:p>
            <a:r>
              <a:rPr lang="en-US" dirty="0" smtClean="0">
                <a:solidFill>
                  <a:schemeClr val="bg1"/>
                </a:solidFill>
              </a:rPr>
              <a:t>Oporto, Portugal   October 17-18, 2019</a:t>
            </a:r>
            <a:endParaRPr lang="sr-Latn-RS" dirty="0">
              <a:solidFill>
                <a:schemeClr val="bg1"/>
              </a:solidFill>
            </a:endParaRPr>
          </a:p>
        </p:txBody>
      </p:sp>
      <p:pic>
        <p:nvPicPr>
          <p:cNvPr id="6" name="Picture 5"/>
          <p:cNvPicPr>
            <a:picLocks noChangeAspect="1"/>
          </p:cNvPicPr>
          <p:nvPr/>
        </p:nvPicPr>
        <p:blipFill>
          <a:blip r:embed="rId5"/>
          <a:stretch>
            <a:fillRect/>
          </a:stretch>
        </p:blipFill>
        <p:spPr>
          <a:xfrm>
            <a:off x="10162527" y="6068512"/>
            <a:ext cx="1400270" cy="579422"/>
          </a:xfrm>
          <a:prstGeom prst="rect">
            <a:avLst/>
          </a:prstGeom>
        </p:spPr>
      </p:pic>
    </p:spTree>
    <p:extLst>
      <p:ext uri="{BB962C8B-B14F-4D97-AF65-F5344CB8AC3E}">
        <p14:creationId xmlns:p14="http://schemas.microsoft.com/office/powerpoint/2010/main" val="177917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73306" y="523302"/>
            <a:ext cx="7736375"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D8C"/>
                </a:solidFill>
              </a:rPr>
              <a:t>Sustainable</a:t>
            </a:r>
            <a:r>
              <a:rPr lang="en-US" sz="3600" dirty="0">
                <a:solidFill>
                  <a:srgbClr val="0070C0"/>
                </a:solidFill>
              </a:rPr>
              <a:t> </a:t>
            </a:r>
            <a:r>
              <a:rPr lang="en-US" dirty="0">
                <a:solidFill>
                  <a:srgbClr val="FF0D8C"/>
                </a:solidFill>
              </a:rPr>
              <a:t>&amp; Smart Approach</a:t>
            </a:r>
          </a:p>
        </p:txBody>
      </p:sp>
      <p:sp>
        <p:nvSpPr>
          <p:cNvPr id="5" name="Content Placeholder 2"/>
          <p:cNvSpPr>
            <a:spLocks noGrp="1"/>
          </p:cNvSpPr>
          <p:nvPr/>
        </p:nvSpPr>
        <p:spPr>
          <a:xfrm>
            <a:off x="273306" y="1671721"/>
            <a:ext cx="7736375" cy="44744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0070C0"/>
                </a:solidFill>
                <a:latin typeface="Calibri"/>
              </a:rPr>
              <a:t>LCC Strategy </a:t>
            </a:r>
            <a:r>
              <a:rPr lang="en-US" sz="2400" dirty="0">
                <a:solidFill>
                  <a:prstClr val="black"/>
                </a:solidFill>
                <a:latin typeface="Calibri"/>
              </a:rPr>
              <a:t>– holistic approach for Investment planning, including O&amp;M</a:t>
            </a:r>
          </a:p>
          <a:p>
            <a:r>
              <a:rPr lang="en-US" sz="2400" dirty="0">
                <a:solidFill>
                  <a:srgbClr val="0070C0"/>
                </a:solidFill>
                <a:latin typeface="Calibri"/>
              </a:rPr>
              <a:t>BIM </a:t>
            </a:r>
            <a:r>
              <a:rPr lang="en-US" sz="2400" dirty="0">
                <a:latin typeface="Calibri"/>
              </a:rPr>
              <a:t>– reduce time consumption in design process, better coordination and compatibility</a:t>
            </a:r>
          </a:p>
          <a:p>
            <a:r>
              <a:rPr lang="en-US" sz="2400" dirty="0">
                <a:solidFill>
                  <a:srgbClr val="0070C0"/>
                </a:solidFill>
                <a:latin typeface="Calibri"/>
              </a:rPr>
              <a:t>IoT</a:t>
            </a:r>
            <a:r>
              <a:rPr lang="en-US" sz="2400" dirty="0">
                <a:solidFill>
                  <a:srgbClr val="002060"/>
                </a:solidFill>
                <a:latin typeface="Calibri"/>
              </a:rPr>
              <a:t> </a:t>
            </a:r>
            <a:r>
              <a:rPr lang="en-US" sz="2400" dirty="0">
                <a:solidFill>
                  <a:prstClr val="black"/>
                </a:solidFill>
                <a:latin typeface="Calibri"/>
              </a:rPr>
              <a:t>– Site supervision monitoring, predictive and preventive maintenance, O&amp;M and Structural Health Monitoring </a:t>
            </a:r>
          </a:p>
          <a:p>
            <a:r>
              <a:rPr lang="en-US" sz="2400" dirty="0">
                <a:solidFill>
                  <a:srgbClr val="0070C0"/>
                </a:solidFill>
                <a:latin typeface="Calibri"/>
              </a:rPr>
              <a:t>Blockchain technology </a:t>
            </a:r>
            <a:r>
              <a:rPr lang="en-US" sz="2400" dirty="0">
                <a:latin typeface="Calibri"/>
              </a:rPr>
              <a:t>– reliable data transfer and storage, protection of the intellectual properties</a:t>
            </a:r>
          </a:p>
          <a:p>
            <a:r>
              <a:rPr lang="en-US" sz="2400" dirty="0">
                <a:solidFill>
                  <a:srgbClr val="0070C0"/>
                </a:solidFill>
                <a:latin typeface="Calibri"/>
              </a:rPr>
              <a:t>Collaborative Engineering </a:t>
            </a:r>
            <a:r>
              <a:rPr lang="en-US" sz="2400" dirty="0">
                <a:latin typeface="Calibri"/>
              </a:rPr>
              <a:t>– </a:t>
            </a:r>
            <a:r>
              <a:rPr lang="en-US" sz="2400" dirty="0"/>
              <a:t>shift from competitive to collaborative, knowledge sharing</a:t>
            </a:r>
            <a:endParaRPr lang="sr-Latn-RS" sz="2400" dirty="0"/>
          </a:p>
          <a:p>
            <a:endParaRPr lang="en-US" sz="2400" dirty="0">
              <a:latin typeface="Calibri"/>
            </a:endParaRPr>
          </a:p>
        </p:txBody>
      </p:sp>
      <p:grpSp>
        <p:nvGrpSpPr>
          <p:cNvPr id="2" name="Group 1">
            <a:extLst>
              <a:ext uri="{FF2B5EF4-FFF2-40B4-BE49-F238E27FC236}">
                <a16:creationId xmlns:a16="http://schemas.microsoft.com/office/drawing/2014/main" id="{49E934F3-53DF-CA4D-B23E-CC63ED633F18}"/>
              </a:ext>
            </a:extLst>
          </p:cNvPr>
          <p:cNvGrpSpPr/>
          <p:nvPr/>
        </p:nvGrpSpPr>
        <p:grpSpPr>
          <a:xfrm>
            <a:off x="8594587" y="38673"/>
            <a:ext cx="3597413" cy="6317677"/>
            <a:chOff x="8594587" y="661330"/>
            <a:chExt cx="3597413" cy="6196670"/>
          </a:xfrm>
        </p:grpSpPr>
        <p:pic>
          <p:nvPicPr>
            <p:cNvPr id="3" name="Picture 2"/>
            <p:cNvPicPr>
              <a:picLocks noChangeAspect="1"/>
            </p:cNvPicPr>
            <p:nvPr/>
          </p:nvPicPr>
          <p:blipFill>
            <a:blip r:embed="rId3"/>
            <a:stretch>
              <a:fillRect/>
            </a:stretch>
          </p:blipFill>
          <p:spPr>
            <a:xfrm>
              <a:off x="8594587" y="3143614"/>
              <a:ext cx="3214495" cy="1764052"/>
            </a:xfrm>
            <a:prstGeom prst="rect">
              <a:avLst/>
            </a:prstGeom>
          </p:spPr>
        </p:pic>
        <p:pic>
          <p:nvPicPr>
            <p:cNvPr id="7" name="Picture 6"/>
            <p:cNvPicPr>
              <a:picLocks noChangeAspect="1"/>
            </p:cNvPicPr>
            <p:nvPr/>
          </p:nvPicPr>
          <p:blipFill>
            <a:blip r:embed="rId4"/>
            <a:stretch>
              <a:fillRect/>
            </a:stretch>
          </p:blipFill>
          <p:spPr>
            <a:xfrm>
              <a:off x="9071927" y="661330"/>
              <a:ext cx="2259814" cy="2290215"/>
            </a:xfrm>
            <a:prstGeom prst="rect">
              <a:avLst/>
            </a:prstGeom>
          </p:spPr>
        </p:pic>
        <p:pic>
          <p:nvPicPr>
            <p:cNvPr id="8" name="Picture 7"/>
            <p:cNvPicPr>
              <a:picLocks noChangeAspect="1"/>
            </p:cNvPicPr>
            <p:nvPr/>
          </p:nvPicPr>
          <p:blipFill>
            <a:blip r:embed="rId5"/>
            <a:stretch>
              <a:fillRect/>
            </a:stretch>
          </p:blipFill>
          <p:spPr>
            <a:xfrm>
              <a:off x="8594587" y="4791919"/>
              <a:ext cx="3597413" cy="2066081"/>
            </a:xfrm>
            <a:prstGeom prst="rect">
              <a:avLst/>
            </a:prstGeom>
          </p:spPr>
        </p:pic>
      </p:grpSp>
      <p:sp>
        <p:nvSpPr>
          <p:cNvPr id="9" name="Slide Number Placeholder 8"/>
          <p:cNvSpPr>
            <a:spLocks noGrp="1"/>
          </p:cNvSpPr>
          <p:nvPr>
            <p:ph type="sldNum" sz="quarter" idx="12"/>
          </p:nvPr>
        </p:nvSpPr>
        <p:spPr/>
        <p:txBody>
          <a:bodyPr/>
          <a:lstStyle/>
          <a:p>
            <a:fld id="{7982F02E-4095-4241-BA76-74FB05CD25BB}" type="slidenum">
              <a:rPr lang="en-US" smtClean="0"/>
              <a:t>10</a:t>
            </a:fld>
            <a:endParaRPr lang="en-US"/>
          </a:p>
        </p:txBody>
      </p:sp>
    </p:spTree>
    <p:extLst>
      <p:ext uri="{BB962C8B-B14F-4D97-AF65-F5344CB8AC3E}">
        <p14:creationId xmlns:p14="http://schemas.microsoft.com/office/powerpoint/2010/main" val="372852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40" y="948291"/>
            <a:ext cx="12269109" cy="1143000"/>
          </a:xfrm>
        </p:spPr>
        <p:txBody>
          <a:bodyPr/>
          <a:lstStyle/>
          <a:p>
            <a:endParaRPr lang="en-US"/>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09"/>
            <a:ext cx="6526483" cy="4039242"/>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44951"/>
            <a:ext cx="6829915" cy="4323596"/>
          </a:xfrm>
          <a:prstGeom prst="rect">
            <a:avLst/>
          </a:prstGeom>
        </p:spPr>
      </p:pic>
      <p:pic>
        <p:nvPicPr>
          <p:cNvPr id="8"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973" y="0"/>
            <a:ext cx="6759371" cy="4102653"/>
          </a:xfrm>
          <a:prstGeom prst="rect">
            <a:avLst/>
          </a:prstGeom>
        </p:spPr>
      </p:pic>
      <p:pic>
        <p:nvPicPr>
          <p:cNvPr id="12"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5973" y="4007450"/>
            <a:ext cx="6759371" cy="4533297"/>
          </a:xfrm>
          <a:prstGeom prst="rect">
            <a:avLst/>
          </a:prstGeom>
        </p:spPr>
      </p:pic>
      <p:sp>
        <p:nvSpPr>
          <p:cNvPr id="11" name="Freeform 3"/>
          <p:cNvSpPr>
            <a:spLocks noChangeAspect="1" noEditPoints="1"/>
          </p:cNvSpPr>
          <p:nvPr/>
        </p:nvSpPr>
        <p:spPr bwMode="auto">
          <a:xfrm rot="1020000">
            <a:off x="3528414" y="5053059"/>
            <a:ext cx="431337" cy="334963"/>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18" name="Freeform 3"/>
          <p:cNvSpPr>
            <a:spLocks noEditPoints="1"/>
          </p:cNvSpPr>
          <p:nvPr/>
        </p:nvSpPr>
        <p:spPr bwMode="auto">
          <a:xfrm rot="-1680000">
            <a:off x="7864599" y="4793472"/>
            <a:ext cx="353247" cy="274320"/>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19" name="Freeform 3"/>
          <p:cNvSpPr>
            <a:spLocks noEditPoints="1"/>
          </p:cNvSpPr>
          <p:nvPr/>
        </p:nvSpPr>
        <p:spPr bwMode="auto">
          <a:xfrm rot="-1680000">
            <a:off x="7590279" y="3330432"/>
            <a:ext cx="353247" cy="274320"/>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b="1" dirty="0"/>
          </a:p>
        </p:txBody>
      </p:sp>
      <p:sp>
        <p:nvSpPr>
          <p:cNvPr id="20" name="Freeform 3"/>
          <p:cNvSpPr>
            <a:spLocks noEditPoints="1"/>
          </p:cNvSpPr>
          <p:nvPr/>
        </p:nvSpPr>
        <p:spPr bwMode="auto">
          <a:xfrm rot="-1680000">
            <a:off x="4206999" y="2233152"/>
            <a:ext cx="353247" cy="274320"/>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21" name="Freeform 3"/>
          <p:cNvSpPr>
            <a:spLocks noChangeAspect="1" noEditPoints="1"/>
          </p:cNvSpPr>
          <p:nvPr/>
        </p:nvSpPr>
        <p:spPr bwMode="auto">
          <a:xfrm rot="1020000">
            <a:off x="2279586" y="669833"/>
            <a:ext cx="431337" cy="334963"/>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22" name="Freeform 3"/>
          <p:cNvSpPr>
            <a:spLocks noEditPoints="1"/>
          </p:cNvSpPr>
          <p:nvPr/>
        </p:nvSpPr>
        <p:spPr bwMode="auto">
          <a:xfrm rot="-1680000">
            <a:off x="4847079" y="770112"/>
            <a:ext cx="353247" cy="274320"/>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23" name="Freeform 3"/>
          <p:cNvSpPr>
            <a:spLocks noChangeAspect="1" noEditPoints="1"/>
          </p:cNvSpPr>
          <p:nvPr/>
        </p:nvSpPr>
        <p:spPr bwMode="auto">
          <a:xfrm rot="1020000">
            <a:off x="9137586" y="944153"/>
            <a:ext cx="431337" cy="334963"/>
          </a:xfrm>
          <a:custGeom>
            <a:avLst/>
            <a:gdLst>
              <a:gd name="T0" fmla="*/ 2147483647 w 338"/>
              <a:gd name="T1" fmla="*/ 2147483647 h 294"/>
              <a:gd name="T2" fmla="*/ 2147483647 w 338"/>
              <a:gd name="T3" fmla="*/ 2147483647 h 294"/>
              <a:gd name="T4" fmla="*/ 2147483647 w 338"/>
              <a:gd name="T5" fmla="*/ 2147483647 h 294"/>
              <a:gd name="T6" fmla="*/ 2147483647 w 338"/>
              <a:gd name="T7" fmla="*/ 2147483647 h 294"/>
              <a:gd name="T8" fmla="*/ 2147483647 w 338"/>
              <a:gd name="T9" fmla="*/ 2147483647 h 294"/>
              <a:gd name="T10" fmla="*/ 2147483647 w 338"/>
              <a:gd name="T11" fmla="*/ 2147483647 h 294"/>
              <a:gd name="T12" fmla="*/ 2147483647 w 338"/>
              <a:gd name="T13" fmla="*/ 2147483647 h 294"/>
              <a:gd name="T14" fmla="*/ 2147483647 w 338"/>
              <a:gd name="T15" fmla="*/ 2147483647 h 294"/>
              <a:gd name="T16" fmla="*/ 2147483647 w 338"/>
              <a:gd name="T17" fmla="*/ 2147483647 h 294"/>
              <a:gd name="T18" fmla="*/ 2147483647 w 338"/>
              <a:gd name="T19" fmla="*/ 2147483647 h 294"/>
              <a:gd name="T20" fmla="*/ 2147483647 w 338"/>
              <a:gd name="T21" fmla="*/ 2147483647 h 294"/>
              <a:gd name="T22" fmla="*/ 2147483647 w 338"/>
              <a:gd name="T23" fmla="*/ 2147483647 h 294"/>
              <a:gd name="T24" fmla="*/ 2147483647 w 338"/>
              <a:gd name="T25" fmla="*/ 2147483647 h 294"/>
              <a:gd name="T26" fmla="*/ 2147483647 w 338"/>
              <a:gd name="T27" fmla="*/ 2147483647 h 294"/>
              <a:gd name="T28" fmla="*/ 2147483647 w 338"/>
              <a:gd name="T29" fmla="*/ 2147483647 h 294"/>
              <a:gd name="T30" fmla="*/ 2147483647 w 338"/>
              <a:gd name="T31" fmla="*/ 2147483647 h 294"/>
              <a:gd name="T32" fmla="*/ 2147483647 w 338"/>
              <a:gd name="T33" fmla="*/ 2147483647 h 294"/>
              <a:gd name="T34" fmla="*/ 2147483647 w 338"/>
              <a:gd name="T35" fmla="*/ 2147483647 h 294"/>
              <a:gd name="T36" fmla="*/ 2147483647 w 338"/>
              <a:gd name="T37" fmla="*/ 2147483647 h 294"/>
              <a:gd name="T38" fmla="*/ 2147483647 w 338"/>
              <a:gd name="T39" fmla="*/ 2147483647 h 294"/>
              <a:gd name="T40" fmla="*/ 2147483647 w 338"/>
              <a:gd name="T41" fmla="*/ 2147483647 h 294"/>
              <a:gd name="T42" fmla="*/ 2147483647 w 338"/>
              <a:gd name="T43" fmla="*/ 2147483647 h 294"/>
              <a:gd name="T44" fmla="*/ 2147483647 w 338"/>
              <a:gd name="T45" fmla="*/ 2147483647 h 294"/>
              <a:gd name="T46" fmla="*/ 2147483647 w 338"/>
              <a:gd name="T47" fmla="*/ 2147483647 h 294"/>
              <a:gd name="T48" fmla="*/ 2147483647 w 338"/>
              <a:gd name="T49" fmla="*/ 2147483647 h 294"/>
              <a:gd name="T50" fmla="*/ 2147483647 w 338"/>
              <a:gd name="T51" fmla="*/ 2147483647 h 294"/>
              <a:gd name="T52" fmla="*/ 2147483647 w 338"/>
              <a:gd name="T53" fmla="*/ 2147483647 h 294"/>
              <a:gd name="T54" fmla="*/ 2147483647 w 338"/>
              <a:gd name="T55" fmla="*/ 2147483647 h 294"/>
              <a:gd name="T56" fmla="*/ 2147483647 w 338"/>
              <a:gd name="T57" fmla="*/ 2147483647 h 294"/>
              <a:gd name="T58" fmla="*/ 2147483647 w 338"/>
              <a:gd name="T59" fmla="*/ 2147483647 h 294"/>
              <a:gd name="T60" fmla="*/ 2147483647 w 338"/>
              <a:gd name="T61" fmla="*/ 2147483647 h 294"/>
              <a:gd name="T62" fmla="*/ 2147483647 w 338"/>
              <a:gd name="T63" fmla="*/ 2147483647 h 294"/>
              <a:gd name="T64" fmla="*/ 2147483647 w 338"/>
              <a:gd name="T65" fmla="*/ 2147483647 h 294"/>
              <a:gd name="T66" fmla="*/ 2147483647 w 338"/>
              <a:gd name="T67" fmla="*/ 2147483647 h 294"/>
              <a:gd name="T68" fmla="*/ 2147483647 w 338"/>
              <a:gd name="T69" fmla="*/ 2147483647 h 294"/>
              <a:gd name="T70" fmla="*/ 2147483647 w 338"/>
              <a:gd name="T71" fmla="*/ 2147483647 h 294"/>
              <a:gd name="T72" fmla="*/ 2147483647 w 338"/>
              <a:gd name="T73" fmla="*/ 2147483647 h 294"/>
              <a:gd name="T74" fmla="*/ 2147483647 w 338"/>
              <a:gd name="T75" fmla="*/ 2147483647 h 294"/>
              <a:gd name="T76" fmla="*/ 2147483647 w 338"/>
              <a:gd name="T77" fmla="*/ 0 h 294"/>
              <a:gd name="T78" fmla="*/ 2147483647 w 338"/>
              <a:gd name="T79" fmla="*/ 2147483647 h 294"/>
              <a:gd name="T80" fmla="*/ 2147483647 w 338"/>
              <a:gd name="T81" fmla="*/ 2147483647 h 294"/>
              <a:gd name="T82" fmla="*/ 2147483647 w 338"/>
              <a:gd name="T83" fmla="*/ 2147483647 h 294"/>
              <a:gd name="T84" fmla="*/ 2147483647 w 338"/>
              <a:gd name="T85" fmla="*/ 2147483647 h 294"/>
              <a:gd name="T86" fmla="*/ 2147483647 w 338"/>
              <a:gd name="T87" fmla="*/ 2147483647 h 294"/>
              <a:gd name="T88" fmla="*/ 2147483647 w 338"/>
              <a:gd name="T89" fmla="*/ 2147483647 h 294"/>
              <a:gd name="T90" fmla="*/ 2147483647 w 338"/>
              <a:gd name="T91" fmla="*/ 2147483647 h 294"/>
              <a:gd name="T92" fmla="*/ 2147483647 w 338"/>
              <a:gd name="T93" fmla="*/ 2147483647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294">
                <a:moveTo>
                  <a:pt x="169" y="136"/>
                </a:moveTo>
                <a:cubicBezTo>
                  <a:pt x="144" y="136"/>
                  <a:pt x="118" y="146"/>
                  <a:pt x="99" y="165"/>
                </a:cubicBezTo>
                <a:cubicBezTo>
                  <a:pt x="96" y="168"/>
                  <a:pt x="96" y="173"/>
                  <a:pt x="99" y="176"/>
                </a:cubicBezTo>
                <a:cubicBezTo>
                  <a:pt x="102" y="180"/>
                  <a:pt x="107" y="180"/>
                  <a:pt x="110" y="176"/>
                </a:cubicBezTo>
                <a:cubicBezTo>
                  <a:pt x="110" y="176"/>
                  <a:pt x="110" y="176"/>
                  <a:pt x="110" y="176"/>
                </a:cubicBezTo>
                <a:cubicBezTo>
                  <a:pt x="127" y="160"/>
                  <a:pt x="148" y="152"/>
                  <a:pt x="169" y="152"/>
                </a:cubicBezTo>
                <a:cubicBezTo>
                  <a:pt x="190" y="152"/>
                  <a:pt x="212" y="160"/>
                  <a:pt x="228" y="176"/>
                </a:cubicBezTo>
                <a:cubicBezTo>
                  <a:pt x="229" y="178"/>
                  <a:pt x="232" y="179"/>
                  <a:pt x="234" y="179"/>
                </a:cubicBezTo>
                <a:cubicBezTo>
                  <a:pt x="236" y="179"/>
                  <a:pt x="238" y="178"/>
                  <a:pt x="239" y="176"/>
                </a:cubicBezTo>
                <a:cubicBezTo>
                  <a:pt x="242" y="173"/>
                  <a:pt x="242" y="168"/>
                  <a:pt x="239" y="165"/>
                </a:cubicBezTo>
                <a:cubicBezTo>
                  <a:pt x="220" y="146"/>
                  <a:pt x="194" y="136"/>
                  <a:pt x="169" y="136"/>
                </a:cubicBezTo>
                <a:close/>
                <a:moveTo>
                  <a:pt x="169" y="68"/>
                </a:moveTo>
                <a:cubicBezTo>
                  <a:pt x="126" y="68"/>
                  <a:pt x="84" y="84"/>
                  <a:pt x="51" y="117"/>
                </a:cubicBezTo>
                <a:cubicBezTo>
                  <a:pt x="48" y="120"/>
                  <a:pt x="48" y="125"/>
                  <a:pt x="51" y="128"/>
                </a:cubicBezTo>
                <a:cubicBezTo>
                  <a:pt x="53" y="130"/>
                  <a:pt x="55" y="131"/>
                  <a:pt x="57" y="131"/>
                </a:cubicBezTo>
                <a:cubicBezTo>
                  <a:pt x="59" y="131"/>
                  <a:pt x="61" y="130"/>
                  <a:pt x="62" y="128"/>
                </a:cubicBezTo>
                <a:cubicBezTo>
                  <a:pt x="62" y="128"/>
                  <a:pt x="62" y="128"/>
                  <a:pt x="62" y="128"/>
                </a:cubicBezTo>
                <a:cubicBezTo>
                  <a:pt x="92" y="99"/>
                  <a:pt x="130" y="84"/>
                  <a:pt x="169" y="84"/>
                </a:cubicBezTo>
                <a:cubicBezTo>
                  <a:pt x="208" y="84"/>
                  <a:pt x="246" y="99"/>
                  <a:pt x="276" y="128"/>
                </a:cubicBezTo>
                <a:cubicBezTo>
                  <a:pt x="279" y="131"/>
                  <a:pt x="284" y="131"/>
                  <a:pt x="287" y="128"/>
                </a:cubicBezTo>
                <a:cubicBezTo>
                  <a:pt x="290" y="125"/>
                  <a:pt x="290" y="120"/>
                  <a:pt x="287" y="117"/>
                </a:cubicBezTo>
                <a:cubicBezTo>
                  <a:pt x="255" y="84"/>
                  <a:pt x="212" y="68"/>
                  <a:pt x="169" y="68"/>
                </a:cubicBezTo>
                <a:close/>
                <a:moveTo>
                  <a:pt x="139" y="217"/>
                </a:moveTo>
                <a:cubicBezTo>
                  <a:pt x="123" y="234"/>
                  <a:pt x="123" y="261"/>
                  <a:pt x="139" y="277"/>
                </a:cubicBezTo>
                <a:cubicBezTo>
                  <a:pt x="156" y="294"/>
                  <a:pt x="183" y="294"/>
                  <a:pt x="199" y="277"/>
                </a:cubicBezTo>
                <a:cubicBezTo>
                  <a:pt x="216" y="261"/>
                  <a:pt x="216" y="234"/>
                  <a:pt x="199" y="217"/>
                </a:cubicBezTo>
                <a:cubicBezTo>
                  <a:pt x="183" y="201"/>
                  <a:pt x="156" y="201"/>
                  <a:pt x="139" y="217"/>
                </a:cubicBezTo>
                <a:close/>
                <a:moveTo>
                  <a:pt x="334" y="66"/>
                </a:moveTo>
                <a:cubicBezTo>
                  <a:pt x="330" y="62"/>
                  <a:pt x="326" y="59"/>
                  <a:pt x="321" y="55"/>
                </a:cubicBezTo>
                <a:cubicBezTo>
                  <a:pt x="319" y="54"/>
                  <a:pt x="318" y="53"/>
                  <a:pt x="316" y="51"/>
                </a:cubicBezTo>
                <a:cubicBezTo>
                  <a:pt x="313" y="49"/>
                  <a:pt x="308" y="49"/>
                  <a:pt x="305" y="53"/>
                </a:cubicBezTo>
                <a:cubicBezTo>
                  <a:pt x="302" y="56"/>
                  <a:pt x="303" y="61"/>
                  <a:pt x="306" y="64"/>
                </a:cubicBezTo>
                <a:cubicBezTo>
                  <a:pt x="308" y="65"/>
                  <a:pt x="310" y="67"/>
                  <a:pt x="311" y="68"/>
                </a:cubicBezTo>
                <a:cubicBezTo>
                  <a:pt x="316" y="71"/>
                  <a:pt x="320" y="75"/>
                  <a:pt x="323" y="78"/>
                </a:cubicBezTo>
                <a:cubicBezTo>
                  <a:pt x="325" y="79"/>
                  <a:pt x="327" y="80"/>
                  <a:pt x="329" y="80"/>
                </a:cubicBezTo>
                <a:cubicBezTo>
                  <a:pt x="331" y="80"/>
                  <a:pt x="333" y="79"/>
                  <a:pt x="335" y="78"/>
                </a:cubicBezTo>
                <a:cubicBezTo>
                  <a:pt x="338" y="74"/>
                  <a:pt x="338" y="69"/>
                  <a:pt x="334" y="66"/>
                </a:cubicBezTo>
                <a:close/>
                <a:moveTo>
                  <a:pt x="290" y="33"/>
                </a:moveTo>
                <a:cubicBezTo>
                  <a:pt x="253" y="11"/>
                  <a:pt x="212" y="0"/>
                  <a:pt x="169" y="0"/>
                </a:cubicBezTo>
                <a:cubicBezTo>
                  <a:pt x="107" y="0"/>
                  <a:pt x="49" y="24"/>
                  <a:pt x="4" y="66"/>
                </a:cubicBezTo>
                <a:cubicBezTo>
                  <a:pt x="1" y="69"/>
                  <a:pt x="0" y="74"/>
                  <a:pt x="4" y="78"/>
                </a:cubicBezTo>
                <a:cubicBezTo>
                  <a:pt x="5" y="79"/>
                  <a:pt x="7" y="80"/>
                  <a:pt x="9" y="80"/>
                </a:cubicBezTo>
                <a:cubicBezTo>
                  <a:pt x="11" y="80"/>
                  <a:pt x="13" y="79"/>
                  <a:pt x="15" y="78"/>
                </a:cubicBezTo>
                <a:cubicBezTo>
                  <a:pt x="57" y="38"/>
                  <a:pt x="111" y="16"/>
                  <a:pt x="169" y="16"/>
                </a:cubicBezTo>
                <a:cubicBezTo>
                  <a:pt x="209" y="16"/>
                  <a:pt x="248" y="27"/>
                  <a:pt x="282" y="46"/>
                </a:cubicBezTo>
                <a:cubicBezTo>
                  <a:pt x="285" y="49"/>
                  <a:pt x="290" y="47"/>
                  <a:pt x="293" y="44"/>
                </a:cubicBezTo>
                <a:cubicBezTo>
                  <a:pt x="295" y="40"/>
                  <a:pt x="294" y="35"/>
                  <a:pt x="290" y="33"/>
                </a:cubicBezTo>
                <a:close/>
              </a:path>
            </a:pathLst>
          </a:custGeom>
          <a:solidFill>
            <a:schemeClr val="bg1"/>
          </a:solidFill>
          <a:ln>
            <a:noFill/>
          </a:ln>
        </p:spPr>
        <p:txBody>
          <a:bodyPr lIns="91109" tIns="45551" rIns="91109" bIns="45551"/>
          <a:lstStyle/>
          <a:p>
            <a:endParaRPr lang="en-US"/>
          </a:p>
        </p:txBody>
      </p:sp>
      <p:sp>
        <p:nvSpPr>
          <p:cNvPr id="3" name="TextBox 2"/>
          <p:cNvSpPr txBox="1"/>
          <p:nvPr/>
        </p:nvSpPr>
        <p:spPr>
          <a:xfrm>
            <a:off x="3172814" y="3764127"/>
            <a:ext cx="5925228" cy="369332"/>
          </a:xfrm>
          <a:prstGeom prst="rect">
            <a:avLst/>
          </a:prstGeom>
          <a:solidFill>
            <a:srgbClr val="FFC000"/>
          </a:solidFill>
          <a:effectLst>
            <a:softEdge rad="12700"/>
          </a:effectLst>
        </p:spPr>
        <p:txBody>
          <a:bodyPr wrap="square" rtlCol="0">
            <a:spAutoFit/>
          </a:bodyPr>
          <a:lstStyle/>
          <a:p>
            <a:pPr algn="ctr"/>
            <a:r>
              <a:rPr lang="en-US" b="1" dirty="0">
                <a:solidFill>
                  <a:schemeClr val="tx2"/>
                </a:solidFill>
              </a:rPr>
              <a:t>Construction Site Monitoring</a:t>
            </a:r>
          </a:p>
        </p:txBody>
      </p:sp>
    </p:spTree>
    <p:extLst>
      <p:ext uri="{BB962C8B-B14F-4D97-AF65-F5344CB8AC3E}">
        <p14:creationId xmlns:p14="http://schemas.microsoft.com/office/powerpoint/2010/main" val="215993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300" y="1354444"/>
            <a:ext cx="10025063" cy="2525702"/>
          </a:xfrm>
        </p:spPr>
        <p:txBody>
          <a:bodyPr>
            <a:normAutofit/>
          </a:bodyPr>
          <a:lstStyle/>
          <a:p>
            <a:r>
              <a:rPr lang="en-US" sz="2000" dirty="0"/>
              <a:t>Camera surveillance, intruder detection, Workforce surveillance</a:t>
            </a:r>
          </a:p>
          <a:p>
            <a:r>
              <a:rPr lang="en-US" sz="2000" dirty="0"/>
              <a:t>Sensors for temperature, humidity, noise , vibration, health &amp; safety risk</a:t>
            </a:r>
          </a:p>
          <a:p>
            <a:r>
              <a:rPr lang="en-US" sz="2000" dirty="0"/>
              <a:t>GPS for vehicles, tools, machinery</a:t>
            </a:r>
          </a:p>
          <a:p>
            <a:r>
              <a:rPr lang="en-US" sz="2000" dirty="0"/>
              <a:t>Control of idle use of machinery, air-conditioning, fuel level control</a:t>
            </a:r>
          </a:p>
          <a:p>
            <a:r>
              <a:rPr lang="en-US" sz="2000" dirty="0"/>
              <a:t>Monitoring the ground in terms of geometry change - sensors can provide early warnings</a:t>
            </a:r>
          </a:p>
          <a:p>
            <a:r>
              <a:rPr lang="en-US" sz="2000" dirty="0"/>
              <a:t>Use of  aerial drones - best way to track progress and conduct site surveys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7001"/>
            <a:ext cx="12192000" cy="3092335"/>
          </a:xfrm>
          <a:prstGeom prst="rect">
            <a:avLst/>
          </a:prstGeom>
        </p:spPr>
      </p:pic>
      <p:sp>
        <p:nvSpPr>
          <p:cNvPr id="7" name="Title 1"/>
          <p:cNvSpPr txBox="1">
            <a:spLocks/>
          </p:cNvSpPr>
          <p:nvPr/>
        </p:nvSpPr>
        <p:spPr>
          <a:xfrm>
            <a:off x="1785257" y="42005"/>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err="1">
                <a:solidFill>
                  <a:srgbClr val="FF0D8C"/>
                </a:solidFill>
              </a:rPr>
              <a:t>IoT</a:t>
            </a:r>
            <a:r>
              <a:rPr lang="en-US" dirty="0">
                <a:solidFill>
                  <a:srgbClr val="FF0D8C"/>
                </a:solidFill>
              </a:rPr>
              <a:t> for Construction Site Monitoring</a:t>
            </a:r>
          </a:p>
        </p:txBody>
      </p:sp>
      <p:graphicFrame>
        <p:nvGraphicFramePr>
          <p:cNvPr id="8" name="Object 7"/>
          <p:cNvGraphicFramePr>
            <a:graphicFrameLocks noChangeAspect="1"/>
          </p:cNvGraphicFramePr>
          <p:nvPr>
            <p:extLst/>
          </p:nvPr>
        </p:nvGraphicFramePr>
        <p:xfrm>
          <a:off x="10733315" y="245205"/>
          <a:ext cx="812800" cy="368300"/>
        </p:xfrm>
        <a:graphic>
          <a:graphicData uri="http://schemas.openxmlformats.org/presentationml/2006/ole">
            <mc:AlternateContent xmlns:mc="http://schemas.openxmlformats.org/markup-compatibility/2006">
              <mc:Choice xmlns:v="urn:schemas-microsoft-com:vml" Requires="v">
                <p:oleObj spid="_x0000_s3122" name="Picture" r:id="rId5" imgW="759211" imgH="302771" progId="Word.Picture.8">
                  <p:embed/>
                </p:oleObj>
              </mc:Choice>
              <mc:Fallback>
                <p:oleObj name="Picture" r:id="rId5" imgW="759211" imgH="302771" progId="Word.Picture.8">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3315" y="245205"/>
                        <a:ext cx="812800" cy="368300"/>
                      </a:xfrm>
                      <a:prstGeom prst="rect">
                        <a:avLst/>
                      </a:prstGeom>
                      <a:solidFill>
                        <a:schemeClr val="bg1"/>
                      </a:solidFill>
                    </p:spPr>
                  </p:pic>
                </p:oleObj>
              </mc:Fallback>
            </mc:AlternateContent>
          </a:graphicData>
        </a:graphic>
      </p:graphicFrame>
      <p:sp>
        <p:nvSpPr>
          <p:cNvPr id="10" name="TextBox 9"/>
          <p:cNvSpPr txBox="1"/>
          <p:nvPr/>
        </p:nvSpPr>
        <p:spPr>
          <a:xfrm>
            <a:off x="9296400" y="6400801"/>
            <a:ext cx="1436915" cy="369332"/>
          </a:xfrm>
          <a:prstGeom prst="rect">
            <a:avLst/>
          </a:prstGeom>
          <a:noFill/>
        </p:spPr>
        <p:txBody>
          <a:bodyPr wrap="square" rtlCol="0">
            <a:spAutoFit/>
          </a:bodyPr>
          <a:lstStyle/>
          <a:p>
            <a:r>
              <a:rPr lang="en-US" dirty="0">
                <a:solidFill>
                  <a:schemeClr val="bg1"/>
                </a:solidFill>
                <a:latin typeface="Arial Black" charset="0"/>
                <a:ea typeface="Arial Black" charset="0"/>
                <a:cs typeface="Arial Black" charset="0"/>
              </a:rPr>
              <a:t>VMS </a:t>
            </a:r>
            <a:r>
              <a:rPr lang="en-US" dirty="0" err="1">
                <a:solidFill>
                  <a:schemeClr val="bg1"/>
                </a:solidFill>
                <a:latin typeface="Arial Black" charset="0"/>
                <a:ea typeface="Arial Black" charset="0"/>
                <a:cs typeface="Arial Black" charset="0"/>
              </a:rPr>
              <a:t>IoT</a:t>
            </a:r>
            <a:endParaRPr lang="en-US"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180615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477000" y="1"/>
            <a:ext cx="5715000" cy="6858000"/>
          </a:xfrm>
          <a:prstGeom prst="rect">
            <a:avLst/>
          </a:prstGeom>
        </p:spPr>
      </p:pic>
      <p:sp>
        <p:nvSpPr>
          <p:cNvPr id="2" name="Title 1"/>
          <p:cNvSpPr>
            <a:spLocks noGrp="1"/>
          </p:cNvSpPr>
          <p:nvPr>
            <p:ph type="title"/>
          </p:nvPr>
        </p:nvSpPr>
        <p:spPr>
          <a:xfrm>
            <a:off x="2062700" y="308922"/>
            <a:ext cx="10515600" cy="1325563"/>
          </a:xfrm>
        </p:spPr>
        <p:txBody>
          <a:bodyPr/>
          <a:lstStyle/>
          <a:p>
            <a:pPr algn="l"/>
            <a:r>
              <a:rPr lang="en-US" dirty="0"/>
              <a:t>   Structural Health  </a:t>
            </a:r>
            <a:r>
              <a:rPr lang="en-US" dirty="0">
                <a:solidFill>
                  <a:schemeClr val="bg1"/>
                </a:solidFill>
              </a:rPr>
              <a:t>Monitoring</a:t>
            </a:r>
          </a:p>
        </p:txBody>
      </p:sp>
      <p:sp>
        <p:nvSpPr>
          <p:cNvPr id="5" name="TextBox 4"/>
          <p:cNvSpPr txBox="1"/>
          <p:nvPr/>
        </p:nvSpPr>
        <p:spPr>
          <a:xfrm>
            <a:off x="1752600" y="1113625"/>
            <a:ext cx="4724400" cy="5570756"/>
          </a:xfrm>
          <a:prstGeom prst="rect">
            <a:avLst/>
          </a:prstGeom>
          <a:noFill/>
        </p:spPr>
        <p:txBody>
          <a:bodyPr wrap="square" rtlCol="0">
            <a:spAutoFit/>
          </a:bodyPr>
          <a:lstStyle/>
          <a:p>
            <a:endParaRPr lang="en-US" dirty="0"/>
          </a:p>
          <a:p>
            <a:r>
              <a:rPr lang="en-US" sz="2000" dirty="0"/>
              <a:t>Infrastructure Owners:</a:t>
            </a:r>
          </a:p>
          <a:p>
            <a:pPr marL="285744" indent="-285744">
              <a:buFont typeface="Arial" charset="0"/>
              <a:buChar char="•"/>
            </a:pPr>
            <a:r>
              <a:rPr lang="en-US" sz="2000" dirty="0"/>
              <a:t>Extend life of Infrastructure</a:t>
            </a:r>
          </a:p>
          <a:p>
            <a:pPr marL="285744" indent="-285744">
              <a:buFont typeface="Arial" charset="0"/>
              <a:buChar char="•"/>
            </a:pPr>
            <a:r>
              <a:rPr lang="en-US" sz="2000" dirty="0"/>
              <a:t>Decrease cost of Operation</a:t>
            </a:r>
          </a:p>
          <a:p>
            <a:pPr marL="285744" indent="-285744">
              <a:buFont typeface="Arial" charset="0"/>
              <a:buChar char="•"/>
            </a:pPr>
            <a:r>
              <a:rPr lang="en-US" sz="2000" dirty="0"/>
              <a:t>Increase Safety</a:t>
            </a:r>
          </a:p>
          <a:p>
            <a:pPr marL="285744" indent="-285744">
              <a:buFont typeface="Arial" charset="0"/>
              <a:buChar char="•"/>
            </a:pPr>
            <a:endParaRPr lang="en-US" sz="2000" dirty="0"/>
          </a:p>
          <a:p>
            <a:r>
              <a:rPr lang="en-US" sz="2000" dirty="0"/>
              <a:t>Operators of Infrastructure:</a:t>
            </a:r>
          </a:p>
          <a:p>
            <a:pPr marL="285744" indent="-285744">
              <a:buFont typeface="Arial" charset="0"/>
              <a:buChar char="•"/>
            </a:pPr>
            <a:r>
              <a:rPr lang="en-US" sz="2000" dirty="0"/>
              <a:t>Efficient O&amp;M</a:t>
            </a:r>
          </a:p>
          <a:p>
            <a:pPr marL="285744" indent="-285744">
              <a:buFont typeface="Arial" charset="0"/>
              <a:buChar char="•"/>
            </a:pPr>
            <a:r>
              <a:rPr lang="en-US" sz="2000" dirty="0"/>
              <a:t>Preventive Maintenance</a:t>
            </a:r>
          </a:p>
          <a:p>
            <a:pPr marL="285744" indent="-285744">
              <a:buFont typeface="Arial" charset="0"/>
              <a:buChar char="•"/>
            </a:pPr>
            <a:r>
              <a:rPr lang="en-US" sz="2000" dirty="0"/>
              <a:t>Early warning – lower cost</a:t>
            </a:r>
          </a:p>
          <a:p>
            <a:pPr marL="285744" indent="-285744">
              <a:buFont typeface="Arial" charset="0"/>
              <a:buChar char="•"/>
            </a:pPr>
            <a:endParaRPr lang="en-US" sz="2000" dirty="0"/>
          </a:p>
          <a:p>
            <a:r>
              <a:rPr lang="en-US" sz="2000" dirty="0"/>
              <a:t>Designers &amp; Contractors:</a:t>
            </a:r>
          </a:p>
          <a:p>
            <a:pPr marL="285744" indent="-285744">
              <a:buFont typeface="Arial" charset="0"/>
              <a:buChar char="•"/>
            </a:pPr>
            <a:r>
              <a:rPr lang="en-US" sz="2000" dirty="0"/>
              <a:t>Verification of innovative design</a:t>
            </a:r>
          </a:p>
          <a:p>
            <a:pPr marL="285744" indent="-285744">
              <a:buFont typeface="Arial" charset="0"/>
              <a:buChar char="•"/>
            </a:pPr>
            <a:r>
              <a:rPr lang="en-US" sz="2000" dirty="0"/>
              <a:t>Lower Risk During Construction</a:t>
            </a:r>
          </a:p>
          <a:p>
            <a:pPr marL="285744" indent="-285744">
              <a:buFont typeface="Arial" charset="0"/>
              <a:buChar char="•"/>
            </a:pPr>
            <a:endParaRPr lang="en-US" sz="2000" dirty="0"/>
          </a:p>
          <a:p>
            <a:r>
              <a:rPr lang="en-US" sz="2000" dirty="0"/>
              <a:t>Insurance Companies:</a:t>
            </a:r>
          </a:p>
          <a:p>
            <a:pPr marL="285744" indent="-285744">
              <a:buFont typeface="Arial" charset="0"/>
              <a:buChar char="•"/>
            </a:pPr>
            <a:r>
              <a:rPr lang="en-US" sz="2000" dirty="0"/>
              <a:t>Easier Risk assessment</a:t>
            </a:r>
          </a:p>
          <a:p>
            <a:pPr marL="285744" indent="-285744">
              <a:buFont typeface="Arial" charset="0"/>
              <a:buChar char="•"/>
            </a:pPr>
            <a:endParaRPr lang="en-US" dirty="0"/>
          </a:p>
        </p:txBody>
      </p:sp>
      <p:graphicFrame>
        <p:nvGraphicFramePr>
          <p:cNvPr id="6" name="Object 5">
            <a:extLst>
              <a:ext uri="{FF2B5EF4-FFF2-40B4-BE49-F238E27FC236}">
                <a16:creationId xmlns:a16="http://schemas.microsoft.com/office/drawing/2014/main" id="{9CCEC70D-026C-0C42-8D48-DD8BA18DC2C3}"/>
              </a:ext>
            </a:extLst>
          </p:cNvPr>
          <p:cNvGraphicFramePr>
            <a:graphicFrameLocks noChangeAspect="1"/>
          </p:cNvGraphicFramePr>
          <p:nvPr>
            <p:extLst/>
          </p:nvPr>
        </p:nvGraphicFramePr>
        <p:xfrm>
          <a:off x="203200" y="328409"/>
          <a:ext cx="812800" cy="368300"/>
        </p:xfrm>
        <a:graphic>
          <a:graphicData uri="http://schemas.openxmlformats.org/presentationml/2006/ole">
            <mc:AlternateContent xmlns:mc="http://schemas.openxmlformats.org/markup-compatibility/2006">
              <mc:Choice xmlns:v="urn:schemas-microsoft-com:vml" Requires="v">
                <p:oleObj spid="_x0000_s5165" name="Picture" r:id="rId5" imgW="759211" imgH="302771" progId="Word.Picture.8">
                  <p:embed/>
                </p:oleObj>
              </mc:Choice>
              <mc:Fallback>
                <p:oleObj name="Picture" r:id="rId5" imgW="759211" imgH="302771" progId="Word.Picture.8">
                  <p:embed/>
                  <p:pic>
                    <p:nvPicPr>
                      <p:cNvPr id="6" name="Object 5">
                        <a:extLst>
                          <a:ext uri="{FF2B5EF4-FFF2-40B4-BE49-F238E27FC236}">
                            <a16:creationId xmlns:a16="http://schemas.microsoft.com/office/drawing/2014/main" id="{9CCEC70D-026C-0C42-8D48-DD8BA18DC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328409"/>
                        <a:ext cx="812800" cy="368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5022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850" y="155575"/>
            <a:ext cx="8915400" cy="1325563"/>
          </a:xfrm>
        </p:spPr>
        <p:txBody>
          <a:bodyPr/>
          <a:lstStyle/>
          <a:p>
            <a:r>
              <a:rPr lang="en-US" dirty="0">
                <a:solidFill>
                  <a:srgbClr val="FF0D8C"/>
                </a:solidFill>
              </a:rPr>
              <a:t>Focus</a:t>
            </a:r>
            <a:r>
              <a:rPr lang="en-US" dirty="0">
                <a:solidFill>
                  <a:srgbClr val="7030A0"/>
                </a:solidFill>
              </a:rPr>
              <a:t> </a:t>
            </a:r>
            <a:r>
              <a:rPr lang="en-US" dirty="0">
                <a:solidFill>
                  <a:srgbClr val="FF0D8C"/>
                </a:solidFill>
              </a:rPr>
              <a:t>on cool construction trends</a:t>
            </a:r>
            <a:endParaRPr lang="sr-Latn-RS" dirty="0">
              <a:solidFill>
                <a:srgbClr val="FF0D8C"/>
              </a:solidFill>
            </a:endParaRPr>
          </a:p>
        </p:txBody>
      </p:sp>
      <p:sp>
        <p:nvSpPr>
          <p:cNvPr id="3" name="Content Placeholder 2"/>
          <p:cNvSpPr>
            <a:spLocks noGrp="1"/>
          </p:cNvSpPr>
          <p:nvPr>
            <p:ph idx="1"/>
          </p:nvPr>
        </p:nvSpPr>
        <p:spPr>
          <a:xfrm>
            <a:off x="185738" y="1406525"/>
            <a:ext cx="11253787" cy="5051425"/>
          </a:xfrm>
        </p:spPr>
        <p:txBody>
          <a:bodyPr>
            <a:normAutofit fontScale="85000" lnSpcReduction="20000"/>
          </a:bodyPr>
          <a:lstStyle/>
          <a:p>
            <a:pPr marL="882900" indent="-342900">
              <a:lnSpc>
                <a:spcPct val="110000"/>
              </a:lnSpc>
              <a:spcBef>
                <a:spcPts val="600"/>
              </a:spcBef>
              <a:spcAft>
                <a:spcPts val="600"/>
              </a:spcAft>
              <a:buFont typeface="Wingdings" panose="05000000000000000000" pitchFamily="2" charset="2"/>
              <a:buChar char="Ø"/>
            </a:pPr>
            <a:r>
              <a:rPr lang="sr-Latn-RS" sz="2200" dirty="0">
                <a:solidFill>
                  <a:srgbClr val="FF0D8C"/>
                </a:solidFill>
                <a:ea typeface="+mj-ea"/>
                <a:cs typeface="+mj-cs"/>
              </a:rPr>
              <a:t>The </a:t>
            </a:r>
            <a:r>
              <a:rPr lang="en-US" sz="2200" dirty="0">
                <a:solidFill>
                  <a:srgbClr val="FF0D8C"/>
                </a:solidFill>
                <a:ea typeface="+mj-ea"/>
                <a:cs typeface="+mj-cs"/>
              </a:rPr>
              <a:t>Cloud</a:t>
            </a:r>
            <a:r>
              <a:rPr lang="sr-Latn-RS" sz="2200" dirty="0">
                <a:solidFill>
                  <a:srgbClr val="FF0D8C"/>
                </a:solidFill>
                <a:ea typeface="+mj-ea"/>
                <a:cs typeface="+mj-cs"/>
              </a:rPr>
              <a:t> </a:t>
            </a:r>
            <a:r>
              <a:rPr lang="sr-Latn-RS" sz="2200" dirty="0"/>
              <a:t>- </a:t>
            </a:r>
            <a:r>
              <a:rPr lang="en-US" sz="2200" dirty="0"/>
              <a:t>the process of project dematerialization</a:t>
            </a:r>
            <a:r>
              <a:rPr lang="sr-Latn-RS" sz="2200" dirty="0"/>
              <a:t>, </a:t>
            </a:r>
            <a:r>
              <a:rPr lang="en-US" sz="2200" dirty="0"/>
              <a:t>the transition from paper to digital media</a:t>
            </a:r>
            <a:endParaRPr lang="sr-Latn-RS" sz="2200" dirty="0"/>
          </a:p>
          <a:p>
            <a:pPr marL="882900" indent="-342900">
              <a:lnSpc>
                <a:spcPct val="110000"/>
              </a:lnSpc>
              <a:spcBef>
                <a:spcPts val="600"/>
              </a:spcBef>
              <a:spcAft>
                <a:spcPts val="600"/>
              </a:spcAft>
              <a:buFont typeface="Wingdings" panose="05000000000000000000" pitchFamily="2" charset="2"/>
              <a:buChar char="Ø"/>
            </a:pPr>
            <a:r>
              <a:rPr lang="sr-Latn-RS" sz="2200" dirty="0">
                <a:solidFill>
                  <a:srgbClr val="FF0D8C"/>
                </a:solidFill>
                <a:ea typeface="+mj-ea"/>
                <a:cs typeface="+mj-cs"/>
              </a:rPr>
              <a:t>The </a:t>
            </a:r>
            <a:r>
              <a:rPr lang="en-US" sz="2200" dirty="0">
                <a:solidFill>
                  <a:srgbClr val="FF0D8C"/>
                </a:solidFill>
                <a:ea typeface="+mj-ea"/>
                <a:cs typeface="+mj-cs"/>
              </a:rPr>
              <a:t>Platform </a:t>
            </a:r>
            <a:r>
              <a:rPr lang="sr-Latn-RS" sz="2200" dirty="0"/>
              <a:t>- </a:t>
            </a:r>
            <a:r>
              <a:rPr lang="en-US" sz="2200" dirty="0"/>
              <a:t>all documentation, notifications and information exchanges must be managed by a specific platform that utilizes the cloud to coordinate all processes in real time by means of a reliable and controlled system</a:t>
            </a:r>
            <a:endParaRPr lang="sr-Latn-RS" sz="2200" dirty="0"/>
          </a:p>
          <a:p>
            <a:pPr marL="882900" indent="-342900">
              <a:lnSpc>
                <a:spcPct val="110000"/>
              </a:lnSpc>
              <a:spcBef>
                <a:spcPts val="600"/>
              </a:spcBef>
              <a:spcAft>
                <a:spcPts val="600"/>
              </a:spcAft>
              <a:buFont typeface="Wingdings" panose="05000000000000000000" pitchFamily="2" charset="2"/>
              <a:buChar char="Ø"/>
            </a:pPr>
            <a:r>
              <a:rPr lang="sr-Latn-RS" sz="2200" dirty="0">
                <a:solidFill>
                  <a:srgbClr val="FF0D8C"/>
                </a:solidFill>
                <a:ea typeface="+mj-ea"/>
                <a:cs typeface="+mj-cs"/>
              </a:rPr>
              <a:t>The </a:t>
            </a:r>
            <a:r>
              <a:rPr lang="en-US" sz="2200" dirty="0">
                <a:solidFill>
                  <a:srgbClr val="FF0D8C"/>
                </a:solidFill>
                <a:ea typeface="+mj-ea"/>
                <a:cs typeface="+mj-cs"/>
              </a:rPr>
              <a:t>Dashboard</a:t>
            </a:r>
            <a:r>
              <a:rPr lang="sr-Latn-RS" sz="2200" dirty="0"/>
              <a:t> - </a:t>
            </a:r>
            <a:r>
              <a:rPr lang="en-US" sz="2200" dirty="0"/>
              <a:t>provides real time information that the team can use to adjust its delivery process midstream</a:t>
            </a:r>
            <a:r>
              <a:rPr lang="sr-Latn-RS" sz="2200" dirty="0"/>
              <a:t> </a:t>
            </a:r>
            <a:r>
              <a:rPr lang="en-US" sz="2200" dirty="0"/>
              <a:t>// use Plan-Do-Study-Act cycle to continuously improve</a:t>
            </a:r>
            <a:endParaRPr lang="sr-Latn-RS" sz="2200" dirty="0"/>
          </a:p>
          <a:p>
            <a:pPr marL="882900" indent="-342900">
              <a:lnSpc>
                <a:spcPct val="110000"/>
              </a:lnSpc>
              <a:spcBef>
                <a:spcPts val="600"/>
              </a:spcBef>
              <a:spcAft>
                <a:spcPts val="600"/>
              </a:spcAft>
              <a:buFont typeface="Wingdings" panose="05000000000000000000" pitchFamily="2" charset="2"/>
              <a:buChar char="Ø"/>
            </a:pPr>
            <a:r>
              <a:rPr lang="sr-Latn-RS" sz="2200" dirty="0">
                <a:solidFill>
                  <a:srgbClr val="FF0D8C"/>
                </a:solidFill>
                <a:ea typeface="+mj-ea"/>
                <a:cs typeface="+mj-cs"/>
              </a:rPr>
              <a:t>The </a:t>
            </a:r>
            <a:r>
              <a:rPr lang="en-US" sz="2200" dirty="0">
                <a:solidFill>
                  <a:srgbClr val="FF0D8C"/>
                </a:solidFill>
                <a:ea typeface="+mj-ea"/>
                <a:cs typeface="+mj-cs"/>
              </a:rPr>
              <a:t>Smart Contracts </a:t>
            </a:r>
            <a:r>
              <a:rPr lang="sr-Latn-RS" sz="2200" dirty="0"/>
              <a:t>- </a:t>
            </a:r>
            <a:r>
              <a:rPr lang="en-US" sz="2200" dirty="0"/>
              <a:t>executes and enforces its clauses without external intervention. The Blockchain's mission is to manage work packages that are triggered automatically, because the Smart Contracts are actually generated during the initial design phase in BIM.</a:t>
            </a:r>
            <a:endParaRPr lang="sr-Latn-RS" sz="2200" dirty="0"/>
          </a:p>
          <a:p>
            <a:pPr marL="882900" indent="-342900">
              <a:lnSpc>
                <a:spcPct val="110000"/>
              </a:lnSpc>
              <a:spcBef>
                <a:spcPts val="600"/>
              </a:spcBef>
              <a:spcAft>
                <a:spcPts val="600"/>
              </a:spcAft>
              <a:buFont typeface="Wingdings" panose="05000000000000000000" pitchFamily="2" charset="2"/>
              <a:buChar char="Ø"/>
            </a:pPr>
            <a:r>
              <a:rPr lang="en-US" sz="2200" dirty="0">
                <a:solidFill>
                  <a:srgbClr val="FF0D8C"/>
                </a:solidFill>
                <a:ea typeface="+mj-ea"/>
                <a:cs typeface="+mj-cs"/>
              </a:rPr>
              <a:t>The Internet of Things</a:t>
            </a:r>
            <a:r>
              <a:rPr lang="sr-Latn-RS" sz="2200" dirty="0">
                <a:solidFill>
                  <a:srgbClr val="FF0D8C"/>
                </a:solidFill>
                <a:ea typeface="+mj-ea"/>
                <a:cs typeface="+mj-cs"/>
              </a:rPr>
              <a:t> </a:t>
            </a:r>
            <a:r>
              <a:rPr lang="sr-Latn-RS" sz="2200" dirty="0">
                <a:ea typeface="+mj-ea"/>
                <a:cs typeface="+mj-cs"/>
              </a:rPr>
              <a:t>– data driven decisions</a:t>
            </a:r>
          </a:p>
          <a:p>
            <a:pPr marL="882900" indent="-342900">
              <a:lnSpc>
                <a:spcPct val="110000"/>
              </a:lnSpc>
              <a:spcBef>
                <a:spcPts val="600"/>
              </a:spcBef>
              <a:spcAft>
                <a:spcPts val="600"/>
              </a:spcAft>
              <a:buFont typeface="Wingdings" panose="05000000000000000000" pitchFamily="2" charset="2"/>
              <a:buChar char="Ø"/>
            </a:pPr>
            <a:r>
              <a:rPr lang="en-US" sz="2200" dirty="0">
                <a:solidFill>
                  <a:srgbClr val="FF0D8C"/>
                </a:solidFill>
                <a:ea typeface="+mj-ea"/>
                <a:cs typeface="+mj-cs"/>
              </a:rPr>
              <a:t>Blockchain Technology</a:t>
            </a:r>
            <a:r>
              <a:rPr lang="sr-Latn-RS" sz="2200" dirty="0">
                <a:solidFill>
                  <a:srgbClr val="FF0D8C"/>
                </a:solidFill>
                <a:ea typeface="+mj-ea"/>
                <a:cs typeface="+mj-cs"/>
              </a:rPr>
              <a:t> </a:t>
            </a:r>
            <a:r>
              <a:rPr lang="sr-Latn-RS" sz="2200" dirty="0"/>
              <a:t>- </a:t>
            </a:r>
            <a:r>
              <a:rPr lang="en-US" sz="2200" dirty="0"/>
              <a:t>we can record all construction site events on non-editable media</a:t>
            </a:r>
            <a:r>
              <a:rPr lang="sr-Latn-RS" sz="2200" dirty="0"/>
              <a:t> - </a:t>
            </a:r>
            <a:r>
              <a:rPr lang="en-US" sz="2200" dirty="0"/>
              <a:t>a Ledger of Things</a:t>
            </a:r>
            <a:endParaRPr lang="sr-Latn-RS" sz="2200" dirty="0"/>
          </a:p>
          <a:p>
            <a:pPr marL="882900" indent="-342900">
              <a:lnSpc>
                <a:spcPct val="110000"/>
              </a:lnSpc>
              <a:spcBef>
                <a:spcPts val="600"/>
              </a:spcBef>
              <a:spcAft>
                <a:spcPts val="600"/>
              </a:spcAft>
              <a:buFont typeface="Wingdings" panose="05000000000000000000" pitchFamily="2" charset="2"/>
              <a:buChar char="Ø"/>
            </a:pPr>
            <a:r>
              <a:rPr lang="en-US" sz="2200" dirty="0">
                <a:solidFill>
                  <a:srgbClr val="FF0D8C"/>
                </a:solidFill>
                <a:ea typeface="+mj-ea"/>
                <a:cs typeface="+mj-cs"/>
              </a:rPr>
              <a:t>Crowdsourced Justice </a:t>
            </a:r>
            <a:r>
              <a:rPr lang="sr-Latn-RS" sz="2200" dirty="0"/>
              <a:t>- </a:t>
            </a:r>
            <a:r>
              <a:rPr lang="en-US" sz="2200" dirty="0"/>
              <a:t>should disputes arise, rather than appealing to the conventional judicial system, justices of the peace or civil arbitration, an alternative could be the crowdsourced justice approach</a:t>
            </a:r>
            <a:endParaRPr lang="sr-Latn-RS" sz="2200" dirty="0">
              <a:ea typeface="+mj-ea"/>
              <a:cs typeface="+mj-cs"/>
            </a:endParaRPr>
          </a:p>
          <a:p>
            <a:pPr>
              <a:buFont typeface="Wingdings" panose="05000000000000000000" pitchFamily="2" charset="2"/>
              <a:buChar char="Ø"/>
            </a:pPr>
            <a:endParaRPr lang="sr-Latn-RS" sz="2400" dirty="0"/>
          </a:p>
          <a:p>
            <a:endParaRPr lang="en-US" dirty="0"/>
          </a:p>
          <a:p>
            <a:endParaRPr lang="en-US" dirty="0"/>
          </a:p>
          <a:p>
            <a:endParaRPr lang="sr-Latn-RS" dirty="0"/>
          </a:p>
        </p:txBody>
      </p:sp>
      <p:sp>
        <p:nvSpPr>
          <p:cNvPr id="5" name="Slide Number Placeholder 4"/>
          <p:cNvSpPr>
            <a:spLocks noGrp="1"/>
          </p:cNvSpPr>
          <p:nvPr>
            <p:ph type="sldNum" sz="quarter" idx="12"/>
          </p:nvPr>
        </p:nvSpPr>
        <p:spPr/>
        <p:txBody>
          <a:bodyPr/>
          <a:lstStyle/>
          <a:p>
            <a:fld id="{7982F02E-4095-4241-BA76-74FB05CD25BB}" type="slidenum">
              <a:rPr lang="en-US" smtClean="0"/>
              <a:t>14</a:t>
            </a:fld>
            <a:endParaRPr lang="en-US"/>
          </a:p>
        </p:txBody>
      </p:sp>
    </p:spTree>
    <p:extLst>
      <p:ext uri="{BB962C8B-B14F-4D97-AF65-F5344CB8AC3E}">
        <p14:creationId xmlns:p14="http://schemas.microsoft.com/office/powerpoint/2010/main" val="239278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0D8C"/>
                </a:solidFill>
              </a:rPr>
              <a:t>DASHBOARDS – visualization of the collected data</a:t>
            </a:r>
            <a:endParaRPr lang="sr-Latn-RS" sz="4000" dirty="0">
              <a:solidFill>
                <a:srgbClr val="FF0D8C"/>
              </a:solidFill>
            </a:endParaRPr>
          </a:p>
        </p:txBody>
      </p:sp>
      <p:sp>
        <p:nvSpPr>
          <p:cNvPr id="3" name="Content Placeholder 2"/>
          <p:cNvSpPr>
            <a:spLocks noGrp="1"/>
          </p:cNvSpPr>
          <p:nvPr>
            <p:ph idx="1"/>
          </p:nvPr>
        </p:nvSpPr>
        <p:spPr>
          <a:xfrm>
            <a:off x="7686573" y="2802338"/>
            <a:ext cx="3667227" cy="2442361"/>
          </a:xfrm>
        </p:spPr>
        <p:txBody>
          <a:bodyPr>
            <a:normAutofit/>
          </a:bodyPr>
          <a:lstStyle/>
          <a:p>
            <a:r>
              <a:rPr lang="en-US" sz="1800" dirty="0"/>
              <a:t>Visual </a:t>
            </a:r>
            <a:r>
              <a:rPr lang="en-US" sz="1800" dirty="0" smtClean="0"/>
              <a:t>presentations of the collected data</a:t>
            </a:r>
            <a:endParaRPr lang="en-US" sz="1800" dirty="0"/>
          </a:p>
          <a:p>
            <a:r>
              <a:rPr lang="en-US" sz="1800" dirty="0"/>
              <a:t>Make decisions</a:t>
            </a:r>
          </a:p>
          <a:p>
            <a:r>
              <a:rPr lang="en-US" sz="1800" dirty="0"/>
              <a:t>Visibility of all systems in real time</a:t>
            </a:r>
          </a:p>
          <a:p>
            <a:r>
              <a:rPr lang="en-US" sz="1800" dirty="0"/>
              <a:t>Fast identification and correlations</a:t>
            </a:r>
          </a:p>
          <a:p>
            <a:r>
              <a:rPr lang="en-US" sz="1800" dirty="0"/>
              <a:t>Visual alarming mode</a:t>
            </a:r>
            <a:endParaRPr lang="sr-Latn-RS" sz="1800" dirty="0"/>
          </a:p>
        </p:txBody>
      </p:sp>
      <p:sp>
        <p:nvSpPr>
          <p:cNvPr id="5" name="Slide Number Placeholder 4"/>
          <p:cNvSpPr>
            <a:spLocks noGrp="1"/>
          </p:cNvSpPr>
          <p:nvPr>
            <p:ph type="sldNum" sz="quarter" idx="12"/>
          </p:nvPr>
        </p:nvSpPr>
        <p:spPr/>
        <p:txBody>
          <a:bodyPr/>
          <a:lstStyle/>
          <a:p>
            <a:fld id="{7982F02E-4095-4241-BA76-74FB05CD25BB}" type="slidenum">
              <a:rPr lang="en-US" smtClean="0"/>
              <a:t>15</a:t>
            </a:fld>
            <a:endParaRPr lang="en-US"/>
          </a:p>
        </p:txBody>
      </p:sp>
      <p:pic>
        <p:nvPicPr>
          <p:cNvPr id="6" name="Picture 5"/>
          <p:cNvPicPr>
            <a:picLocks noChangeAspect="1"/>
          </p:cNvPicPr>
          <p:nvPr/>
        </p:nvPicPr>
        <p:blipFill>
          <a:blip r:embed="rId2"/>
          <a:stretch>
            <a:fillRect/>
          </a:stretch>
        </p:blipFill>
        <p:spPr>
          <a:xfrm>
            <a:off x="838200" y="1925347"/>
            <a:ext cx="6409623" cy="4529365"/>
          </a:xfrm>
          <a:prstGeom prst="rect">
            <a:avLst/>
          </a:prstGeom>
        </p:spPr>
      </p:pic>
    </p:spTree>
    <p:extLst>
      <p:ext uri="{BB962C8B-B14F-4D97-AF65-F5344CB8AC3E}">
        <p14:creationId xmlns:p14="http://schemas.microsoft.com/office/powerpoint/2010/main" val="341032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2">
            <a:extLst>
              <a:ext uri="{FF2B5EF4-FFF2-40B4-BE49-F238E27FC236}">
                <a16:creationId xmlns:a16="http://schemas.microsoft.com/office/drawing/2014/main" id="{0EEF261C-A6FC-8846-A1FC-230B441635A3}"/>
              </a:ext>
            </a:extLst>
          </p:cNvPr>
          <p:cNvSpPr txBox="1">
            <a:spLocks noChangeArrowheads="1"/>
          </p:cNvSpPr>
          <p:nvPr/>
        </p:nvSpPr>
        <p:spPr bwMode="auto">
          <a:xfrm>
            <a:off x="421240" y="260648"/>
            <a:ext cx="11147461" cy="106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chemeClr val="bg1"/>
                </a:solidFill>
                <a:latin typeface="+mj-lt"/>
                <a:ea typeface="+mj-ea"/>
                <a:cs typeface="+mj-cs"/>
              </a:defRPr>
            </a:lvl1pPr>
            <a:lvl2pPr algn="l" rtl="0" eaLnBrk="0" fontAlgn="base" hangingPunct="0">
              <a:spcBef>
                <a:spcPct val="0"/>
              </a:spcBef>
              <a:spcAft>
                <a:spcPct val="0"/>
              </a:spcAft>
              <a:defRPr sz="3000" b="1">
                <a:solidFill>
                  <a:schemeClr val="bg1"/>
                </a:solidFill>
                <a:latin typeface="Verdana" pitchFamily="34" charset="0"/>
              </a:defRPr>
            </a:lvl2pPr>
            <a:lvl3pPr algn="l" rtl="0" eaLnBrk="0" fontAlgn="base" hangingPunct="0">
              <a:spcBef>
                <a:spcPct val="0"/>
              </a:spcBef>
              <a:spcAft>
                <a:spcPct val="0"/>
              </a:spcAft>
              <a:defRPr sz="3000" b="1">
                <a:solidFill>
                  <a:schemeClr val="bg1"/>
                </a:solidFill>
                <a:latin typeface="Verdana" pitchFamily="34" charset="0"/>
              </a:defRPr>
            </a:lvl3pPr>
            <a:lvl4pPr algn="l" rtl="0" eaLnBrk="0" fontAlgn="base" hangingPunct="0">
              <a:spcBef>
                <a:spcPct val="0"/>
              </a:spcBef>
              <a:spcAft>
                <a:spcPct val="0"/>
              </a:spcAft>
              <a:defRPr sz="3000" b="1">
                <a:solidFill>
                  <a:schemeClr val="bg1"/>
                </a:solidFill>
                <a:latin typeface="Verdana" pitchFamily="34" charset="0"/>
              </a:defRPr>
            </a:lvl4pPr>
            <a:lvl5pPr algn="l" rtl="0" eaLnBrk="0" fontAlgn="base" hangingPunct="0">
              <a:spcBef>
                <a:spcPct val="0"/>
              </a:spcBef>
              <a:spcAft>
                <a:spcPct val="0"/>
              </a:spcAft>
              <a:defRPr sz="3000" b="1">
                <a:solidFill>
                  <a:schemeClr val="bg1"/>
                </a:solidFill>
                <a:latin typeface="Verdana" pitchFamily="34" charset="0"/>
              </a:defRPr>
            </a:lvl5pPr>
            <a:lvl6pPr marL="457200" algn="l" rtl="0" fontAlgn="base">
              <a:spcBef>
                <a:spcPct val="0"/>
              </a:spcBef>
              <a:spcAft>
                <a:spcPct val="0"/>
              </a:spcAft>
              <a:defRPr sz="3000" b="1">
                <a:solidFill>
                  <a:schemeClr val="bg1"/>
                </a:solidFill>
                <a:latin typeface="Verdana" pitchFamily="34" charset="0"/>
              </a:defRPr>
            </a:lvl6pPr>
            <a:lvl7pPr marL="914400" algn="l" rtl="0" fontAlgn="base">
              <a:spcBef>
                <a:spcPct val="0"/>
              </a:spcBef>
              <a:spcAft>
                <a:spcPct val="0"/>
              </a:spcAft>
              <a:defRPr sz="3000" b="1">
                <a:solidFill>
                  <a:schemeClr val="bg1"/>
                </a:solidFill>
                <a:latin typeface="Verdana" pitchFamily="34" charset="0"/>
              </a:defRPr>
            </a:lvl7pPr>
            <a:lvl8pPr marL="1371600" algn="l" rtl="0" fontAlgn="base">
              <a:spcBef>
                <a:spcPct val="0"/>
              </a:spcBef>
              <a:spcAft>
                <a:spcPct val="0"/>
              </a:spcAft>
              <a:defRPr sz="3000" b="1">
                <a:solidFill>
                  <a:schemeClr val="bg1"/>
                </a:solidFill>
                <a:latin typeface="Verdana" pitchFamily="34" charset="0"/>
              </a:defRPr>
            </a:lvl8pPr>
            <a:lvl9pPr marL="1828800" algn="l" rtl="0" fontAlgn="base">
              <a:spcBef>
                <a:spcPct val="0"/>
              </a:spcBef>
              <a:spcAft>
                <a:spcPct val="0"/>
              </a:spcAft>
              <a:defRPr sz="3000" b="1">
                <a:solidFill>
                  <a:schemeClr val="bg1"/>
                </a:solidFill>
                <a:latin typeface="Verdana" pitchFamily="34" charset="0"/>
              </a:defRPr>
            </a:lvl9pPr>
          </a:lstStyle>
          <a:p>
            <a:pPr eaLnBrk="1" hangingPunct="1">
              <a:lnSpc>
                <a:spcPct val="90000"/>
              </a:lnSpc>
            </a:pPr>
            <a:r>
              <a:rPr lang="en-US" sz="4000" dirty="0">
                <a:solidFill>
                  <a:srgbClr val="FF0D8C"/>
                </a:solidFill>
              </a:rPr>
              <a:t>Alarms &amp; Analytical results for structures </a:t>
            </a:r>
          </a:p>
          <a:p>
            <a:pPr eaLnBrk="1" hangingPunct="1">
              <a:lnSpc>
                <a:spcPct val="90000"/>
              </a:lnSpc>
            </a:pPr>
            <a:r>
              <a:rPr lang="en-US" sz="4000" dirty="0">
                <a:solidFill>
                  <a:srgbClr val="FF0D8C"/>
                </a:solidFill>
              </a:rPr>
              <a:t>equipped with SHM solution </a:t>
            </a:r>
          </a:p>
        </p:txBody>
      </p:sp>
      <p:pic>
        <p:nvPicPr>
          <p:cNvPr id="21" name="Picture 20">
            <a:extLst>
              <a:ext uri="{FF2B5EF4-FFF2-40B4-BE49-F238E27FC236}">
                <a16:creationId xmlns:a16="http://schemas.microsoft.com/office/drawing/2014/main" id="{29FFFD97-55EC-5741-982D-66F5DAF7AC29}"/>
              </a:ext>
            </a:extLst>
          </p:cNvPr>
          <p:cNvPicPr/>
          <p:nvPr/>
        </p:nvPicPr>
        <p:blipFill>
          <a:blip r:embed="rId3">
            <a:extLst>
              <a:ext uri="{28A0092B-C50C-407E-A947-70E740481C1C}">
                <a14:useLocalDpi xmlns:a14="http://schemas.microsoft.com/office/drawing/2010/main" val="0"/>
              </a:ext>
            </a:extLst>
          </a:blip>
          <a:stretch>
            <a:fillRect/>
          </a:stretch>
        </p:blipFill>
        <p:spPr>
          <a:xfrm>
            <a:off x="5732840" y="3560261"/>
            <a:ext cx="5835861" cy="2819024"/>
          </a:xfrm>
          <a:prstGeom prst="rect">
            <a:avLst/>
          </a:prstGeom>
        </p:spPr>
      </p:pic>
      <p:graphicFrame>
        <p:nvGraphicFramePr>
          <p:cNvPr id="4" name="Object 3">
            <a:extLst>
              <a:ext uri="{FF2B5EF4-FFF2-40B4-BE49-F238E27FC236}">
                <a16:creationId xmlns:a16="http://schemas.microsoft.com/office/drawing/2014/main" id="{7B4DDE79-73F7-744E-B46C-6E475585FCF5}"/>
              </a:ext>
            </a:extLst>
          </p:cNvPr>
          <p:cNvGraphicFramePr>
            <a:graphicFrameLocks noChangeAspect="1"/>
          </p:cNvGraphicFramePr>
          <p:nvPr>
            <p:extLst>
              <p:ext uri="{D42A27DB-BD31-4B8C-83A1-F6EECF244321}">
                <p14:modId xmlns:p14="http://schemas.microsoft.com/office/powerpoint/2010/main" val="4055812112"/>
              </p:ext>
            </p:extLst>
          </p:nvPr>
        </p:nvGraphicFramePr>
        <p:xfrm>
          <a:off x="11162301" y="261293"/>
          <a:ext cx="812800" cy="368300"/>
        </p:xfrm>
        <a:graphic>
          <a:graphicData uri="http://schemas.openxmlformats.org/presentationml/2006/ole">
            <mc:AlternateContent xmlns:mc="http://schemas.openxmlformats.org/markup-compatibility/2006">
              <mc:Choice xmlns:v="urn:schemas-microsoft-com:vml" Requires="v">
                <p:oleObj spid="_x0000_s7216" name="Picture" r:id="rId4" imgW="759211" imgH="302771" progId="Word.Picture.8">
                  <p:embed/>
                </p:oleObj>
              </mc:Choice>
              <mc:Fallback>
                <p:oleObj name="Picture" r:id="rId4" imgW="759211" imgH="302771" progId="Word.Picture.8">
                  <p:embed/>
                  <p:pic>
                    <p:nvPicPr>
                      <p:cNvPr id="4" name="Object 3">
                        <a:extLst>
                          <a:ext uri="{FF2B5EF4-FFF2-40B4-BE49-F238E27FC236}">
                            <a16:creationId xmlns:a16="http://schemas.microsoft.com/office/drawing/2014/main" id="{7B4DDE79-73F7-744E-B46C-6E475585F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2301" y="261293"/>
                        <a:ext cx="812800" cy="368300"/>
                      </a:xfrm>
                      <a:prstGeom prst="rect">
                        <a:avLst/>
                      </a:prstGeom>
                      <a:solidFill>
                        <a:schemeClr val="bg1"/>
                      </a:solidFill>
                    </p:spPr>
                  </p:pic>
                </p:oleObj>
              </mc:Fallback>
            </mc:AlternateContent>
          </a:graphicData>
        </a:graphic>
      </p:graphicFrame>
      <p:pic>
        <p:nvPicPr>
          <p:cNvPr id="5" name="Picture 4">
            <a:extLst>
              <a:ext uri="{FF2B5EF4-FFF2-40B4-BE49-F238E27FC236}">
                <a16:creationId xmlns:a16="http://schemas.microsoft.com/office/drawing/2014/main" id="{EB2217E4-A07A-2F41-9A50-A74613D49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240" y="1567831"/>
            <a:ext cx="5125716" cy="2855620"/>
          </a:xfrm>
          <a:prstGeom prst="rect">
            <a:avLst/>
          </a:prstGeom>
        </p:spPr>
      </p:pic>
    </p:spTree>
    <p:extLst>
      <p:ext uri="{BB962C8B-B14F-4D97-AF65-F5344CB8AC3E}">
        <p14:creationId xmlns:p14="http://schemas.microsoft.com/office/powerpoint/2010/main" val="233752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BIM modelling</a:t>
            </a:r>
            <a:endParaRPr lang="sr-Latn-RS" b="1" dirty="0"/>
          </a:p>
        </p:txBody>
      </p:sp>
      <p:sp>
        <p:nvSpPr>
          <p:cNvPr id="3" name="Content Placeholder 2"/>
          <p:cNvSpPr>
            <a:spLocks noGrp="1"/>
          </p:cNvSpPr>
          <p:nvPr>
            <p:ph idx="1"/>
          </p:nvPr>
        </p:nvSpPr>
        <p:spPr>
          <a:xfrm>
            <a:off x="6849184" y="2223267"/>
            <a:ext cx="2934083" cy="615681"/>
          </a:xfrm>
        </p:spPr>
        <p:txBody>
          <a:bodyPr>
            <a:normAutofit/>
          </a:bodyPr>
          <a:lstStyle/>
          <a:p>
            <a:pPr marL="0" indent="0">
              <a:buNone/>
            </a:pPr>
            <a:r>
              <a:rPr lang="en-US" sz="1400" dirty="0" err="1"/>
              <a:t>Tekla</a:t>
            </a:r>
            <a:r>
              <a:rPr lang="en-US" sz="1400" dirty="0"/>
              <a:t> Middle East BIM Awards 2018 </a:t>
            </a:r>
          </a:p>
          <a:p>
            <a:pPr marL="0" indent="0">
              <a:buNone/>
            </a:pPr>
            <a:r>
              <a:rPr lang="en-US" sz="1400" dirty="0"/>
              <a:t>DUBAI Museum of the Future</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dirty="0"/>
          </a:p>
          <a:p>
            <a:pPr marL="0" indent="0">
              <a:buNone/>
            </a:pPr>
            <a:endParaRPr lang="en-US" dirty="0"/>
          </a:p>
          <a:p>
            <a:pPr marL="0" indent="0">
              <a:buNone/>
            </a:pPr>
            <a:endParaRPr lang="sr-Latn-RS" dirty="0"/>
          </a:p>
        </p:txBody>
      </p:sp>
      <p:sp>
        <p:nvSpPr>
          <p:cNvPr id="5" name="Slide Number Placeholder 4"/>
          <p:cNvSpPr>
            <a:spLocks noGrp="1"/>
          </p:cNvSpPr>
          <p:nvPr>
            <p:ph type="sldNum" sz="quarter" idx="12"/>
          </p:nvPr>
        </p:nvSpPr>
        <p:spPr/>
        <p:txBody>
          <a:bodyPr/>
          <a:lstStyle/>
          <a:p>
            <a:fld id="{7982F02E-4095-4241-BA76-74FB05CD25BB}" type="slidenum">
              <a:rPr lang="en-US" smtClean="0"/>
              <a:t>17</a:t>
            </a:fld>
            <a:endParaRPr lang="en-US"/>
          </a:p>
        </p:txBody>
      </p:sp>
      <p:pic>
        <p:nvPicPr>
          <p:cNvPr id="6" name="Picture 5"/>
          <p:cNvPicPr>
            <a:picLocks noChangeAspect="1"/>
          </p:cNvPicPr>
          <p:nvPr/>
        </p:nvPicPr>
        <p:blipFill>
          <a:blip r:embed="rId3"/>
          <a:stretch>
            <a:fillRect/>
          </a:stretch>
        </p:blipFill>
        <p:spPr>
          <a:xfrm>
            <a:off x="5382144" y="2887226"/>
            <a:ext cx="5589104" cy="3728260"/>
          </a:xfrm>
          <a:prstGeom prst="rect">
            <a:avLst/>
          </a:prstGeom>
          <a:effectLst>
            <a:softEdge rad="127000"/>
          </a:effectLst>
        </p:spPr>
      </p:pic>
      <p:pic>
        <p:nvPicPr>
          <p:cNvPr id="7" name="Picture 6"/>
          <p:cNvPicPr>
            <a:picLocks noChangeAspect="1"/>
          </p:cNvPicPr>
          <p:nvPr/>
        </p:nvPicPr>
        <p:blipFill>
          <a:blip r:embed="rId4"/>
          <a:stretch>
            <a:fillRect/>
          </a:stretch>
        </p:blipFill>
        <p:spPr>
          <a:xfrm>
            <a:off x="397566" y="2906923"/>
            <a:ext cx="4984578" cy="3688865"/>
          </a:xfrm>
          <a:prstGeom prst="rect">
            <a:avLst/>
          </a:prstGeom>
          <a:effectLst>
            <a:softEdge rad="127000"/>
          </a:effectLst>
        </p:spPr>
      </p:pic>
    </p:spTree>
    <p:extLst>
      <p:ext uri="{BB962C8B-B14F-4D97-AF65-F5344CB8AC3E}">
        <p14:creationId xmlns:p14="http://schemas.microsoft.com/office/powerpoint/2010/main" val="183884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 y="0"/>
            <a:ext cx="6553200" cy="6858000"/>
          </a:xfrm>
          <a:prstGeom prst="rect">
            <a:avLst/>
          </a:prstGeom>
          <a:solidFill>
            <a:srgbClr val="00A9D4"/>
          </a:solidFill>
          <a:ln w="12700" cap="flat" cmpd="sng" algn="ctr">
            <a:noFill/>
            <a:prstDash val="solid"/>
            <a:round/>
            <a:headEnd type="none" w="med" len="med"/>
            <a:tailEnd type="none" w="med" len="med"/>
          </a:ln>
          <a:effectLst/>
        </p:spPr>
        <p:txBody>
          <a:bodyPr vert="horz" wrap="none" lIns="53999" tIns="34289" rIns="53999" bIns="34289" numCol="1" rtlCol="0" anchor="t" anchorCtr="0" compatLnSpc="1">
            <a:prstTxWarp prst="textNoShape">
              <a:avLst/>
            </a:prstTxWarp>
          </a:bodyPr>
          <a:lstStyle/>
          <a:p>
            <a:pPr defTabSz="685766">
              <a:spcBef>
                <a:spcPct val="0"/>
              </a:spcBef>
            </a:pPr>
            <a:endParaRPr lang="en-US" sz="1351" b="1">
              <a:solidFill>
                <a:srgbClr val="58585A"/>
              </a:solidFill>
              <a:latin typeface="Arial" pitchFamily="34" charset="0"/>
              <a:ea typeface="ＭＳ Ｐゴシック" pitchFamily="34" charset="-128"/>
            </a:endParaRPr>
          </a:p>
        </p:txBody>
      </p:sp>
      <p:sp>
        <p:nvSpPr>
          <p:cNvPr id="9" name="Content Placeholder 8"/>
          <p:cNvSpPr>
            <a:spLocks noGrp="1"/>
          </p:cNvSpPr>
          <p:nvPr>
            <p:ph sz="quarter" idx="10"/>
          </p:nvPr>
        </p:nvSpPr>
        <p:spPr>
          <a:xfrm>
            <a:off x="406401" y="1349752"/>
            <a:ext cx="5674104" cy="4519957"/>
          </a:xfrm>
        </p:spPr>
        <p:txBody>
          <a:bodyPr>
            <a:noAutofit/>
          </a:bodyPr>
          <a:lstStyle/>
          <a:p>
            <a:pPr marL="171442" indent="-171442">
              <a:spcBef>
                <a:spcPts val="1351"/>
              </a:spcBef>
              <a:buClr>
                <a:schemeClr val="bg1"/>
              </a:buClr>
              <a:buFont typeface="Arial" panose="020B0604020202020204" pitchFamily="34" charset="0"/>
              <a:buChar char="›"/>
            </a:pPr>
            <a:r>
              <a:rPr lang="en-US" sz="2133" dirty="0">
                <a:solidFill>
                  <a:schemeClr val="bg1"/>
                </a:solidFill>
                <a:ea typeface="Apple Braille" charset="0"/>
                <a:cs typeface="Apple Braille" charset="0"/>
              </a:rPr>
              <a:t>Digitalization in Construction Industry starting to develop </a:t>
            </a:r>
          </a:p>
          <a:p>
            <a:pPr marL="171442" indent="-171442">
              <a:spcBef>
                <a:spcPts val="1351"/>
              </a:spcBef>
              <a:buClr>
                <a:schemeClr val="bg1"/>
              </a:buClr>
              <a:buFont typeface="Arial" panose="020B0604020202020204" pitchFamily="34" charset="0"/>
              <a:buChar char="›"/>
            </a:pPr>
            <a:r>
              <a:rPr lang="en-US" sz="2133" dirty="0">
                <a:solidFill>
                  <a:schemeClr val="bg1"/>
                </a:solidFill>
                <a:ea typeface="Apple Braille" charset="0"/>
                <a:cs typeface="Apple Braille" charset="0"/>
              </a:rPr>
              <a:t>Efficiency &amp; Cost saving, Better Control, Increased Safety </a:t>
            </a:r>
          </a:p>
          <a:p>
            <a:pPr marL="171442" indent="-171442">
              <a:spcBef>
                <a:spcPts val="1351"/>
              </a:spcBef>
              <a:buClr>
                <a:schemeClr val="bg1"/>
              </a:buClr>
              <a:buFont typeface="Arial" panose="020B0604020202020204" pitchFamily="34" charset="0"/>
              <a:buChar char="›"/>
            </a:pPr>
            <a:r>
              <a:rPr lang="en-US" sz="2133" dirty="0">
                <a:solidFill>
                  <a:schemeClr val="bg1"/>
                </a:solidFill>
                <a:ea typeface="Apple Braille" charset="0"/>
                <a:cs typeface="Apple Braille" charset="0"/>
              </a:rPr>
              <a:t>Aging infrastructure – increasing need for risk mitigation</a:t>
            </a:r>
          </a:p>
          <a:p>
            <a:pPr marL="171442" indent="-171442">
              <a:spcBef>
                <a:spcPts val="1351"/>
              </a:spcBef>
              <a:buClr>
                <a:schemeClr val="bg1"/>
              </a:buClr>
              <a:buFont typeface="Arial" panose="020B0604020202020204" pitchFamily="34" charset="0"/>
              <a:buChar char="›"/>
            </a:pPr>
            <a:r>
              <a:rPr lang="en-US" sz="2133" dirty="0">
                <a:solidFill>
                  <a:schemeClr val="bg1"/>
                </a:solidFill>
                <a:ea typeface="Apple Braille" charset="0"/>
                <a:cs typeface="Apple Braille" charset="0"/>
              </a:rPr>
              <a:t>Decisions based on real time measurement</a:t>
            </a:r>
          </a:p>
          <a:p>
            <a:pPr marL="171442" indent="-171442">
              <a:spcBef>
                <a:spcPts val="1351"/>
              </a:spcBef>
              <a:buClr>
                <a:schemeClr val="bg1"/>
              </a:buClr>
              <a:buFont typeface="Arial" panose="020B0604020202020204" pitchFamily="34" charset="0"/>
              <a:buChar char="›"/>
            </a:pPr>
            <a:r>
              <a:rPr lang="en-US" sz="2133" dirty="0" err="1">
                <a:solidFill>
                  <a:schemeClr val="bg1"/>
                </a:solidFill>
                <a:ea typeface="Apple Braille" charset="0"/>
                <a:cs typeface="Apple Braille" charset="0"/>
              </a:rPr>
              <a:t>IoT</a:t>
            </a:r>
            <a:r>
              <a:rPr lang="en-US" sz="2133" dirty="0">
                <a:solidFill>
                  <a:schemeClr val="bg1"/>
                </a:solidFill>
                <a:ea typeface="Apple Braille" charset="0"/>
                <a:cs typeface="Apple Braille" charset="0"/>
              </a:rPr>
              <a:t> &amp; BIM powerful tool in expert hands</a:t>
            </a:r>
          </a:p>
          <a:p>
            <a:pPr marL="171442" indent="-171442">
              <a:spcBef>
                <a:spcPts val="1351"/>
              </a:spcBef>
              <a:buClr>
                <a:schemeClr val="bg1"/>
              </a:buClr>
              <a:buFont typeface="Arial" panose="020B0604020202020204" pitchFamily="34" charset="0"/>
              <a:buChar char="›"/>
            </a:pPr>
            <a:r>
              <a:rPr lang="en-US" sz="2133" dirty="0">
                <a:solidFill>
                  <a:schemeClr val="bg1"/>
                </a:solidFill>
                <a:ea typeface="Apple Braille" charset="0"/>
                <a:cs typeface="Apple Braille" charset="0"/>
              </a:rPr>
              <a:t>Important to cooperate and co-create with partners – complex and different solutions and expertize needed</a:t>
            </a:r>
          </a:p>
        </p:txBody>
      </p:sp>
      <p:sp>
        <p:nvSpPr>
          <p:cNvPr id="4" name="Title 3"/>
          <p:cNvSpPr>
            <a:spLocks noGrp="1"/>
          </p:cNvSpPr>
          <p:nvPr>
            <p:ph type="title"/>
          </p:nvPr>
        </p:nvSpPr>
        <p:spPr>
          <a:xfrm>
            <a:off x="711201" y="233227"/>
            <a:ext cx="4274407" cy="814028"/>
          </a:xfrm>
        </p:spPr>
        <p:txBody>
          <a:bodyPr>
            <a:normAutofit/>
          </a:bodyPr>
          <a:lstStyle/>
          <a:p>
            <a:r>
              <a:rPr lang="en-US" dirty="0">
                <a:solidFill>
                  <a:schemeClr val="bg1"/>
                </a:solidFill>
                <a:latin typeface="+mn-lt"/>
              </a:rPr>
              <a:t>Key Takeaways</a:t>
            </a:r>
          </a:p>
        </p:txBody>
      </p:sp>
      <p:pic>
        <p:nvPicPr>
          <p:cNvPr id="5" name="Econ20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31178" y="1127251"/>
            <a:ext cx="333375" cy="440384"/>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3202" y="0"/>
            <a:ext cx="9372599" cy="6858000"/>
          </a:xfrm>
          <a:prstGeom prst="rect">
            <a:avLst/>
          </a:prstGeom>
        </p:spPr>
      </p:pic>
    </p:spTree>
    <p:extLst>
      <p:ext uri="{BB962C8B-B14F-4D97-AF65-F5344CB8AC3E}">
        <p14:creationId xmlns:p14="http://schemas.microsoft.com/office/powerpoint/2010/main" val="1799250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tools - 3D print &amp; scan</a:t>
            </a:r>
            <a:endParaRPr lang="sr-Latn-RS" dirty="0"/>
          </a:p>
        </p:txBody>
      </p:sp>
      <p:pic>
        <p:nvPicPr>
          <p:cNvPr id="6" name="Content Placeholder 5"/>
          <p:cNvPicPr>
            <a:picLocks noGrp="1" noChangeAspect="1"/>
          </p:cNvPicPr>
          <p:nvPr>
            <p:ph idx="1"/>
          </p:nvPr>
        </p:nvPicPr>
        <p:blipFill>
          <a:blip r:embed="rId2"/>
          <a:stretch>
            <a:fillRect/>
          </a:stretch>
        </p:blipFill>
        <p:spPr>
          <a:xfrm>
            <a:off x="838200" y="1690688"/>
            <a:ext cx="6431645" cy="4544928"/>
          </a:xfrm>
          <a:prstGeom prst="rect">
            <a:avLst/>
          </a:prstGeom>
        </p:spPr>
      </p:pic>
      <p:sp>
        <p:nvSpPr>
          <p:cNvPr id="5" name="Slide Number Placeholder 4"/>
          <p:cNvSpPr>
            <a:spLocks noGrp="1"/>
          </p:cNvSpPr>
          <p:nvPr>
            <p:ph type="sldNum" sz="quarter" idx="12"/>
          </p:nvPr>
        </p:nvSpPr>
        <p:spPr/>
        <p:txBody>
          <a:bodyPr/>
          <a:lstStyle/>
          <a:p>
            <a:fld id="{7982F02E-4095-4241-BA76-74FB05CD25BB}" type="slidenum">
              <a:rPr lang="en-US" smtClean="0"/>
              <a:t>19</a:t>
            </a:fld>
            <a:endParaRPr lang="en-US"/>
          </a:p>
        </p:txBody>
      </p:sp>
      <p:pic>
        <p:nvPicPr>
          <p:cNvPr id="7" name="Picture 6"/>
          <p:cNvPicPr>
            <a:picLocks noChangeAspect="1"/>
          </p:cNvPicPr>
          <p:nvPr/>
        </p:nvPicPr>
        <p:blipFill>
          <a:blip r:embed="rId3"/>
          <a:stretch>
            <a:fillRect/>
          </a:stretch>
        </p:blipFill>
        <p:spPr>
          <a:xfrm>
            <a:off x="7269845" y="1978668"/>
            <a:ext cx="4445720" cy="3968967"/>
          </a:xfrm>
          <a:prstGeom prst="rect">
            <a:avLst/>
          </a:prstGeom>
        </p:spPr>
      </p:pic>
      <p:sp>
        <p:nvSpPr>
          <p:cNvPr id="8" name="Oval 7"/>
          <p:cNvSpPr/>
          <p:nvPr/>
        </p:nvSpPr>
        <p:spPr>
          <a:xfrm>
            <a:off x="6994950" y="4926580"/>
            <a:ext cx="1665170" cy="1309036"/>
          </a:xfrm>
          <a:prstGeom prst="ellipse">
            <a:avLst/>
          </a:prstGeom>
          <a:noFill/>
          <a:ln>
            <a:solidFill>
              <a:srgbClr val="FF4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r-Latn-RS"/>
          </a:p>
        </p:txBody>
      </p:sp>
    </p:spTree>
    <p:extLst>
      <p:ext uri="{BB962C8B-B14F-4D97-AF65-F5344CB8AC3E}">
        <p14:creationId xmlns:p14="http://schemas.microsoft.com/office/powerpoint/2010/main" val="314090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20BB-E1C7-AA4F-9C23-4D139FEB3946}"/>
              </a:ext>
            </a:extLst>
          </p:cNvPr>
          <p:cNvSpPr>
            <a:spLocks noGrp="1"/>
          </p:cNvSpPr>
          <p:nvPr>
            <p:ph type="title"/>
          </p:nvPr>
        </p:nvSpPr>
        <p:spPr>
          <a:xfrm>
            <a:off x="2608027" y="1190896"/>
            <a:ext cx="2554014" cy="1325563"/>
          </a:xfrm>
        </p:spPr>
        <p:txBody>
          <a:bodyPr/>
          <a:lstStyle/>
          <a:p>
            <a:r>
              <a:rPr lang="en-US" dirty="0">
                <a:solidFill>
                  <a:srgbClr val="0070C0"/>
                </a:solidFill>
              </a:rPr>
              <a:t>Outlines</a:t>
            </a:r>
          </a:p>
        </p:txBody>
      </p:sp>
      <p:sp>
        <p:nvSpPr>
          <p:cNvPr id="3" name="Content Placeholder 2">
            <a:extLst>
              <a:ext uri="{FF2B5EF4-FFF2-40B4-BE49-F238E27FC236}">
                <a16:creationId xmlns:a16="http://schemas.microsoft.com/office/drawing/2014/main" id="{3401823D-8D97-4948-AA55-EF3BFCDC9285}"/>
              </a:ext>
            </a:extLst>
          </p:cNvPr>
          <p:cNvSpPr>
            <a:spLocks noGrp="1"/>
          </p:cNvSpPr>
          <p:nvPr>
            <p:ph idx="1"/>
          </p:nvPr>
        </p:nvSpPr>
        <p:spPr>
          <a:xfrm>
            <a:off x="2608027" y="2516459"/>
            <a:ext cx="8434046" cy="2850671"/>
          </a:xfrm>
        </p:spPr>
        <p:txBody>
          <a:bodyPr>
            <a:normAutofit/>
          </a:bodyPr>
          <a:lstStyle/>
          <a:p>
            <a:r>
              <a:rPr lang="en-GB" dirty="0"/>
              <a:t>Introduction to Company </a:t>
            </a:r>
            <a:r>
              <a:rPr lang="en-GB" dirty="0" smtClean="0"/>
              <a:t>VMS</a:t>
            </a:r>
            <a:endParaRPr lang="en-GB" dirty="0"/>
          </a:p>
          <a:p>
            <a:r>
              <a:rPr lang="en-GB" dirty="0"/>
              <a:t>Life Cycle and Digitalization</a:t>
            </a:r>
          </a:p>
          <a:p>
            <a:r>
              <a:rPr lang="en-GB" dirty="0"/>
              <a:t>Data driven decisions</a:t>
            </a:r>
          </a:p>
          <a:p>
            <a:r>
              <a:rPr lang="en-US" dirty="0"/>
              <a:t>QL construction trends</a:t>
            </a:r>
          </a:p>
          <a:p>
            <a:r>
              <a:rPr lang="en-GB" dirty="0"/>
              <a:t>People in focus – shifting workforce</a:t>
            </a:r>
          </a:p>
          <a:p>
            <a:endParaRPr lang="sr-Latn-RS" dirty="0"/>
          </a:p>
          <a:p>
            <a:endParaRPr lang="en-US" dirty="0"/>
          </a:p>
        </p:txBody>
      </p:sp>
      <p:sp>
        <p:nvSpPr>
          <p:cNvPr id="5" name="Slide Number Placeholder 4"/>
          <p:cNvSpPr>
            <a:spLocks noGrp="1"/>
          </p:cNvSpPr>
          <p:nvPr>
            <p:ph type="sldNum" sz="quarter" idx="12"/>
          </p:nvPr>
        </p:nvSpPr>
        <p:spPr/>
        <p:txBody>
          <a:bodyPr/>
          <a:lstStyle/>
          <a:p>
            <a:fld id="{7982F02E-4095-4241-BA76-74FB05CD25BB}" type="slidenum">
              <a:rPr lang="en-US" smtClean="0"/>
              <a:t>2</a:t>
            </a:fld>
            <a:endParaRPr lang="en-US"/>
          </a:p>
        </p:txBody>
      </p:sp>
    </p:spTree>
    <p:extLst>
      <p:ext uri="{BB962C8B-B14F-4D97-AF65-F5344CB8AC3E}">
        <p14:creationId xmlns:p14="http://schemas.microsoft.com/office/powerpoint/2010/main" val="3865317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47" y="430730"/>
            <a:ext cx="3897429" cy="1325563"/>
          </a:xfrm>
        </p:spPr>
        <p:txBody>
          <a:bodyPr/>
          <a:lstStyle/>
          <a:p>
            <a:r>
              <a:rPr lang="en-US" dirty="0"/>
              <a:t># Virtual reality</a:t>
            </a:r>
            <a:endParaRPr lang="sr-Latn-RS" dirty="0"/>
          </a:p>
        </p:txBody>
      </p:sp>
      <p:sp>
        <p:nvSpPr>
          <p:cNvPr id="5" name="Slide Number Placeholder 4"/>
          <p:cNvSpPr>
            <a:spLocks noGrp="1"/>
          </p:cNvSpPr>
          <p:nvPr>
            <p:ph type="sldNum" sz="quarter" idx="12"/>
          </p:nvPr>
        </p:nvSpPr>
        <p:spPr/>
        <p:txBody>
          <a:bodyPr/>
          <a:lstStyle/>
          <a:p>
            <a:fld id="{7982F02E-4095-4241-BA76-74FB05CD25BB}" type="slidenum">
              <a:rPr lang="en-US" smtClean="0"/>
              <a:t>20</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66144"/>
            <a:ext cx="5448300" cy="3714750"/>
          </a:xfrm>
          <a:prstGeom prst="rect">
            <a:avLst/>
          </a:prstGeom>
        </p:spPr>
      </p:pic>
      <p:sp>
        <p:nvSpPr>
          <p:cNvPr id="8" name="Rectangle 7"/>
          <p:cNvSpPr/>
          <p:nvPr/>
        </p:nvSpPr>
        <p:spPr>
          <a:xfrm>
            <a:off x="838199" y="5798145"/>
            <a:ext cx="4369067" cy="923330"/>
          </a:xfrm>
          <a:prstGeom prst="rect">
            <a:avLst/>
          </a:prstGeom>
        </p:spPr>
        <p:txBody>
          <a:bodyPr wrap="square">
            <a:spAutoFit/>
          </a:bodyPr>
          <a:lstStyle/>
          <a:p>
            <a:r>
              <a:rPr lang="sr-Latn-RS" dirty="0">
                <a:hlinkClick r:id="rId3"/>
              </a:rPr>
              <a:t/>
            </a:r>
            <a:br>
              <a:rPr lang="sr-Latn-RS" dirty="0">
                <a:hlinkClick r:id="rId3"/>
              </a:rPr>
            </a:br>
            <a:r>
              <a:rPr lang="en-US" dirty="0">
                <a:hlinkClick r:id="rId3"/>
              </a:rPr>
              <a:t>Source: </a:t>
            </a:r>
            <a:r>
              <a:rPr lang="sr-Latn-RS" dirty="0">
                <a:hlinkClick r:id="rId3"/>
              </a:rPr>
              <a:t>Leonard Design Architects</a:t>
            </a:r>
            <a:r>
              <a:rPr lang="en-US" dirty="0"/>
              <a:t>  * 2016</a:t>
            </a:r>
            <a:r>
              <a:rPr lang="sr-Latn-RS" dirty="0"/>
              <a:t/>
            </a:r>
            <a:br>
              <a:rPr lang="sr-Latn-RS" dirty="0"/>
            </a:br>
            <a:endParaRPr lang="sr-Latn-RS" dirty="0"/>
          </a:p>
        </p:txBody>
      </p:sp>
      <p:pic>
        <p:nvPicPr>
          <p:cNvPr id="9" name="Picture 8"/>
          <p:cNvPicPr>
            <a:picLocks noChangeAspect="1"/>
          </p:cNvPicPr>
          <p:nvPr/>
        </p:nvPicPr>
        <p:blipFill>
          <a:blip r:embed="rId4"/>
          <a:stretch>
            <a:fillRect/>
          </a:stretch>
        </p:blipFill>
        <p:spPr>
          <a:xfrm>
            <a:off x="6286500" y="3885825"/>
            <a:ext cx="2248302" cy="1995069"/>
          </a:xfrm>
          <a:prstGeom prst="rect">
            <a:avLst/>
          </a:prstGeom>
        </p:spPr>
      </p:pic>
      <p:pic>
        <p:nvPicPr>
          <p:cNvPr id="10" name="Picture 9"/>
          <p:cNvPicPr>
            <a:picLocks noChangeAspect="1"/>
          </p:cNvPicPr>
          <p:nvPr/>
        </p:nvPicPr>
        <p:blipFill>
          <a:blip r:embed="rId5"/>
          <a:stretch>
            <a:fillRect/>
          </a:stretch>
        </p:blipFill>
        <p:spPr>
          <a:xfrm>
            <a:off x="6822150" y="365125"/>
            <a:ext cx="4858909" cy="2782336"/>
          </a:xfrm>
          <a:prstGeom prst="rect">
            <a:avLst/>
          </a:prstGeom>
        </p:spPr>
      </p:pic>
      <p:sp>
        <p:nvSpPr>
          <p:cNvPr id="11" name="Rectangle 10"/>
          <p:cNvSpPr/>
          <p:nvPr/>
        </p:nvSpPr>
        <p:spPr>
          <a:xfrm>
            <a:off x="6822150" y="2923524"/>
            <a:ext cx="5369850" cy="1477328"/>
          </a:xfrm>
          <a:prstGeom prst="rect">
            <a:avLst/>
          </a:prstGeom>
        </p:spPr>
        <p:txBody>
          <a:bodyPr wrap="square">
            <a:spAutoFit/>
          </a:bodyPr>
          <a:lstStyle/>
          <a:p>
            <a:r>
              <a:rPr lang="sr-Latn-RS" dirty="0">
                <a:hlinkClick r:id="rId3"/>
              </a:rPr>
              <a:t/>
            </a:r>
            <a:br>
              <a:rPr lang="sr-Latn-RS" dirty="0">
                <a:hlinkClick r:id="rId3"/>
              </a:rPr>
            </a:br>
            <a:r>
              <a:rPr lang="en-US" dirty="0">
                <a:hlinkClick r:id="rId3"/>
              </a:rPr>
              <a:t>Source: </a:t>
            </a:r>
            <a:r>
              <a:rPr lang="sr-Latn-RS" dirty="0"/>
              <a:t>VR Virtual Reality architecture</a:t>
            </a:r>
            <a:r>
              <a:rPr lang="en-US" dirty="0"/>
              <a:t> by </a:t>
            </a:r>
            <a:r>
              <a:rPr lang="sr-Latn-RS" dirty="0">
                <a:hlinkClick r:id="rId6"/>
              </a:rPr>
              <a:t>Bryan Howard</a:t>
            </a:r>
            <a:r>
              <a:rPr lang="sr-Latn-RS" dirty="0"/>
              <a:t/>
            </a:r>
            <a:br>
              <a:rPr lang="sr-Latn-RS" dirty="0"/>
            </a:br>
            <a:endParaRPr lang="sr-Latn-RS" dirty="0"/>
          </a:p>
          <a:p>
            <a:r>
              <a:rPr lang="sr-Latn-RS" dirty="0"/>
              <a:t/>
            </a:r>
            <a:br>
              <a:rPr lang="sr-Latn-RS" dirty="0"/>
            </a:br>
            <a:endParaRPr lang="sr-Latn-RS" dirty="0"/>
          </a:p>
        </p:txBody>
      </p:sp>
      <p:pic>
        <p:nvPicPr>
          <p:cNvPr id="12" name="Picture 11"/>
          <p:cNvPicPr>
            <a:picLocks noChangeAspect="1"/>
          </p:cNvPicPr>
          <p:nvPr/>
        </p:nvPicPr>
        <p:blipFill>
          <a:blip r:embed="rId7"/>
          <a:stretch>
            <a:fillRect/>
          </a:stretch>
        </p:blipFill>
        <p:spPr>
          <a:xfrm>
            <a:off x="8534802" y="3885825"/>
            <a:ext cx="2108759" cy="1995070"/>
          </a:xfrm>
          <a:prstGeom prst="rect">
            <a:avLst/>
          </a:prstGeom>
        </p:spPr>
      </p:pic>
    </p:spTree>
    <p:extLst>
      <p:ext uri="{BB962C8B-B14F-4D97-AF65-F5344CB8AC3E}">
        <p14:creationId xmlns:p14="http://schemas.microsoft.com/office/powerpoint/2010/main" val="114398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47" y="430730"/>
            <a:ext cx="10096098" cy="1325563"/>
          </a:xfrm>
        </p:spPr>
        <p:txBody>
          <a:bodyPr/>
          <a:lstStyle/>
          <a:p>
            <a:r>
              <a:rPr lang="en-US" dirty="0"/>
              <a:t># 3D Printing  			 #3D Scanning</a:t>
            </a:r>
            <a:endParaRPr lang="sr-Latn-RS" dirty="0"/>
          </a:p>
        </p:txBody>
      </p:sp>
      <p:sp>
        <p:nvSpPr>
          <p:cNvPr id="5" name="Slide Number Placeholder 4"/>
          <p:cNvSpPr>
            <a:spLocks noGrp="1"/>
          </p:cNvSpPr>
          <p:nvPr>
            <p:ph type="sldNum" sz="quarter" idx="12"/>
          </p:nvPr>
        </p:nvSpPr>
        <p:spPr/>
        <p:txBody>
          <a:bodyPr/>
          <a:lstStyle/>
          <a:p>
            <a:fld id="{7982F02E-4095-4241-BA76-74FB05CD25BB}" type="slidenum">
              <a:rPr lang="en-US" smtClean="0"/>
              <a:t>21</a:t>
            </a:fld>
            <a:endParaRPr lang="en-US"/>
          </a:p>
        </p:txBody>
      </p:sp>
      <p:pic>
        <p:nvPicPr>
          <p:cNvPr id="4" name="Picture 3"/>
          <p:cNvPicPr>
            <a:picLocks noChangeAspect="1"/>
          </p:cNvPicPr>
          <p:nvPr/>
        </p:nvPicPr>
        <p:blipFill>
          <a:blip r:embed="rId2"/>
          <a:stretch>
            <a:fillRect/>
          </a:stretch>
        </p:blipFill>
        <p:spPr>
          <a:xfrm>
            <a:off x="703446" y="1694823"/>
            <a:ext cx="3194785" cy="4596577"/>
          </a:xfrm>
          <a:prstGeom prst="rect">
            <a:avLst/>
          </a:prstGeom>
        </p:spPr>
      </p:pic>
      <p:pic>
        <p:nvPicPr>
          <p:cNvPr id="7" name="Picture 6"/>
          <p:cNvPicPr>
            <a:picLocks noChangeAspect="1"/>
          </p:cNvPicPr>
          <p:nvPr/>
        </p:nvPicPr>
        <p:blipFill>
          <a:blip r:embed="rId3"/>
          <a:stretch>
            <a:fillRect/>
          </a:stretch>
        </p:blipFill>
        <p:spPr>
          <a:xfrm>
            <a:off x="7806937" y="1694823"/>
            <a:ext cx="3546863" cy="2491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311" y="1694823"/>
            <a:ext cx="2514371" cy="2515877"/>
          </a:xfrm>
          <a:prstGeom prst="rect">
            <a:avLst/>
          </a:prstGeom>
        </p:spPr>
      </p:pic>
      <p:pic>
        <p:nvPicPr>
          <p:cNvPr id="14" name="Picture 13"/>
          <p:cNvPicPr>
            <a:picLocks noChangeAspect="1"/>
          </p:cNvPicPr>
          <p:nvPr/>
        </p:nvPicPr>
        <p:blipFill>
          <a:blip r:embed="rId5"/>
          <a:stretch>
            <a:fillRect/>
          </a:stretch>
        </p:blipFill>
        <p:spPr>
          <a:xfrm>
            <a:off x="4738311" y="4310054"/>
            <a:ext cx="3014060" cy="2046296"/>
          </a:xfrm>
          <a:prstGeom prst="rect">
            <a:avLst/>
          </a:prstGeom>
        </p:spPr>
      </p:pic>
      <p:pic>
        <p:nvPicPr>
          <p:cNvPr id="15" name="Picture 14"/>
          <p:cNvPicPr>
            <a:picLocks noChangeAspect="1"/>
          </p:cNvPicPr>
          <p:nvPr/>
        </p:nvPicPr>
        <p:blipFill>
          <a:blip r:embed="rId6"/>
          <a:stretch>
            <a:fillRect/>
          </a:stretch>
        </p:blipFill>
        <p:spPr>
          <a:xfrm>
            <a:off x="7954868" y="4310054"/>
            <a:ext cx="3398932" cy="2046296"/>
          </a:xfrm>
          <a:prstGeom prst="rect">
            <a:avLst/>
          </a:prstGeom>
        </p:spPr>
      </p:pic>
    </p:spTree>
    <p:extLst>
      <p:ext uri="{BB962C8B-B14F-4D97-AF65-F5344CB8AC3E}">
        <p14:creationId xmlns:p14="http://schemas.microsoft.com/office/powerpoint/2010/main" val="2969268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664" y="285612"/>
            <a:ext cx="10515600" cy="1325563"/>
          </a:xfrm>
        </p:spPr>
        <p:txBody>
          <a:bodyPr>
            <a:normAutofit/>
          </a:bodyPr>
          <a:lstStyle/>
          <a:p>
            <a:r>
              <a:rPr lang="en-US" sz="3200" dirty="0">
                <a:solidFill>
                  <a:srgbClr val="FF0D8C"/>
                </a:solidFill>
              </a:rPr>
              <a:t>4 principle strategies to capture value </a:t>
            </a:r>
            <a:br>
              <a:rPr lang="en-US" sz="3200" dirty="0">
                <a:solidFill>
                  <a:srgbClr val="FF0D8C"/>
                </a:solidFill>
              </a:rPr>
            </a:br>
            <a:r>
              <a:rPr lang="en-US" sz="2000" dirty="0">
                <a:solidFill>
                  <a:srgbClr val="FF0D8C"/>
                </a:solidFill>
              </a:rPr>
              <a:t>… from available technologies in construction industry</a:t>
            </a:r>
            <a:endParaRPr lang="en-US" sz="3200" dirty="0">
              <a:solidFill>
                <a:srgbClr val="FF0D8C"/>
              </a:solidFill>
            </a:endParaRPr>
          </a:p>
        </p:txBody>
      </p:sp>
      <p:sp>
        <p:nvSpPr>
          <p:cNvPr id="3" name="Content Placeholder 2"/>
          <p:cNvSpPr>
            <a:spLocks noGrp="1"/>
          </p:cNvSpPr>
          <p:nvPr>
            <p:ph idx="1"/>
          </p:nvPr>
        </p:nvSpPr>
        <p:spPr>
          <a:xfrm>
            <a:off x="925664" y="2911474"/>
            <a:ext cx="10775799" cy="3318237"/>
          </a:xfrm>
        </p:spPr>
        <p:txBody>
          <a:bodyPr>
            <a:normAutofit/>
          </a:bodyPr>
          <a:lstStyle/>
          <a:p>
            <a:pPr marL="514350" indent="-514350">
              <a:spcBef>
                <a:spcPts val="1600"/>
              </a:spcBef>
              <a:buFont typeface="+mj-lt"/>
              <a:buAutoNum type="arabicPeriod"/>
            </a:pPr>
            <a:r>
              <a:rPr lang="is-IS" dirty="0">
                <a:solidFill>
                  <a:schemeClr val="accent1"/>
                </a:solidFill>
              </a:rPr>
              <a:t>Lag</a:t>
            </a:r>
            <a:r>
              <a:rPr lang="is-IS" dirty="0"/>
              <a:t> – There is no urgency, we will wait and observe ... </a:t>
            </a:r>
            <a:r>
              <a:rPr lang="en-US" dirty="0"/>
              <a:t>Mafi </a:t>
            </a:r>
            <a:r>
              <a:rPr lang="en-US" dirty="0" err="1"/>
              <a:t>mushkila</a:t>
            </a:r>
            <a:r>
              <a:rPr lang="en-US" dirty="0"/>
              <a:t>! </a:t>
            </a:r>
            <a:endParaRPr lang="is-IS" dirty="0"/>
          </a:p>
          <a:p>
            <a:pPr marL="514350" indent="-514350">
              <a:spcBef>
                <a:spcPts val="1600"/>
              </a:spcBef>
              <a:buFont typeface="+mj-lt"/>
              <a:buAutoNum type="arabicPeriod"/>
            </a:pPr>
            <a:r>
              <a:rPr lang="is-IS" dirty="0">
                <a:solidFill>
                  <a:schemeClr val="accent1"/>
                </a:solidFill>
              </a:rPr>
              <a:t>Follow</a:t>
            </a:r>
            <a:r>
              <a:rPr lang="is-IS" dirty="0"/>
              <a:t> – Instead of own development we will lean on partners</a:t>
            </a:r>
          </a:p>
          <a:p>
            <a:pPr marL="514350" indent="-514350">
              <a:spcBef>
                <a:spcPts val="1600"/>
              </a:spcBef>
              <a:buFont typeface="+mj-lt"/>
              <a:buAutoNum type="arabicPeriod"/>
            </a:pPr>
            <a:r>
              <a:rPr lang="is-IS" dirty="0">
                <a:solidFill>
                  <a:schemeClr val="accent1"/>
                </a:solidFill>
              </a:rPr>
              <a:t>Lead</a:t>
            </a:r>
            <a:r>
              <a:rPr lang="is-IS" dirty="0"/>
              <a:t> – We exist to shake and shape our Industry </a:t>
            </a:r>
          </a:p>
          <a:p>
            <a:pPr marL="514350" indent="-514350">
              <a:spcBef>
                <a:spcPts val="1600"/>
              </a:spcBef>
              <a:buFont typeface="+mj-lt"/>
              <a:buAutoNum type="arabicPeriod"/>
            </a:pPr>
            <a:r>
              <a:rPr lang="is-IS" dirty="0">
                <a:solidFill>
                  <a:schemeClr val="accent1"/>
                </a:solidFill>
              </a:rPr>
              <a:t>Collaborate</a:t>
            </a:r>
            <a:r>
              <a:rPr lang="is-IS" dirty="0"/>
              <a:t> – Share the ideas and knowledge to progress sociaty</a:t>
            </a:r>
          </a:p>
        </p:txBody>
      </p:sp>
      <p:sp>
        <p:nvSpPr>
          <p:cNvPr id="4" name="TextBox 3">
            <a:extLst>
              <a:ext uri="{FF2B5EF4-FFF2-40B4-BE49-F238E27FC236}">
                <a16:creationId xmlns:a16="http://schemas.microsoft.com/office/drawing/2014/main" id="{489A659E-F8D4-464A-A882-C6AA11F1B199}"/>
              </a:ext>
            </a:extLst>
          </p:cNvPr>
          <p:cNvSpPr txBox="1"/>
          <p:nvPr/>
        </p:nvSpPr>
        <p:spPr>
          <a:xfrm>
            <a:off x="925664" y="1999714"/>
            <a:ext cx="9838792" cy="523220"/>
          </a:xfrm>
          <a:prstGeom prst="rect">
            <a:avLst/>
          </a:prstGeom>
          <a:noFill/>
        </p:spPr>
        <p:txBody>
          <a:bodyPr wrap="square" rtlCol="0">
            <a:spAutoFit/>
          </a:bodyPr>
          <a:lstStyle/>
          <a:p>
            <a:r>
              <a:rPr lang="en-US" sz="2800" dirty="0">
                <a:solidFill>
                  <a:schemeClr val="accent1"/>
                </a:solidFill>
              </a:rPr>
              <a:t>Take a moment and think about your FUTURE digital strategy style </a:t>
            </a:r>
          </a:p>
        </p:txBody>
      </p:sp>
    </p:spTree>
    <p:extLst>
      <p:ext uri="{BB962C8B-B14F-4D97-AF65-F5344CB8AC3E}">
        <p14:creationId xmlns:p14="http://schemas.microsoft.com/office/powerpoint/2010/main" val="2451929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idx="1"/>
          </p:nvPr>
        </p:nvSpPr>
        <p:spPr>
          <a:xfrm>
            <a:off x="1810455" y="5322499"/>
            <a:ext cx="8384875" cy="741871"/>
          </a:xfrm>
        </p:spPr>
        <p:txBody>
          <a:bodyPr>
            <a:noAutofit/>
          </a:bodyPr>
          <a:lstStyle/>
          <a:p>
            <a:pPr marL="0" indent="0">
              <a:buNone/>
              <a:defRPr/>
            </a:pPr>
            <a:r>
              <a:rPr lang="en-US" sz="2400" dirty="0"/>
              <a:t>Future Site Engineer			</a:t>
            </a:r>
            <a:r>
              <a:rPr lang="en-US" altLang="en-US" sz="2400" dirty="0"/>
              <a:t>Lawyer from the Future</a:t>
            </a:r>
            <a:endParaRPr lang="en-US" sz="2400" dirty="0"/>
          </a:p>
        </p:txBody>
      </p:sp>
      <p:sp>
        <p:nvSpPr>
          <p:cNvPr id="5" name="Subtitle 5"/>
          <p:cNvSpPr>
            <a:spLocks noGrp="1"/>
          </p:cNvSpPr>
          <p:nvPr>
            <p:ph type="title"/>
          </p:nvPr>
        </p:nvSpPr>
        <p:spPr bwMode="auto">
          <a:xfrm>
            <a:off x="1009836" y="522018"/>
            <a:ext cx="9185494" cy="7611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sr-Latn-RS" dirty="0">
                <a:solidFill>
                  <a:srgbClr val="F608C9"/>
                </a:solidFill>
              </a:rPr>
              <a:t>Collaborative does not mean necessarily …</a:t>
            </a:r>
            <a:endParaRPr lang="en-US" altLang="sr-Latn-RS" sz="7200" dirty="0">
              <a:solidFill>
                <a:srgbClr val="F608C9"/>
              </a:solidFill>
            </a:endParaRPr>
          </a:p>
        </p:txBody>
      </p:sp>
      <p:pic>
        <p:nvPicPr>
          <p:cNvPr id="6"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1673533" y="1690688"/>
            <a:ext cx="3494028" cy="3432285"/>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2893" y="1586707"/>
            <a:ext cx="3751959" cy="3432285"/>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961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C39E2-099E-FB44-93FD-20E0C5C9B2ED}"/>
              </a:ext>
            </a:extLst>
          </p:cNvPr>
          <p:cNvSpPr>
            <a:spLocks noGrp="1"/>
          </p:cNvSpPr>
          <p:nvPr>
            <p:ph type="title"/>
          </p:nvPr>
        </p:nvSpPr>
        <p:spPr/>
        <p:txBody>
          <a:bodyPr/>
          <a:lstStyle/>
          <a:p>
            <a:r>
              <a:rPr lang="en-US" dirty="0">
                <a:solidFill>
                  <a:srgbClr val="FF40FF"/>
                </a:solidFill>
              </a:rPr>
              <a:t>Risk assessment/Challenges</a:t>
            </a:r>
          </a:p>
        </p:txBody>
      </p:sp>
      <p:sp>
        <p:nvSpPr>
          <p:cNvPr id="3" name="Content Placeholder 2">
            <a:extLst>
              <a:ext uri="{FF2B5EF4-FFF2-40B4-BE49-F238E27FC236}">
                <a16:creationId xmlns:a16="http://schemas.microsoft.com/office/drawing/2014/main" id="{6FA53F2D-CA87-244D-8AF6-2F7A8D50A5A3}"/>
              </a:ext>
            </a:extLst>
          </p:cNvPr>
          <p:cNvSpPr>
            <a:spLocks noGrp="1"/>
          </p:cNvSpPr>
          <p:nvPr>
            <p:ph idx="1"/>
          </p:nvPr>
        </p:nvSpPr>
        <p:spPr>
          <a:xfrm>
            <a:off x="838200" y="1825624"/>
            <a:ext cx="10515600" cy="4381211"/>
          </a:xfrm>
        </p:spPr>
        <p:txBody>
          <a:bodyPr>
            <a:normAutofit/>
          </a:bodyPr>
          <a:lstStyle/>
          <a:p>
            <a:pPr lvl="1">
              <a:spcBef>
                <a:spcPts val="1100"/>
              </a:spcBef>
              <a:buFont typeface="Arial" charset="0"/>
              <a:buChar char="•"/>
              <a:defRPr/>
            </a:pPr>
            <a:r>
              <a:rPr lang="en-US" sz="2800" dirty="0"/>
              <a:t>Intellectual Property Rights</a:t>
            </a:r>
          </a:p>
          <a:p>
            <a:pPr lvl="1">
              <a:spcBef>
                <a:spcPts val="1100"/>
              </a:spcBef>
              <a:buFont typeface="Arial" charset="0"/>
              <a:buChar char="•"/>
              <a:defRPr/>
            </a:pPr>
            <a:r>
              <a:rPr lang="en-US" sz="2800" dirty="0"/>
              <a:t>Responsibility for connectivity, reliability on Broadband &amp; Cloud</a:t>
            </a:r>
          </a:p>
          <a:p>
            <a:pPr lvl="1">
              <a:spcBef>
                <a:spcPts val="1100"/>
              </a:spcBef>
              <a:buFont typeface="Arial" charset="0"/>
              <a:buChar char="•"/>
              <a:defRPr/>
            </a:pPr>
            <a:r>
              <a:rPr lang="en-US" sz="2800" dirty="0"/>
              <a:t>Data protection rights, access limitations </a:t>
            </a:r>
          </a:p>
          <a:p>
            <a:pPr lvl="1">
              <a:spcBef>
                <a:spcPts val="1100"/>
              </a:spcBef>
              <a:buFont typeface="Arial" charset="0"/>
              <a:buChar char="•"/>
              <a:defRPr/>
            </a:pPr>
            <a:r>
              <a:rPr lang="en-US" sz="2800" dirty="0"/>
              <a:t>Security of Data (transmission and storage)</a:t>
            </a:r>
          </a:p>
          <a:p>
            <a:pPr lvl="1">
              <a:spcBef>
                <a:spcPts val="1100"/>
              </a:spcBef>
              <a:buFont typeface="Arial" charset="0"/>
              <a:buChar char="•"/>
              <a:defRPr/>
            </a:pPr>
            <a:r>
              <a:rPr lang="en-US" sz="2800" dirty="0"/>
              <a:t>Liability for smart devices operation</a:t>
            </a:r>
          </a:p>
          <a:p>
            <a:pPr lvl="1">
              <a:spcBef>
                <a:spcPts val="1100"/>
              </a:spcBef>
              <a:buFont typeface="Arial" charset="0"/>
              <a:buChar char="•"/>
              <a:defRPr/>
            </a:pPr>
            <a:r>
              <a:rPr lang="en-US" sz="2800" dirty="0"/>
              <a:t>Availability of Power Supply – no power, no tech!</a:t>
            </a:r>
          </a:p>
          <a:p>
            <a:pPr lvl="1">
              <a:spcBef>
                <a:spcPts val="1100"/>
              </a:spcBef>
              <a:buFont typeface="Arial" charset="0"/>
              <a:buChar char="•"/>
              <a:defRPr/>
            </a:pPr>
            <a:r>
              <a:rPr lang="en-US" sz="2800" dirty="0"/>
              <a:t>Communication and understanding others talking tech language</a:t>
            </a:r>
          </a:p>
        </p:txBody>
      </p:sp>
      <p:sp>
        <p:nvSpPr>
          <p:cNvPr id="5" name="Slide Number Placeholder 4">
            <a:extLst>
              <a:ext uri="{FF2B5EF4-FFF2-40B4-BE49-F238E27FC236}">
                <a16:creationId xmlns:a16="http://schemas.microsoft.com/office/drawing/2014/main" id="{C4FC17C4-FF25-744C-AA3C-3EC55EBBFE9A}"/>
              </a:ext>
            </a:extLst>
          </p:cNvPr>
          <p:cNvSpPr>
            <a:spLocks noGrp="1"/>
          </p:cNvSpPr>
          <p:nvPr>
            <p:ph type="sldNum" sz="quarter" idx="12"/>
          </p:nvPr>
        </p:nvSpPr>
        <p:spPr/>
        <p:txBody>
          <a:bodyPr/>
          <a:lstStyle/>
          <a:p>
            <a:fld id="{7982F02E-4095-4241-BA76-74FB05CD25BB}" type="slidenum">
              <a:rPr lang="en-US" smtClean="0"/>
              <a:t>24</a:t>
            </a:fld>
            <a:endParaRPr lang="en-US"/>
          </a:p>
        </p:txBody>
      </p:sp>
    </p:spTree>
    <p:extLst>
      <p:ext uri="{BB962C8B-B14F-4D97-AF65-F5344CB8AC3E}">
        <p14:creationId xmlns:p14="http://schemas.microsoft.com/office/powerpoint/2010/main" val="225015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232C0A-2CF5-B74F-839E-A0C9F0C1A948}"/>
              </a:ext>
            </a:extLst>
          </p:cNvPr>
          <p:cNvSpPr>
            <a:spLocks noGrp="1"/>
          </p:cNvSpPr>
          <p:nvPr>
            <p:ph idx="1"/>
          </p:nvPr>
        </p:nvSpPr>
        <p:spPr>
          <a:xfrm>
            <a:off x="838200" y="1825625"/>
            <a:ext cx="10515600" cy="3818430"/>
          </a:xfrm>
        </p:spPr>
        <p:txBody>
          <a:bodyPr>
            <a:normAutofit/>
          </a:bodyPr>
          <a:lstStyle/>
          <a:p>
            <a:pPr>
              <a:defRPr/>
            </a:pPr>
            <a:r>
              <a:rPr lang="en-GB" sz="1846" dirty="0"/>
              <a:t>Demographic and social changes including generation shifts in workforce</a:t>
            </a:r>
          </a:p>
          <a:p>
            <a:pPr lvl="1">
              <a:defRPr/>
            </a:pPr>
            <a:r>
              <a:rPr lang="en-GB" sz="1662" dirty="0"/>
              <a:t>Baby boomers (1946 - 1964) … </a:t>
            </a:r>
            <a:r>
              <a:rPr lang="nb-NO" sz="1662" i="1" dirty="0"/>
              <a:t>"</a:t>
            </a:r>
            <a:r>
              <a:rPr lang="en-US" sz="1662" i="1" dirty="0"/>
              <a:t>Been there, done that</a:t>
            </a:r>
            <a:r>
              <a:rPr lang="nb-NO" sz="1662" i="1" dirty="0"/>
              <a:t>"</a:t>
            </a:r>
            <a:endParaRPr lang="en-GB" sz="1662" i="1" dirty="0"/>
          </a:p>
          <a:p>
            <a:pPr lvl="2">
              <a:defRPr/>
            </a:pPr>
            <a:r>
              <a:rPr lang="en-GB" sz="1292" dirty="0"/>
              <a:t>Hardworking, loyal, confident and competitive</a:t>
            </a:r>
          </a:p>
          <a:p>
            <a:pPr lvl="2">
              <a:defRPr/>
            </a:pPr>
            <a:r>
              <a:rPr lang="en-US" sz="1292" dirty="0"/>
              <a:t>Prefer </a:t>
            </a:r>
            <a:r>
              <a:rPr lang="nb-NO" sz="1292" dirty="0"/>
              <a:t>"</a:t>
            </a:r>
            <a:r>
              <a:rPr lang="en-US" sz="1292" dirty="0"/>
              <a:t>face to face</a:t>
            </a:r>
            <a:r>
              <a:rPr lang="nb-NO" sz="1292" dirty="0"/>
              <a:t>"</a:t>
            </a:r>
            <a:r>
              <a:rPr lang="en-US" sz="1292" dirty="0"/>
              <a:t> and detailed meetings or phone calls. Believe that no news is good news</a:t>
            </a:r>
            <a:endParaRPr lang="en-GB" sz="1292" dirty="0"/>
          </a:p>
          <a:p>
            <a:pPr lvl="1">
              <a:defRPr/>
            </a:pPr>
            <a:r>
              <a:rPr lang="en-GB" sz="1662" dirty="0"/>
              <a:t>Generation X (1965 - 1981) … </a:t>
            </a:r>
            <a:r>
              <a:rPr lang="nb-NO" sz="1662" i="1" dirty="0"/>
              <a:t>"</a:t>
            </a:r>
            <a:r>
              <a:rPr lang="en-US" sz="1662" i="1" dirty="0"/>
              <a:t>Wait and see attitude</a:t>
            </a:r>
            <a:r>
              <a:rPr lang="nb-NO" sz="1662" i="1" dirty="0"/>
              <a:t>"</a:t>
            </a:r>
            <a:endParaRPr lang="en-GB" sz="1662" i="1" dirty="0"/>
          </a:p>
          <a:p>
            <a:pPr lvl="2">
              <a:defRPr/>
            </a:pPr>
            <a:r>
              <a:rPr lang="en-GB" sz="1292" dirty="0"/>
              <a:t>Anti authority, self-reliant and have a family focus</a:t>
            </a:r>
          </a:p>
          <a:p>
            <a:pPr lvl="2">
              <a:defRPr/>
            </a:pPr>
            <a:r>
              <a:rPr lang="en-US" sz="1292" dirty="0"/>
              <a:t>Prefer clear communication on emails and hate/avoid clichés </a:t>
            </a:r>
            <a:endParaRPr lang="en-GB" sz="1292" dirty="0"/>
          </a:p>
          <a:p>
            <a:pPr lvl="1">
              <a:defRPr/>
            </a:pPr>
            <a:r>
              <a:rPr lang="en-GB" sz="1662" dirty="0"/>
              <a:t>Generation Y (1982 - 1995) … </a:t>
            </a:r>
            <a:r>
              <a:rPr lang="nb-NO" sz="1662" i="1" dirty="0"/>
              <a:t>"</a:t>
            </a:r>
            <a:r>
              <a:rPr lang="en-US" sz="1662" i="1" dirty="0"/>
              <a:t>What's in it for me</a:t>
            </a:r>
            <a:r>
              <a:rPr lang="nb-NO" sz="1662" i="1" dirty="0"/>
              <a:t>?"</a:t>
            </a:r>
            <a:endParaRPr lang="en-GB" sz="1662" i="1" dirty="0"/>
          </a:p>
          <a:p>
            <a:pPr lvl="2">
              <a:defRPr/>
            </a:pPr>
            <a:r>
              <a:rPr lang="en-GB" sz="1292" dirty="0"/>
              <a:t>Digital thinkers, feel entitled, needy</a:t>
            </a:r>
          </a:p>
          <a:p>
            <a:pPr lvl="2">
              <a:defRPr/>
            </a:pPr>
            <a:r>
              <a:rPr lang="en-US" sz="1292" dirty="0"/>
              <a:t>Prefer frequent feedback and solving via technology, not meetings </a:t>
            </a:r>
            <a:endParaRPr lang="en-GB" sz="1292" dirty="0"/>
          </a:p>
          <a:p>
            <a:pPr lvl="1">
              <a:defRPr/>
            </a:pPr>
            <a:r>
              <a:rPr lang="en-GB" sz="1662" dirty="0"/>
              <a:t>Generation Millennials (1996 + ) … still under the scanner …</a:t>
            </a:r>
          </a:p>
          <a:p>
            <a:pPr lvl="2">
              <a:defRPr/>
            </a:pPr>
            <a:r>
              <a:rPr lang="en-GB" sz="1292" dirty="0"/>
              <a:t>Noted: does not care to possess, but to use assets and enjoy</a:t>
            </a:r>
          </a:p>
          <a:p>
            <a:pPr>
              <a:defRPr/>
            </a:pPr>
            <a:r>
              <a:rPr lang="en-GB" sz="1846" dirty="0"/>
              <a:t>New professions, knowledge, new language and signs </a:t>
            </a:r>
            <a:endParaRPr lang="en-GB" sz="1846" b="1" dirty="0"/>
          </a:p>
          <a:p>
            <a:pPr marL="0" indent="0">
              <a:buNone/>
              <a:defRPr/>
            </a:pPr>
            <a:endParaRPr lang="en-US" dirty="0"/>
          </a:p>
          <a:p>
            <a:pPr>
              <a:defRPr/>
            </a:pPr>
            <a:endParaRPr lang="en-US" dirty="0"/>
          </a:p>
        </p:txBody>
      </p:sp>
      <p:sp>
        <p:nvSpPr>
          <p:cNvPr id="5" name="Title 1">
            <a:extLst>
              <a:ext uri="{FF2B5EF4-FFF2-40B4-BE49-F238E27FC236}">
                <a16:creationId xmlns:a16="http://schemas.microsoft.com/office/drawing/2014/main" id="{7AF6A4EF-9221-4F46-887E-112ECC2E8502}"/>
              </a:ext>
            </a:extLst>
          </p:cNvPr>
          <p:cNvSpPr>
            <a:spLocks noGrp="1"/>
          </p:cNvSpPr>
          <p:nvPr>
            <p:ph type="title"/>
          </p:nvPr>
        </p:nvSpPr>
        <p:spPr>
          <a:xfrm>
            <a:off x="838200" y="365125"/>
            <a:ext cx="9917784" cy="1325563"/>
          </a:xfrm>
          <a:solidFill>
            <a:srgbClr val="FF0000"/>
          </a:solidFill>
        </p:spPr>
        <p:txBody>
          <a:bodyPr/>
          <a:lstStyle/>
          <a:p>
            <a:pPr>
              <a:defRPr/>
            </a:pPr>
            <a:r>
              <a:rPr lang="en-US" dirty="0">
                <a:solidFill>
                  <a:schemeClr val="bg1"/>
                </a:solidFill>
              </a:rPr>
              <a:t>PEOPLE in FOCUS – monitor the shifting</a:t>
            </a:r>
          </a:p>
        </p:txBody>
      </p:sp>
      <p:sp>
        <p:nvSpPr>
          <p:cNvPr id="3" name="Slide Number Placeholder 2"/>
          <p:cNvSpPr>
            <a:spLocks noGrp="1"/>
          </p:cNvSpPr>
          <p:nvPr>
            <p:ph type="sldNum" sz="quarter" idx="12"/>
          </p:nvPr>
        </p:nvSpPr>
        <p:spPr/>
        <p:txBody>
          <a:bodyPr/>
          <a:lstStyle/>
          <a:p>
            <a:fld id="{7982F02E-4095-4241-BA76-74FB05CD25BB}" type="slidenum">
              <a:rPr lang="en-US" smtClean="0"/>
              <a:t>25</a:t>
            </a:fld>
            <a:endParaRPr lang="en-US" dirty="0"/>
          </a:p>
        </p:txBody>
      </p:sp>
      <p:pic>
        <p:nvPicPr>
          <p:cNvPr id="6" name="Picture 5"/>
          <p:cNvPicPr>
            <a:picLocks noChangeAspect="1"/>
          </p:cNvPicPr>
          <p:nvPr/>
        </p:nvPicPr>
        <p:blipFill>
          <a:blip r:embed="rId3"/>
          <a:stretch>
            <a:fillRect/>
          </a:stretch>
        </p:blipFill>
        <p:spPr>
          <a:xfrm>
            <a:off x="8827086" y="1766472"/>
            <a:ext cx="1928898" cy="1110078"/>
          </a:xfrm>
          <a:prstGeom prst="rect">
            <a:avLst/>
          </a:prstGeom>
          <a:effectLst>
            <a:softEdge rad="50800"/>
          </a:effectLst>
        </p:spPr>
      </p:pic>
      <p:pic>
        <p:nvPicPr>
          <p:cNvPr id="7" name="Picture 6"/>
          <p:cNvPicPr>
            <a:picLocks noChangeAspect="1"/>
          </p:cNvPicPr>
          <p:nvPr/>
        </p:nvPicPr>
        <p:blipFill>
          <a:blip r:embed="rId4"/>
          <a:stretch>
            <a:fillRect/>
          </a:stretch>
        </p:blipFill>
        <p:spPr>
          <a:xfrm>
            <a:off x="6617466" y="2975170"/>
            <a:ext cx="1783534" cy="1406527"/>
          </a:xfrm>
          <a:prstGeom prst="rect">
            <a:avLst/>
          </a:prstGeom>
          <a:effectLst>
            <a:softEdge rad="38100"/>
          </a:effectLst>
        </p:spPr>
      </p:pic>
      <p:pic>
        <p:nvPicPr>
          <p:cNvPr id="8" name="Picture 7"/>
          <p:cNvPicPr>
            <a:picLocks noChangeAspect="1"/>
          </p:cNvPicPr>
          <p:nvPr/>
        </p:nvPicPr>
        <p:blipFill>
          <a:blip r:embed="rId5"/>
          <a:stretch>
            <a:fillRect/>
          </a:stretch>
        </p:blipFill>
        <p:spPr>
          <a:xfrm>
            <a:off x="8827086" y="3055937"/>
            <a:ext cx="1928898" cy="2983616"/>
          </a:xfrm>
          <a:prstGeom prst="rect">
            <a:avLst/>
          </a:prstGeom>
          <a:effectLst>
            <a:softEdge rad="50800"/>
          </a:effectLst>
        </p:spPr>
      </p:pic>
      <p:sp>
        <p:nvSpPr>
          <p:cNvPr id="2" name="Rectangle 1">
            <a:extLst>
              <a:ext uri="{FF2B5EF4-FFF2-40B4-BE49-F238E27FC236}">
                <a16:creationId xmlns:a16="http://schemas.microsoft.com/office/drawing/2014/main" id="{8FD02127-D6FA-2147-93D7-22E0D4116499}"/>
              </a:ext>
            </a:extLst>
          </p:cNvPr>
          <p:cNvSpPr/>
          <p:nvPr/>
        </p:nvSpPr>
        <p:spPr>
          <a:xfrm>
            <a:off x="838200" y="5829332"/>
            <a:ext cx="7562800" cy="830997"/>
          </a:xfrm>
          <a:prstGeom prst="rect">
            <a:avLst/>
          </a:prstGeom>
        </p:spPr>
        <p:txBody>
          <a:bodyPr wrap="square">
            <a:spAutoFit/>
          </a:bodyPr>
          <a:lstStyle/>
          <a:p>
            <a:pPr>
              <a:defRPr/>
            </a:pPr>
            <a:r>
              <a:rPr lang="en-US" sz="1600" b="1" dirty="0"/>
              <a:t>Source and inspiration: Presentation by Liv Kari </a:t>
            </a:r>
            <a:r>
              <a:rPr lang="en-US" sz="1600" b="1" dirty="0" err="1"/>
              <a:t>Skudal</a:t>
            </a:r>
            <a:r>
              <a:rPr lang="en-US" sz="1600" b="1" dirty="0"/>
              <a:t> </a:t>
            </a:r>
            <a:r>
              <a:rPr lang="en-US" sz="1600" b="1" dirty="0" err="1"/>
              <a:t>Hansteen</a:t>
            </a:r>
            <a:r>
              <a:rPr lang="en-US" sz="1600" b="1" dirty="0"/>
              <a:t>, Vice President EFCA, June 2016 Efca Board meeting, “What can we as EFCA and associations learn from Sarah </a:t>
            </a:r>
            <a:r>
              <a:rPr lang="en-US" sz="1600" b="1" dirty="0" err="1"/>
              <a:t>Sladek's</a:t>
            </a:r>
            <a:r>
              <a:rPr lang="en-US" sz="1600" b="1" dirty="0"/>
              <a:t> book ‘End of membership as we know it’?” </a:t>
            </a:r>
            <a:endParaRPr lang="en-US" sz="1600" dirty="0"/>
          </a:p>
        </p:txBody>
      </p:sp>
    </p:spTree>
    <p:extLst>
      <p:ext uri="{BB962C8B-B14F-4D97-AF65-F5344CB8AC3E}">
        <p14:creationId xmlns:p14="http://schemas.microsoft.com/office/powerpoint/2010/main" val="1825554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608C9"/>
                </a:solidFill>
              </a:rPr>
              <a:t>What we should do?</a:t>
            </a:r>
          </a:p>
        </p:txBody>
      </p:sp>
      <p:sp>
        <p:nvSpPr>
          <p:cNvPr id="3" name="Content Placeholder 2"/>
          <p:cNvSpPr>
            <a:spLocks noGrp="1"/>
          </p:cNvSpPr>
          <p:nvPr>
            <p:ph idx="1"/>
          </p:nvPr>
        </p:nvSpPr>
        <p:spPr>
          <a:xfrm>
            <a:off x="838200" y="1431986"/>
            <a:ext cx="11090564" cy="4195092"/>
          </a:xfrm>
        </p:spPr>
        <p:txBody>
          <a:bodyPr>
            <a:normAutofit fontScale="92500"/>
          </a:bodyPr>
          <a:lstStyle/>
          <a:p>
            <a:r>
              <a:rPr lang="en-GB" dirty="0"/>
              <a:t>Stay calm, and try to understand how to use and control available technology</a:t>
            </a:r>
          </a:p>
          <a:p>
            <a:pPr>
              <a:defRPr/>
            </a:pPr>
            <a:r>
              <a:rPr lang="en-GB" dirty="0"/>
              <a:t>Talk to youngsters, even better listen what they are trying to say</a:t>
            </a:r>
          </a:p>
          <a:p>
            <a:pPr>
              <a:defRPr/>
            </a:pPr>
            <a:r>
              <a:rPr lang="en-GB" dirty="0"/>
              <a:t>Education and trainings / hints #Collaborative  #BIM  #IoT  #VR  #3DScan</a:t>
            </a:r>
          </a:p>
          <a:p>
            <a:r>
              <a:rPr lang="en-GB" dirty="0"/>
              <a:t>Push necessary standardization in Europe (i.e. Smart cities and communities, IoT, SHM, BIM) </a:t>
            </a:r>
          </a:p>
          <a:p>
            <a:r>
              <a:rPr lang="en-GB" dirty="0"/>
              <a:t>Find incentives to wake up our industry</a:t>
            </a:r>
          </a:p>
          <a:p>
            <a:r>
              <a:rPr lang="en-GB" dirty="0"/>
              <a:t>Create or lobby for funding i.e. Europe to support development of solutions and new technologies implementation in </a:t>
            </a:r>
            <a:r>
              <a:rPr lang="en-GB" dirty="0" smtClean="0"/>
              <a:t>construction </a:t>
            </a:r>
            <a:r>
              <a:rPr lang="en-GB" dirty="0"/>
              <a:t>industry</a:t>
            </a:r>
          </a:p>
          <a:p>
            <a:r>
              <a:rPr lang="en-GB" dirty="0"/>
              <a:t>Communicate and do not hesitate to share your ideas</a:t>
            </a:r>
          </a:p>
        </p:txBody>
      </p:sp>
    </p:spTree>
    <p:extLst>
      <p:ext uri="{BB962C8B-B14F-4D97-AF65-F5344CB8AC3E}">
        <p14:creationId xmlns:p14="http://schemas.microsoft.com/office/powerpoint/2010/main" val="315319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45A0CB-8CF8-2942-A4E2-C20E169E327D}"/>
              </a:ext>
            </a:extLst>
          </p:cNvPr>
          <p:cNvSpPr txBox="1">
            <a:spLocks noChangeArrowheads="1"/>
          </p:cNvSpPr>
          <p:nvPr/>
        </p:nvSpPr>
        <p:spPr>
          <a:xfrm>
            <a:off x="278296" y="485313"/>
            <a:ext cx="4363278" cy="38183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altLang="en-US" sz="2000" u="sng" dirty="0">
                <a:ea typeface="ＭＳ Ｐゴシック" panose="020B0600070205080204" pitchFamily="34" charset="-128"/>
              </a:rPr>
              <a:t>Nikola Vladislav Mati</a:t>
            </a:r>
            <a:r>
              <a:rPr lang="sr-Latn-RS" altLang="en-US" sz="2000" u="sng" dirty="0">
                <a:ea typeface="ＭＳ Ｐゴシック" panose="020B0600070205080204" pitchFamily="34" charset="-128"/>
              </a:rPr>
              <a:t>ć</a:t>
            </a:r>
            <a:endParaRPr lang="en-US" altLang="en-US" sz="2000" u="sng" dirty="0">
              <a:ea typeface="ＭＳ Ｐゴシック" panose="020B0600070205080204" pitchFamily="34" charset="-128"/>
            </a:endParaRPr>
          </a:p>
          <a:p>
            <a:pPr algn="r">
              <a:spcBef>
                <a:spcPts val="0"/>
              </a:spcBef>
            </a:pPr>
            <a:endParaRPr lang="en-US" altLang="en-US" sz="1500" dirty="0" smtClean="0">
              <a:ea typeface="ＭＳ Ｐゴシック" panose="020B0600070205080204" pitchFamily="34" charset="-128"/>
            </a:endParaRPr>
          </a:p>
          <a:p>
            <a:pPr algn="r">
              <a:spcBef>
                <a:spcPts val="0"/>
              </a:spcBef>
            </a:pPr>
            <a:r>
              <a:rPr lang="en-US" altLang="en-US" sz="1500" b="1" dirty="0" smtClean="0">
                <a:ea typeface="ＭＳ Ｐゴシック" panose="020B0600070205080204" pitchFamily="34" charset="-128"/>
              </a:rPr>
              <a:t>VMS</a:t>
            </a:r>
            <a:r>
              <a:rPr lang="sr-Latn-RS" altLang="en-US" sz="1500" b="1" dirty="0" smtClean="0">
                <a:ea typeface="ＭＳ Ｐゴシック" panose="020B0600070205080204" pitchFamily="34" charset="-128"/>
              </a:rPr>
              <a:t> </a:t>
            </a:r>
            <a:r>
              <a:rPr lang="sr-Latn-RS" altLang="en-US" sz="1500" b="1" dirty="0">
                <a:ea typeface="ＭＳ Ｐゴシック" panose="020B0600070205080204" pitchFamily="34" charset="-128"/>
              </a:rPr>
              <a:t>d.o.o. Beograd </a:t>
            </a:r>
            <a:endParaRPr lang="en-US" altLang="en-US" sz="1500" b="1" dirty="0" smtClean="0">
              <a:ea typeface="ＭＳ Ｐゴシック" panose="020B0600070205080204" pitchFamily="34" charset="-128"/>
            </a:endParaRPr>
          </a:p>
          <a:p>
            <a:pPr algn="r">
              <a:spcBef>
                <a:spcPts val="0"/>
              </a:spcBef>
            </a:pPr>
            <a:r>
              <a:rPr lang="en-US" altLang="en-US" sz="1500" dirty="0" smtClean="0">
                <a:ea typeface="ＭＳ Ｐゴシック" panose="020B0600070205080204" pitchFamily="34" charset="-128"/>
              </a:rPr>
              <a:t>Consultant </a:t>
            </a:r>
            <a:r>
              <a:rPr lang="en-US" altLang="en-US" sz="1500" dirty="0">
                <a:ea typeface="ＭＳ Ｐゴシック" panose="020B0600070205080204" pitchFamily="34" charset="-128"/>
              </a:rPr>
              <a:t>Engineers</a:t>
            </a:r>
          </a:p>
          <a:p>
            <a:pPr algn="r"/>
            <a:endParaRPr lang="sr-Latn-RS" altLang="en-US" sz="1600" dirty="0">
              <a:ea typeface="ＭＳ Ｐゴシック" panose="020B0600070205080204" pitchFamily="34" charset="-128"/>
            </a:endParaRPr>
          </a:p>
          <a:p>
            <a:pPr algn="r"/>
            <a:r>
              <a:rPr lang="en-US" sz="1500" dirty="0"/>
              <a:t>The European Federation of </a:t>
            </a:r>
            <a:endParaRPr lang="en-US" sz="1500" dirty="0" smtClean="0"/>
          </a:p>
          <a:p>
            <a:pPr algn="r"/>
            <a:r>
              <a:rPr lang="en-US" sz="1500" dirty="0" smtClean="0"/>
              <a:t>Engineering </a:t>
            </a:r>
          </a:p>
          <a:p>
            <a:pPr algn="r"/>
            <a:r>
              <a:rPr lang="en-US" sz="1500" dirty="0" smtClean="0"/>
              <a:t>Consultancy </a:t>
            </a:r>
            <a:r>
              <a:rPr lang="en-US" sz="1500" dirty="0"/>
              <a:t>Associations </a:t>
            </a:r>
            <a:endParaRPr lang="en-US" altLang="en-US" sz="1500" dirty="0" smtClean="0">
              <a:ea typeface="ＭＳ Ｐゴシック" panose="020B0600070205080204" pitchFamily="34" charset="-128"/>
            </a:endParaRPr>
          </a:p>
          <a:p>
            <a:pPr algn="r"/>
            <a:endParaRPr lang="en-US" altLang="en-US" sz="1600" dirty="0" smtClean="0">
              <a:ea typeface="ＭＳ Ｐゴシック" panose="020B0600070205080204" pitchFamily="34" charset="-128"/>
            </a:endParaRPr>
          </a:p>
          <a:p>
            <a:pPr algn="r"/>
            <a:r>
              <a:rPr lang="en-US" altLang="en-US" sz="1600" dirty="0" smtClean="0">
                <a:ea typeface="ＭＳ Ｐゴシック" panose="020B0600070205080204" pitchFamily="34" charset="-128"/>
              </a:rPr>
              <a:t>Mail </a:t>
            </a:r>
            <a:r>
              <a:rPr lang="en-US" altLang="en-US" sz="1600" dirty="0">
                <a:ea typeface="ＭＳ Ｐゴシック" panose="020B0600070205080204" pitchFamily="34" charset="-128"/>
              </a:rPr>
              <a:t>to: </a:t>
            </a:r>
            <a:r>
              <a:rPr lang="en-US" altLang="en-US" sz="1600" dirty="0">
                <a:ea typeface="ＭＳ Ｐゴシック" panose="020B0600070205080204" pitchFamily="34" charset="-128"/>
                <a:hlinkClick r:id="rId3"/>
              </a:rPr>
              <a:t>nma@vms.rs</a:t>
            </a:r>
            <a:endParaRPr lang="en-US" altLang="en-US" sz="1600" dirty="0">
              <a:ea typeface="ＭＳ Ｐゴシック" panose="020B0600070205080204" pitchFamily="34" charset="-128"/>
            </a:endParaRPr>
          </a:p>
          <a:p>
            <a:pPr algn="r"/>
            <a:r>
              <a:rPr lang="en-US" altLang="en-US" sz="1600" dirty="0">
                <a:ea typeface="ＭＳ Ｐゴシック" panose="020B0600070205080204" pitchFamily="34" charset="-128"/>
              </a:rPr>
              <a:t>Cell/Viber/What’s up </a:t>
            </a:r>
          </a:p>
          <a:p>
            <a:pPr algn="r"/>
            <a:r>
              <a:rPr lang="en-US" altLang="en-US" sz="1600" dirty="0">
                <a:ea typeface="ＭＳ Ｐゴシック" panose="020B0600070205080204" pitchFamily="34" charset="-128"/>
              </a:rPr>
              <a:t>+381 63 252022</a:t>
            </a:r>
          </a:p>
          <a:p>
            <a:pPr algn="r"/>
            <a:r>
              <a:rPr lang="en-US" altLang="en-US" sz="1600" dirty="0">
                <a:ea typeface="ＭＳ Ｐゴシック" panose="020B0600070205080204" pitchFamily="34" charset="-128"/>
              </a:rPr>
              <a:t>Skype </a:t>
            </a:r>
            <a:r>
              <a:rPr lang="en-US" altLang="en-US" sz="1600" dirty="0" err="1">
                <a:ea typeface="ＭＳ Ｐゴシック" panose="020B0600070205080204" pitchFamily="34" charset="-128"/>
              </a:rPr>
              <a:t>nma.nikola</a:t>
            </a:r>
            <a:endParaRPr lang="en-US" altLang="en-US" sz="1600" dirty="0">
              <a:ea typeface="ＭＳ Ｐゴシック" panose="020B0600070205080204" pitchFamily="34" charset="-128"/>
            </a:endParaRPr>
          </a:p>
        </p:txBody>
      </p:sp>
      <p:sp>
        <p:nvSpPr>
          <p:cNvPr id="7" name="Title 1">
            <a:extLst>
              <a:ext uri="{FF2B5EF4-FFF2-40B4-BE49-F238E27FC236}">
                <a16:creationId xmlns:a16="http://schemas.microsoft.com/office/drawing/2014/main" id="{1B01306F-C9C0-AF44-9BAF-3ADF2DF11075}"/>
              </a:ext>
            </a:extLst>
          </p:cNvPr>
          <p:cNvSpPr txBox="1">
            <a:spLocks noChangeArrowheads="1"/>
          </p:cNvSpPr>
          <p:nvPr/>
        </p:nvSpPr>
        <p:spPr>
          <a:xfrm>
            <a:off x="5005137" y="4109486"/>
            <a:ext cx="6348663" cy="997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2400" i="1" dirty="0">
                <a:ea typeface="ＭＳ Ｐゴシック" panose="020B0600070205080204" pitchFamily="34" charset="-128"/>
              </a:rPr>
              <a:t>“When you’re finished changing, you’re finished.”  Benjamin Franklin</a:t>
            </a:r>
          </a:p>
        </p:txBody>
      </p:sp>
      <p:sp>
        <p:nvSpPr>
          <p:cNvPr id="3" name="Slide Number Placeholder 2"/>
          <p:cNvSpPr>
            <a:spLocks noGrp="1"/>
          </p:cNvSpPr>
          <p:nvPr>
            <p:ph type="sldNum" sz="quarter" idx="12"/>
          </p:nvPr>
        </p:nvSpPr>
        <p:spPr/>
        <p:txBody>
          <a:bodyPr/>
          <a:lstStyle/>
          <a:p>
            <a:fld id="{7982F02E-4095-4241-BA76-74FB05CD25BB}" type="slidenum">
              <a:rPr lang="en-US" smtClean="0"/>
              <a:t>27</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953" y="385674"/>
            <a:ext cx="5999968" cy="3375616"/>
          </a:xfrm>
          <a:prstGeom prst="rect">
            <a:avLst/>
          </a:prstGeom>
          <a:effectLst>
            <a:softEdge rad="152400"/>
          </a:effectLst>
        </p:spPr>
      </p:pic>
      <p:pic>
        <p:nvPicPr>
          <p:cNvPr id="2" name="Picture 1"/>
          <p:cNvPicPr>
            <a:picLocks noChangeAspect="1"/>
          </p:cNvPicPr>
          <p:nvPr/>
        </p:nvPicPr>
        <p:blipFill>
          <a:blip r:embed="rId5"/>
          <a:stretch>
            <a:fillRect/>
          </a:stretch>
        </p:blipFill>
        <p:spPr>
          <a:xfrm>
            <a:off x="2689693" y="5333683"/>
            <a:ext cx="2315444" cy="796395"/>
          </a:xfrm>
          <a:prstGeom prst="rect">
            <a:avLst/>
          </a:prstGeom>
        </p:spPr>
      </p:pic>
      <p:pic>
        <p:nvPicPr>
          <p:cNvPr id="5" name="Picture 4"/>
          <p:cNvPicPr>
            <a:picLocks noChangeAspect="1"/>
          </p:cNvPicPr>
          <p:nvPr/>
        </p:nvPicPr>
        <p:blipFill>
          <a:blip r:embed="rId6"/>
          <a:stretch>
            <a:fillRect/>
          </a:stretch>
        </p:blipFill>
        <p:spPr>
          <a:xfrm>
            <a:off x="5643073" y="5484851"/>
            <a:ext cx="4903728" cy="494060"/>
          </a:xfrm>
          <a:prstGeom prst="rect">
            <a:avLst/>
          </a:prstGeom>
        </p:spPr>
      </p:pic>
      <p:pic>
        <p:nvPicPr>
          <p:cNvPr id="9" name="Picture 8"/>
          <p:cNvPicPr>
            <a:picLocks noChangeAspect="1"/>
          </p:cNvPicPr>
          <p:nvPr/>
        </p:nvPicPr>
        <p:blipFill>
          <a:blip r:embed="rId7"/>
          <a:stretch>
            <a:fillRect/>
          </a:stretch>
        </p:blipFill>
        <p:spPr>
          <a:xfrm>
            <a:off x="1303087" y="1646099"/>
            <a:ext cx="1011327" cy="721366"/>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80916296"/>
              </p:ext>
            </p:extLst>
          </p:nvPr>
        </p:nvGraphicFramePr>
        <p:xfrm>
          <a:off x="1391478" y="856604"/>
          <a:ext cx="922936" cy="418205"/>
        </p:xfrm>
        <a:graphic>
          <a:graphicData uri="http://schemas.openxmlformats.org/presentationml/2006/ole">
            <mc:AlternateContent xmlns:mc="http://schemas.openxmlformats.org/markup-compatibility/2006">
              <mc:Choice xmlns:v="urn:schemas-microsoft-com:vml" Requires="v">
                <p:oleObj spid="_x0000_s8201" name="Picture" r:id="rId8" imgW="759211" imgH="302771" progId="Word.Picture.8">
                  <p:embed/>
                </p:oleObj>
              </mc:Choice>
              <mc:Fallback>
                <p:oleObj name="Picture" r:id="rId8" imgW="759211" imgH="302771" progId="Word.Picture.8">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478" y="856604"/>
                        <a:ext cx="922936" cy="418205"/>
                      </a:xfrm>
                      <a:prstGeom prst="rect">
                        <a:avLst/>
                      </a:prstGeom>
                      <a:solidFill>
                        <a:schemeClr val="bg1"/>
                      </a:solidFill>
                    </p:spPr>
                  </p:pic>
                </p:oleObj>
              </mc:Fallback>
            </mc:AlternateContent>
          </a:graphicData>
        </a:graphic>
      </p:graphicFrame>
      <p:pic>
        <p:nvPicPr>
          <p:cNvPr id="11" name="Picture 10"/>
          <p:cNvPicPr>
            <a:picLocks noChangeAspect="1"/>
          </p:cNvPicPr>
          <p:nvPr/>
        </p:nvPicPr>
        <p:blipFill>
          <a:blip r:embed="rId10"/>
          <a:stretch>
            <a:fillRect/>
          </a:stretch>
        </p:blipFill>
        <p:spPr>
          <a:xfrm>
            <a:off x="662480" y="5388796"/>
            <a:ext cx="1905934" cy="788662"/>
          </a:xfrm>
          <a:prstGeom prst="rect">
            <a:avLst/>
          </a:prstGeom>
        </p:spPr>
      </p:pic>
    </p:spTree>
    <p:extLst>
      <p:ext uri="{BB962C8B-B14F-4D97-AF65-F5344CB8AC3E}">
        <p14:creationId xmlns:p14="http://schemas.microsoft.com/office/powerpoint/2010/main" val="222419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19E68-9A40-C74C-BFAF-681A340AC20F}"/>
              </a:ext>
            </a:extLst>
          </p:cNvPr>
          <p:cNvPicPr>
            <a:picLocks noChangeAspect="1"/>
          </p:cNvPicPr>
          <p:nvPr/>
        </p:nvPicPr>
        <p:blipFill>
          <a:blip r:embed="rId4"/>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D9BC3C33-ADEF-DD47-9191-F2388F86D946}"/>
              </a:ext>
            </a:extLst>
          </p:cNvPr>
          <p:cNvSpPr txBox="1">
            <a:spLocks/>
          </p:cNvSpPr>
          <p:nvPr/>
        </p:nvSpPr>
        <p:spPr>
          <a:xfrm>
            <a:off x="340490" y="324093"/>
            <a:ext cx="9953745" cy="251170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VMS Beograd – one of leading consultant engineers company in Serbia and the Balkan region dedicated to support our clients to deliver projects on time, within the budget and with significantly reduced risk</a:t>
            </a:r>
          </a:p>
          <a:p>
            <a:pPr lvl="1"/>
            <a:endParaRPr lang="en-US" sz="2000" b="1" dirty="0">
              <a:solidFill>
                <a:schemeClr val="bg1"/>
              </a:solidFill>
            </a:endParaRPr>
          </a:p>
          <a:p>
            <a:pPr lvl="1"/>
            <a:r>
              <a:rPr lang="en-US" sz="2000" b="1" dirty="0">
                <a:solidFill>
                  <a:schemeClr val="bg1"/>
                </a:solidFill>
              </a:rPr>
              <a:t>Project &amp; Contact Management</a:t>
            </a:r>
          </a:p>
          <a:p>
            <a:pPr lvl="1"/>
            <a:r>
              <a:rPr lang="en-US" sz="2000" b="1" dirty="0">
                <a:solidFill>
                  <a:schemeClr val="bg1"/>
                </a:solidFill>
              </a:rPr>
              <a:t>Design &amp; Supervision</a:t>
            </a:r>
          </a:p>
          <a:p>
            <a:pPr lvl="1"/>
            <a:r>
              <a:rPr lang="en-US" sz="2000" b="1" dirty="0">
                <a:solidFill>
                  <a:schemeClr val="bg1"/>
                </a:solidFill>
              </a:rPr>
              <a:t>Claim Management</a:t>
            </a:r>
          </a:p>
          <a:p>
            <a:pPr lvl="1"/>
            <a:r>
              <a:rPr lang="en-US" sz="2000" b="1" dirty="0">
                <a:solidFill>
                  <a:schemeClr val="bg1"/>
                </a:solidFill>
              </a:rPr>
              <a:t>SHM and IoT</a:t>
            </a:r>
          </a:p>
          <a:p>
            <a:pPr lvl="1"/>
            <a:r>
              <a:rPr lang="en-US" sz="2000" b="1" dirty="0">
                <a:solidFill>
                  <a:schemeClr val="bg1"/>
                </a:solidFill>
              </a:rPr>
              <a:t>3D Scanning</a:t>
            </a:r>
          </a:p>
          <a:p>
            <a:pPr lvl="1"/>
            <a:endParaRPr lang="en-US" sz="2000" b="1" dirty="0">
              <a:solidFill>
                <a:schemeClr val="bg1"/>
              </a:solidFill>
            </a:endParaRPr>
          </a:p>
        </p:txBody>
      </p:sp>
      <p:graphicFrame>
        <p:nvGraphicFramePr>
          <p:cNvPr id="8" name="Object 7">
            <a:extLst>
              <a:ext uri="{FF2B5EF4-FFF2-40B4-BE49-F238E27FC236}">
                <a16:creationId xmlns:a16="http://schemas.microsoft.com/office/drawing/2014/main" id="{E2462FBC-45C4-2F46-9E63-9F5F5F85E3C6}"/>
              </a:ext>
            </a:extLst>
          </p:cNvPr>
          <p:cNvGraphicFramePr>
            <a:graphicFrameLocks noChangeAspect="1"/>
          </p:cNvGraphicFramePr>
          <p:nvPr>
            <p:extLst/>
          </p:nvPr>
        </p:nvGraphicFramePr>
        <p:xfrm>
          <a:off x="10878435" y="324091"/>
          <a:ext cx="812800" cy="368300"/>
        </p:xfrm>
        <a:graphic>
          <a:graphicData uri="http://schemas.openxmlformats.org/presentationml/2006/ole">
            <mc:AlternateContent xmlns:mc="http://schemas.openxmlformats.org/markup-compatibility/2006">
              <mc:Choice xmlns:v="urn:schemas-microsoft-com:vml" Requires="v">
                <p:oleObj spid="_x0000_s1112" name="Picture" r:id="rId5" imgW="759211" imgH="302771" progId="Word.Picture.8">
                  <p:embed/>
                </p:oleObj>
              </mc:Choice>
              <mc:Fallback>
                <p:oleObj name="Picture" r:id="rId5" imgW="759211" imgH="302771" progId="Word.Picture.8">
                  <p:embed/>
                  <p:pic>
                    <p:nvPicPr>
                      <p:cNvPr id="8" name="Object 7">
                        <a:extLst>
                          <a:ext uri="{FF2B5EF4-FFF2-40B4-BE49-F238E27FC236}">
                            <a16:creationId xmlns:a16="http://schemas.microsoft.com/office/drawing/2014/main" id="{E2462FBC-45C4-2F46-9E63-9F5F5F85E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8435" y="324091"/>
                        <a:ext cx="812800" cy="368300"/>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nvPr>
        </p:nvGraphicFramePr>
        <p:xfrm>
          <a:off x="111215" y="6277435"/>
          <a:ext cx="5140159" cy="740821"/>
        </p:xfrm>
        <a:graphic>
          <a:graphicData uri="http://schemas.openxmlformats.org/presentationml/2006/ole">
            <mc:AlternateContent xmlns:mc="http://schemas.openxmlformats.org/markup-compatibility/2006">
              <mc:Choice xmlns:v="urn:schemas-microsoft-com:vml" Requires="v">
                <p:oleObj spid="_x0000_s1113" name="Document" r:id="rId7" imgW="5848934" imgH="843361" progId="Word.Document.8">
                  <p:embed/>
                </p:oleObj>
              </mc:Choice>
              <mc:Fallback>
                <p:oleObj name="Document" r:id="rId7" imgW="5848934" imgH="843361" progId="Word.Document.8">
                  <p:embed/>
                  <p:pic>
                    <p:nvPicPr>
                      <p:cNvPr id="2" name="Object 1"/>
                      <p:cNvPicPr/>
                      <p:nvPr/>
                    </p:nvPicPr>
                    <p:blipFill>
                      <a:blip r:embed="rId8"/>
                      <a:stretch>
                        <a:fillRect/>
                      </a:stretch>
                    </p:blipFill>
                    <p:spPr>
                      <a:xfrm>
                        <a:off x="111215" y="6277435"/>
                        <a:ext cx="5140159" cy="74082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70E08D1-3EA1-534E-8AF5-7BC199E7E73F}"/>
              </a:ext>
            </a:extLst>
          </p:cNvPr>
          <p:cNvPicPr>
            <a:picLocks noChangeAspect="1"/>
          </p:cNvPicPr>
          <p:nvPr/>
        </p:nvPicPr>
        <p:blipFill>
          <a:blip r:embed="rId9"/>
          <a:stretch>
            <a:fillRect/>
          </a:stretch>
        </p:blipFill>
        <p:spPr>
          <a:xfrm>
            <a:off x="477661" y="5104704"/>
            <a:ext cx="3963865" cy="672707"/>
          </a:xfrm>
          <a:prstGeom prst="rect">
            <a:avLst/>
          </a:prstGeom>
          <a:effectLst>
            <a:glow rad="228600">
              <a:schemeClr val="accent2">
                <a:lumMod val="60000"/>
                <a:lumOff val="40000"/>
                <a:alpha val="53000"/>
              </a:schemeClr>
            </a:glow>
            <a:reflection stA="50000" endPos="65000" dist="50800" dir="5400000" sy="-100000" algn="bl" rotWithShape="0"/>
            <a:softEdge rad="63500"/>
          </a:effectLst>
        </p:spPr>
      </p:pic>
    </p:spTree>
    <p:extLst>
      <p:ext uri="{BB962C8B-B14F-4D97-AF65-F5344CB8AC3E}">
        <p14:creationId xmlns:p14="http://schemas.microsoft.com/office/powerpoint/2010/main" val="2150257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Definition</a:t>
            </a:r>
            <a:endParaRPr lang="sr-Latn-RS" b="1" dirty="0">
              <a:latin typeface="+mn-lt"/>
            </a:endParaRPr>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Digital Business Transformation is Organizational Change </a:t>
            </a:r>
          </a:p>
          <a:p>
            <a:pPr marL="0" indent="0">
              <a:buNone/>
            </a:pPr>
            <a:r>
              <a:rPr lang="en-US" dirty="0" smtClean="0"/>
              <a:t>through the use of Digital Technologies and </a:t>
            </a:r>
          </a:p>
          <a:p>
            <a:pPr marL="0" indent="0">
              <a:buNone/>
            </a:pPr>
            <a:r>
              <a:rPr lang="en-US" dirty="0" smtClean="0"/>
              <a:t>Business Models to improve Performance</a:t>
            </a:r>
          </a:p>
        </p:txBody>
      </p:sp>
      <p:sp>
        <p:nvSpPr>
          <p:cNvPr id="5" name="Slide Number Placeholder 4"/>
          <p:cNvSpPr>
            <a:spLocks noGrp="1"/>
          </p:cNvSpPr>
          <p:nvPr>
            <p:ph type="sldNum" sz="quarter" idx="12"/>
          </p:nvPr>
        </p:nvSpPr>
        <p:spPr/>
        <p:txBody>
          <a:bodyPr/>
          <a:lstStyle/>
          <a:p>
            <a:fld id="{7982F02E-4095-4241-BA76-74FB05CD25BB}" type="slidenum">
              <a:rPr lang="en-US" smtClean="0"/>
              <a:t>4</a:t>
            </a:fld>
            <a:endParaRPr lang="en-US"/>
          </a:p>
        </p:txBody>
      </p:sp>
      <p:graphicFrame>
        <p:nvGraphicFramePr>
          <p:cNvPr id="6" name="Object 5">
            <a:extLst>
              <a:ext uri="{FF2B5EF4-FFF2-40B4-BE49-F238E27FC236}">
                <a16:creationId xmlns:a16="http://schemas.microsoft.com/office/drawing/2014/main" id="{BE0C894F-0D14-3E46-90C8-61C8A0B725DA}"/>
              </a:ext>
            </a:extLst>
          </p:cNvPr>
          <p:cNvGraphicFramePr>
            <a:graphicFrameLocks noChangeAspect="1"/>
          </p:cNvGraphicFramePr>
          <p:nvPr>
            <p:extLst/>
          </p:nvPr>
        </p:nvGraphicFramePr>
        <p:xfrm>
          <a:off x="10733315" y="245205"/>
          <a:ext cx="812800" cy="368300"/>
        </p:xfrm>
        <a:graphic>
          <a:graphicData uri="http://schemas.openxmlformats.org/presentationml/2006/ole">
            <mc:AlternateContent xmlns:mc="http://schemas.openxmlformats.org/markup-compatibility/2006">
              <mc:Choice xmlns:v="urn:schemas-microsoft-com:vml" Requires="v">
                <p:oleObj spid="_x0000_s9222" name="Picture" r:id="rId3" imgW="759211" imgH="302771" progId="Word.Picture.8">
                  <p:embed/>
                </p:oleObj>
              </mc:Choice>
              <mc:Fallback>
                <p:oleObj name="Picture" r:id="rId3" imgW="759211" imgH="302771" progId="Word.Picture.8">
                  <p:embed/>
                  <p:pic>
                    <p:nvPicPr>
                      <p:cNvPr id="8" name="Object 7">
                        <a:extLst>
                          <a:ext uri="{FF2B5EF4-FFF2-40B4-BE49-F238E27FC236}">
                            <a16:creationId xmlns:a16="http://schemas.microsoft.com/office/drawing/2014/main" id="{BE0C894F-0D14-3E46-90C8-61C8A0B72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3315" y="245205"/>
                        <a:ext cx="812800" cy="368300"/>
                      </a:xfrm>
                      <a:prstGeom prst="rect">
                        <a:avLst/>
                      </a:prstGeom>
                      <a:solidFill>
                        <a:schemeClr val="bg1"/>
                      </a:solidFill>
                    </p:spPr>
                  </p:pic>
                </p:oleObj>
              </mc:Fallback>
            </mc:AlternateContent>
          </a:graphicData>
        </a:graphic>
      </p:graphicFrame>
      <p:pic>
        <p:nvPicPr>
          <p:cNvPr id="7" name="Picture 6"/>
          <p:cNvPicPr>
            <a:picLocks noChangeAspect="1"/>
          </p:cNvPicPr>
          <p:nvPr/>
        </p:nvPicPr>
        <p:blipFill>
          <a:blip r:embed="rId5"/>
          <a:stretch>
            <a:fillRect/>
          </a:stretch>
        </p:blipFill>
        <p:spPr>
          <a:xfrm>
            <a:off x="8100392" y="1027906"/>
            <a:ext cx="3422558" cy="3182265"/>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253097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Digital Transformation </a:t>
            </a:r>
            <a:endParaRPr lang="sr-Latn-RS" b="1" dirty="0">
              <a:latin typeface="+mn-lt"/>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For the successful Digital transformation one should include &gt;</a:t>
            </a:r>
          </a:p>
          <a:p>
            <a:r>
              <a:rPr lang="en-US" dirty="0" smtClean="0"/>
              <a:t>People</a:t>
            </a:r>
          </a:p>
          <a:p>
            <a:r>
              <a:rPr lang="en-US" dirty="0" smtClean="0"/>
              <a:t>Strategy </a:t>
            </a:r>
          </a:p>
          <a:p>
            <a:r>
              <a:rPr lang="en-US" dirty="0" smtClean="0"/>
              <a:t>Cooperation </a:t>
            </a:r>
          </a:p>
          <a:p>
            <a:r>
              <a:rPr lang="en-US" dirty="0" smtClean="0"/>
              <a:t>Technology</a:t>
            </a:r>
            <a:endParaRPr lang="sr-Latn-RS" dirty="0"/>
          </a:p>
        </p:txBody>
      </p:sp>
      <p:sp>
        <p:nvSpPr>
          <p:cNvPr id="5" name="Slide Number Placeholder 4"/>
          <p:cNvSpPr>
            <a:spLocks noGrp="1"/>
          </p:cNvSpPr>
          <p:nvPr>
            <p:ph type="sldNum" sz="quarter" idx="12"/>
          </p:nvPr>
        </p:nvSpPr>
        <p:spPr/>
        <p:txBody>
          <a:bodyPr/>
          <a:lstStyle/>
          <a:p>
            <a:fld id="{7982F02E-4095-4241-BA76-74FB05CD25BB}" type="slidenum">
              <a:rPr lang="en-US" smtClean="0"/>
              <a:t>5</a:t>
            </a:fld>
            <a:endParaRPr lang="en-US"/>
          </a:p>
        </p:txBody>
      </p:sp>
      <p:graphicFrame>
        <p:nvGraphicFramePr>
          <p:cNvPr id="6" name="Object 5">
            <a:extLst>
              <a:ext uri="{FF2B5EF4-FFF2-40B4-BE49-F238E27FC236}">
                <a16:creationId xmlns:a16="http://schemas.microsoft.com/office/drawing/2014/main" id="{BE0C894F-0D14-3E46-90C8-61C8A0B725DA}"/>
              </a:ext>
            </a:extLst>
          </p:cNvPr>
          <p:cNvGraphicFramePr>
            <a:graphicFrameLocks noChangeAspect="1"/>
          </p:cNvGraphicFramePr>
          <p:nvPr>
            <p:extLst/>
          </p:nvPr>
        </p:nvGraphicFramePr>
        <p:xfrm>
          <a:off x="10733315" y="245205"/>
          <a:ext cx="812800" cy="368300"/>
        </p:xfrm>
        <a:graphic>
          <a:graphicData uri="http://schemas.openxmlformats.org/presentationml/2006/ole">
            <mc:AlternateContent xmlns:mc="http://schemas.openxmlformats.org/markup-compatibility/2006">
              <mc:Choice xmlns:v="urn:schemas-microsoft-com:vml" Requires="v">
                <p:oleObj spid="_x0000_s10246" name="Picture" r:id="rId3" imgW="759211" imgH="302771" progId="Word.Picture.8">
                  <p:embed/>
                </p:oleObj>
              </mc:Choice>
              <mc:Fallback>
                <p:oleObj name="Picture" r:id="rId3" imgW="759211" imgH="302771" progId="Word.Picture.8">
                  <p:embed/>
                  <p:pic>
                    <p:nvPicPr>
                      <p:cNvPr id="6" name="Object 5">
                        <a:extLst>
                          <a:ext uri="{FF2B5EF4-FFF2-40B4-BE49-F238E27FC236}">
                            <a16:creationId xmlns:a16="http://schemas.microsoft.com/office/drawing/2014/main" id="{BE0C894F-0D14-3E46-90C8-61C8A0B72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3315" y="245205"/>
                        <a:ext cx="812800" cy="368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231773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alphaModFix amt="77000"/>
            <a:extLst>
              <a:ext uri="{28A0092B-C50C-407E-A947-70E740481C1C}">
                <a14:useLocalDpi xmlns:a14="http://schemas.microsoft.com/office/drawing/2010/main" val="0"/>
              </a:ext>
            </a:extLst>
          </a:blip>
          <a:stretch>
            <a:fillRect/>
          </a:stretch>
        </p:blipFill>
        <p:spPr>
          <a:xfrm>
            <a:off x="1007843" y="1089122"/>
            <a:ext cx="9520362" cy="5132296"/>
          </a:xfrm>
          <a:prstGeom prst="rect">
            <a:avLst/>
          </a:prstGeom>
          <a:effectLst>
            <a:glow>
              <a:schemeClr val="accent1">
                <a:alpha val="40000"/>
              </a:schemeClr>
            </a:glow>
            <a:reflection stA="45000" endPos="0" dist="50800" dir="5400000" sy="-100000" algn="bl" rotWithShape="0"/>
          </a:effectLst>
        </p:spPr>
      </p:pic>
      <p:sp>
        <p:nvSpPr>
          <p:cNvPr id="6" name="TextBox 5"/>
          <p:cNvSpPr txBox="1"/>
          <p:nvPr/>
        </p:nvSpPr>
        <p:spPr>
          <a:xfrm>
            <a:off x="1244379" y="6311350"/>
            <a:ext cx="1371600" cy="215444"/>
          </a:xfrm>
          <a:prstGeom prst="rect">
            <a:avLst/>
          </a:prstGeom>
          <a:noFill/>
        </p:spPr>
        <p:txBody>
          <a:bodyPr wrap="square" rtlCol="0">
            <a:spAutoFit/>
          </a:bodyPr>
          <a:lstStyle/>
          <a:p>
            <a:r>
              <a:rPr lang="en-US" sz="800" dirty="0"/>
              <a:t>Source : BCG</a:t>
            </a:r>
          </a:p>
        </p:txBody>
      </p:sp>
      <p:sp>
        <p:nvSpPr>
          <p:cNvPr id="7" name="Title 3"/>
          <p:cNvSpPr>
            <a:spLocks noGrp="1"/>
          </p:cNvSpPr>
          <p:nvPr>
            <p:ph type="title"/>
          </p:nvPr>
        </p:nvSpPr>
        <p:spPr>
          <a:xfrm>
            <a:off x="711200" y="230499"/>
            <a:ext cx="9611895" cy="1143000"/>
          </a:xfrm>
        </p:spPr>
        <p:txBody>
          <a:bodyPr>
            <a:normAutofit fontScale="90000"/>
          </a:bodyPr>
          <a:lstStyle/>
          <a:p>
            <a:r>
              <a:rPr lang="en-US" sz="4267" b="1" dirty="0">
                <a:latin typeface="+mn-lt"/>
              </a:rPr>
              <a:t>Digitalization in Engineering &amp; Construction </a:t>
            </a:r>
          </a:p>
        </p:txBody>
      </p:sp>
      <p:graphicFrame>
        <p:nvGraphicFramePr>
          <p:cNvPr id="8" name="Object 7">
            <a:extLst>
              <a:ext uri="{FF2B5EF4-FFF2-40B4-BE49-F238E27FC236}">
                <a16:creationId xmlns:a16="http://schemas.microsoft.com/office/drawing/2014/main" id="{BE0C894F-0D14-3E46-90C8-61C8A0B725DA}"/>
              </a:ext>
            </a:extLst>
          </p:cNvPr>
          <p:cNvGraphicFramePr>
            <a:graphicFrameLocks noChangeAspect="1"/>
          </p:cNvGraphicFramePr>
          <p:nvPr>
            <p:extLst/>
          </p:nvPr>
        </p:nvGraphicFramePr>
        <p:xfrm>
          <a:off x="10733315" y="245205"/>
          <a:ext cx="812800" cy="368300"/>
        </p:xfrm>
        <a:graphic>
          <a:graphicData uri="http://schemas.openxmlformats.org/presentationml/2006/ole">
            <mc:AlternateContent xmlns:mc="http://schemas.openxmlformats.org/markup-compatibility/2006">
              <mc:Choice xmlns:v="urn:schemas-microsoft-com:vml" Requires="v">
                <p:oleObj spid="_x0000_s2094" name="Picture" r:id="rId5" imgW="759211" imgH="302771" progId="Word.Picture.8">
                  <p:embed/>
                </p:oleObj>
              </mc:Choice>
              <mc:Fallback>
                <p:oleObj name="Picture" r:id="rId5" imgW="759211" imgH="302771" progId="Word.Picture.8">
                  <p:embed/>
                  <p:pic>
                    <p:nvPicPr>
                      <p:cNvPr id="8" name="Object 7">
                        <a:extLst>
                          <a:ext uri="{FF2B5EF4-FFF2-40B4-BE49-F238E27FC236}">
                            <a16:creationId xmlns:a16="http://schemas.microsoft.com/office/drawing/2014/main" id="{BE0C894F-0D14-3E46-90C8-61C8A0B72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3315" y="245205"/>
                        <a:ext cx="812800" cy="368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319700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664" y="285612"/>
            <a:ext cx="6547191" cy="1325563"/>
          </a:xfrm>
        </p:spPr>
        <p:txBody>
          <a:bodyPr>
            <a:normAutofit fontScale="90000"/>
          </a:bodyPr>
          <a:lstStyle/>
          <a:p>
            <a:r>
              <a:rPr lang="en-US" sz="3600" dirty="0">
                <a:solidFill>
                  <a:srgbClr val="FF0D8C"/>
                </a:solidFill>
              </a:rPr>
              <a:t>4 principle strategies to capture value </a:t>
            </a:r>
            <a:r>
              <a:rPr lang="en-US" sz="4000" dirty="0">
                <a:solidFill>
                  <a:srgbClr val="FF0D8C"/>
                </a:solidFill>
              </a:rPr>
              <a:t/>
            </a:r>
            <a:br>
              <a:rPr lang="en-US" sz="4000" dirty="0">
                <a:solidFill>
                  <a:srgbClr val="FF0D8C"/>
                </a:solidFill>
              </a:rPr>
            </a:br>
            <a:r>
              <a:rPr lang="en-US" sz="2200" dirty="0">
                <a:solidFill>
                  <a:srgbClr val="FF0D8C"/>
                </a:solidFill>
              </a:rPr>
              <a:t>… from available technologies in construction industry</a:t>
            </a:r>
            <a:endParaRPr lang="en-US" sz="4000" dirty="0">
              <a:solidFill>
                <a:srgbClr val="FF0D8C"/>
              </a:solidFill>
            </a:endParaRPr>
          </a:p>
        </p:txBody>
      </p:sp>
      <p:sp>
        <p:nvSpPr>
          <p:cNvPr id="3" name="Content Placeholder 2"/>
          <p:cNvSpPr>
            <a:spLocks noGrp="1"/>
          </p:cNvSpPr>
          <p:nvPr>
            <p:ph idx="1"/>
          </p:nvPr>
        </p:nvSpPr>
        <p:spPr>
          <a:xfrm>
            <a:off x="925664" y="2968906"/>
            <a:ext cx="9838792" cy="3148115"/>
          </a:xfrm>
        </p:spPr>
        <p:txBody>
          <a:bodyPr>
            <a:normAutofit/>
          </a:bodyPr>
          <a:lstStyle/>
          <a:p>
            <a:pPr marL="514350" indent="-514350">
              <a:spcBef>
                <a:spcPts val="2200"/>
              </a:spcBef>
              <a:buFont typeface="+mj-lt"/>
              <a:buAutoNum type="arabicPeriod"/>
            </a:pPr>
            <a:r>
              <a:rPr lang="en-GB" dirty="0"/>
              <a:t>No need for change - We delay implementation as much as possible</a:t>
            </a:r>
          </a:p>
          <a:p>
            <a:pPr marL="514350" indent="-514350">
              <a:spcBef>
                <a:spcPts val="2200"/>
              </a:spcBef>
              <a:buFont typeface="+mj-lt"/>
              <a:buAutoNum type="arabicPeriod"/>
            </a:pPr>
            <a:r>
              <a:rPr lang="is-IS" dirty="0"/>
              <a:t>We relay on our partners to create new value</a:t>
            </a:r>
          </a:p>
          <a:p>
            <a:pPr marL="514350" indent="-514350">
              <a:spcBef>
                <a:spcPts val="2200"/>
              </a:spcBef>
              <a:buFont typeface="+mj-lt"/>
              <a:buAutoNum type="arabicPeriod"/>
            </a:pPr>
            <a:r>
              <a:rPr lang="is-IS" dirty="0"/>
              <a:t>We are front runners introdusing new solutions</a:t>
            </a:r>
          </a:p>
          <a:p>
            <a:pPr marL="514350" indent="-514350">
              <a:spcBef>
                <a:spcPts val="2200"/>
              </a:spcBef>
              <a:buFont typeface="+mj-lt"/>
              <a:buAutoNum type="arabicPeriod"/>
            </a:pPr>
            <a:r>
              <a:rPr lang="is-IS" dirty="0"/>
              <a:t>We are creating an Eco system with others</a:t>
            </a:r>
          </a:p>
        </p:txBody>
      </p:sp>
      <p:sp>
        <p:nvSpPr>
          <p:cNvPr id="5" name="TextBox 4">
            <a:extLst>
              <a:ext uri="{FF2B5EF4-FFF2-40B4-BE49-F238E27FC236}">
                <a16:creationId xmlns:a16="http://schemas.microsoft.com/office/drawing/2014/main" id="{43C57B7A-957E-9043-AF5F-B77925BC2D7D}"/>
              </a:ext>
            </a:extLst>
          </p:cNvPr>
          <p:cNvSpPr txBox="1"/>
          <p:nvPr/>
        </p:nvSpPr>
        <p:spPr>
          <a:xfrm>
            <a:off x="925665" y="1477977"/>
            <a:ext cx="9237838" cy="830997"/>
          </a:xfrm>
          <a:prstGeom prst="rect">
            <a:avLst/>
          </a:prstGeom>
          <a:noFill/>
        </p:spPr>
        <p:txBody>
          <a:bodyPr wrap="square" rtlCol="0">
            <a:spAutoFit/>
          </a:bodyPr>
          <a:lstStyle/>
          <a:p>
            <a:r>
              <a:rPr lang="en-US" sz="2800" dirty="0"/>
              <a:t>Which one of these answers best fitting your present style? </a:t>
            </a:r>
          </a:p>
          <a:p>
            <a:r>
              <a:rPr lang="en-US" sz="2000" i="1" dirty="0"/>
              <a:t>(Honest answers required, please </a:t>
            </a:r>
            <a:r>
              <a:rPr lang="en-US" sz="2000" dirty="0">
                <a:sym typeface="Wingdings" pitchFamily="2" charset="2"/>
              </a:rPr>
              <a:t></a:t>
            </a:r>
            <a:r>
              <a:rPr lang="en-US" sz="2000" i="1" dirty="0">
                <a:sym typeface="Wingdings" pitchFamily="2" charset="2"/>
              </a:rPr>
              <a:t>)</a:t>
            </a:r>
            <a:endParaRPr lang="en-US" sz="2000" i="1" dirty="0"/>
          </a:p>
        </p:txBody>
      </p:sp>
    </p:spTree>
    <p:extLst>
      <p:ext uri="{BB962C8B-B14F-4D97-AF65-F5344CB8AC3E}">
        <p14:creationId xmlns:p14="http://schemas.microsoft.com/office/powerpoint/2010/main" val="303019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1E4E21B-6EA8-C046-AAE1-E801CC20AAD3}"/>
              </a:ext>
            </a:extLst>
          </p:cNvPr>
          <p:cNvSpPr>
            <a:spLocks noGrp="1"/>
          </p:cNvSpPr>
          <p:nvPr>
            <p:ph type="title"/>
          </p:nvPr>
        </p:nvSpPr>
        <p:spPr bwMode="auto">
          <a:xfrm>
            <a:off x="1631950" y="981075"/>
            <a:ext cx="9036050" cy="2446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sr-Latn-RS" sz="4000" dirty="0"/>
              <a:t>… Let’s get back to reality! </a:t>
            </a:r>
            <a:br>
              <a:rPr lang="en-US" altLang="sr-Latn-RS" sz="4000" dirty="0"/>
            </a:br>
            <a:r>
              <a:rPr lang="en-US" altLang="sr-Latn-RS" sz="4000" dirty="0"/>
              <a:t/>
            </a:r>
            <a:br>
              <a:rPr lang="en-US" altLang="sr-Latn-RS" sz="4000" dirty="0"/>
            </a:br>
            <a:r>
              <a:rPr lang="en-US" altLang="sr-Latn-RS" sz="4000" dirty="0">
                <a:solidFill>
                  <a:srgbClr val="FF0D8C"/>
                </a:solidFill>
              </a:rPr>
              <a:t>Our Clients are expecting</a:t>
            </a:r>
            <a:br>
              <a:rPr lang="en-US" altLang="sr-Latn-RS" sz="4000" dirty="0">
                <a:solidFill>
                  <a:srgbClr val="FF0D8C"/>
                </a:solidFill>
              </a:rPr>
            </a:br>
            <a:r>
              <a:rPr lang="en-US" altLang="sr-Latn-RS" sz="4000" dirty="0">
                <a:solidFill>
                  <a:srgbClr val="FF0D8C"/>
                </a:solidFill>
              </a:rPr>
              <a:t> GOOD ○ FAST ○ CHEAP</a:t>
            </a:r>
            <a:endParaRPr lang="en-US" altLang="sr-Latn-RS" sz="3200" dirty="0">
              <a:solidFill>
                <a:srgbClr val="FF0D8C"/>
              </a:solidFill>
            </a:endParaRPr>
          </a:p>
        </p:txBody>
      </p:sp>
      <p:sp>
        <p:nvSpPr>
          <p:cNvPr id="10243" name="Text Placeholder 2">
            <a:extLst>
              <a:ext uri="{FF2B5EF4-FFF2-40B4-BE49-F238E27FC236}">
                <a16:creationId xmlns:a16="http://schemas.microsoft.com/office/drawing/2014/main" id="{90144B7C-2AA4-2B47-86D7-B6914FB4AA45}"/>
              </a:ext>
            </a:extLst>
          </p:cNvPr>
          <p:cNvSpPr>
            <a:spLocks noGrp="1"/>
          </p:cNvSpPr>
          <p:nvPr>
            <p:ph type="body" idx="1"/>
          </p:nvPr>
        </p:nvSpPr>
        <p:spPr bwMode="auto">
          <a:xfrm>
            <a:off x="1631950" y="3829051"/>
            <a:ext cx="9459177" cy="215712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p>
            <a:pPr>
              <a:defRPr/>
            </a:pPr>
            <a:r>
              <a:rPr lang="en-US" altLang="x-none" sz="2200" dirty="0"/>
              <a:t>In reality one can deliver two of expected</a:t>
            </a:r>
          </a:p>
          <a:p>
            <a:pPr marL="171450" indent="-171450">
              <a:buFont typeface="Arial" panose="020B0604020202020204" pitchFamily="34" charset="0"/>
              <a:buChar char="•"/>
              <a:defRPr/>
            </a:pPr>
            <a:r>
              <a:rPr lang="en-US" altLang="x-none" sz="2200" b="1" dirty="0"/>
              <a:t>Good &amp; Fast won’t be Cheap</a:t>
            </a:r>
          </a:p>
          <a:p>
            <a:pPr marL="171450" indent="-171450">
              <a:buFont typeface="Arial" panose="020B0604020202020204" pitchFamily="34" charset="0"/>
              <a:buChar char="•"/>
              <a:defRPr/>
            </a:pPr>
            <a:r>
              <a:rPr lang="en-US" altLang="x-none" sz="2200" b="1" dirty="0"/>
              <a:t>Fast &amp; Cheap won’t be Good</a:t>
            </a:r>
          </a:p>
          <a:p>
            <a:pPr marL="171450" indent="-171450">
              <a:buFont typeface="Arial" panose="020B0604020202020204" pitchFamily="34" charset="0"/>
              <a:buChar char="•"/>
              <a:defRPr/>
            </a:pPr>
            <a:r>
              <a:rPr lang="en-US" altLang="x-none" sz="2200" b="1" dirty="0"/>
              <a:t>Good &amp; Cheap won’t be Fast</a:t>
            </a:r>
          </a:p>
          <a:p>
            <a:pPr marL="171450" indent="-171450">
              <a:buFont typeface="Arial" panose="020B0604020202020204" pitchFamily="34" charset="0"/>
              <a:buChar char="•"/>
              <a:defRPr/>
            </a:pPr>
            <a:endParaRPr lang="en-US" altLang="x-none" b="1" dirty="0"/>
          </a:p>
          <a:p>
            <a:pPr>
              <a:defRPr/>
            </a:pPr>
            <a:r>
              <a:rPr lang="en-US" altLang="x-none" sz="2600" b="1" dirty="0"/>
              <a:t> … if we firmly set goals, it might be achievable with fresh ideas and use of technology?</a:t>
            </a:r>
          </a:p>
          <a:p>
            <a:pPr marL="171450" indent="-171450">
              <a:buFont typeface="Arial" panose="020B0604020202020204" pitchFamily="34" charset="0"/>
              <a:buChar char="•"/>
              <a:defRPr/>
            </a:pPr>
            <a:endParaRPr lang="en-US" altLang="x-none" b="1" dirty="0"/>
          </a:p>
          <a:p>
            <a:pPr marL="171450" indent="-171450">
              <a:buFont typeface="Arial" panose="020B0604020202020204" pitchFamily="34" charset="0"/>
              <a:buChar char="•"/>
              <a:defRPr/>
            </a:pPr>
            <a:endParaRPr lang="en-US" altLang="x-none" b="1" dirty="0"/>
          </a:p>
        </p:txBody>
      </p:sp>
    </p:spTree>
    <p:extLst>
      <p:ext uri="{BB962C8B-B14F-4D97-AF65-F5344CB8AC3E}">
        <p14:creationId xmlns:p14="http://schemas.microsoft.com/office/powerpoint/2010/main" val="251809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D8C"/>
                </a:solidFill>
              </a:rPr>
              <a:t>Data driven decisions – collect real time DATA </a:t>
            </a:r>
            <a:endParaRPr lang="sr-Latn-RS" dirty="0">
              <a:solidFill>
                <a:srgbClr val="FF0D8C"/>
              </a:solidFill>
            </a:endParaRPr>
          </a:p>
        </p:txBody>
      </p:sp>
      <p:pic>
        <p:nvPicPr>
          <p:cNvPr id="6" name="Content Placeholder 5"/>
          <p:cNvPicPr>
            <a:picLocks noGrp="1" noChangeAspect="1"/>
          </p:cNvPicPr>
          <p:nvPr>
            <p:ph idx="1"/>
          </p:nvPr>
        </p:nvPicPr>
        <p:blipFill>
          <a:blip r:embed="rId2"/>
          <a:stretch>
            <a:fillRect/>
          </a:stretch>
        </p:blipFill>
        <p:spPr>
          <a:xfrm>
            <a:off x="838200" y="1690688"/>
            <a:ext cx="6431645" cy="4544928"/>
          </a:xfrm>
          <a:prstGeom prst="rect">
            <a:avLst/>
          </a:prstGeom>
        </p:spPr>
      </p:pic>
      <p:sp>
        <p:nvSpPr>
          <p:cNvPr id="5" name="Slide Number Placeholder 4"/>
          <p:cNvSpPr>
            <a:spLocks noGrp="1"/>
          </p:cNvSpPr>
          <p:nvPr>
            <p:ph type="sldNum" sz="quarter" idx="12"/>
          </p:nvPr>
        </p:nvSpPr>
        <p:spPr/>
        <p:txBody>
          <a:bodyPr/>
          <a:lstStyle/>
          <a:p>
            <a:fld id="{7982F02E-4095-4241-BA76-74FB05CD25BB}" type="slidenum">
              <a:rPr lang="en-US" smtClean="0"/>
              <a:t>9</a:t>
            </a:fld>
            <a:endParaRPr lang="en-US"/>
          </a:p>
        </p:txBody>
      </p:sp>
      <p:pic>
        <p:nvPicPr>
          <p:cNvPr id="7" name="Picture 6"/>
          <p:cNvPicPr>
            <a:picLocks noChangeAspect="1"/>
          </p:cNvPicPr>
          <p:nvPr/>
        </p:nvPicPr>
        <p:blipFill>
          <a:blip r:embed="rId3"/>
          <a:stretch>
            <a:fillRect/>
          </a:stretch>
        </p:blipFill>
        <p:spPr>
          <a:xfrm>
            <a:off x="7269845" y="1978668"/>
            <a:ext cx="4445720" cy="3968967"/>
          </a:xfrm>
          <a:prstGeom prst="rect">
            <a:avLst/>
          </a:prstGeom>
        </p:spPr>
      </p:pic>
      <p:sp>
        <p:nvSpPr>
          <p:cNvPr id="8" name="Oval 7"/>
          <p:cNvSpPr/>
          <p:nvPr/>
        </p:nvSpPr>
        <p:spPr>
          <a:xfrm>
            <a:off x="7074569" y="3840479"/>
            <a:ext cx="1665170" cy="1309036"/>
          </a:xfrm>
          <a:prstGeom prst="ellipse">
            <a:avLst/>
          </a:prstGeom>
          <a:noFill/>
          <a:ln>
            <a:solidFill>
              <a:srgbClr val="FF4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r-Latn-RS"/>
          </a:p>
        </p:txBody>
      </p:sp>
    </p:spTree>
    <p:extLst>
      <p:ext uri="{BB962C8B-B14F-4D97-AF65-F5344CB8AC3E}">
        <p14:creationId xmlns:p14="http://schemas.microsoft.com/office/powerpoint/2010/main" val="4003299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11149</TotalTime>
  <Words>2135</Words>
  <Application>Microsoft Office PowerPoint</Application>
  <PresentationFormat>Widescreen</PresentationFormat>
  <Paragraphs>261</Paragraphs>
  <Slides>27</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7" baseType="lpstr">
      <vt:lpstr>ＭＳ Ｐゴシック</vt:lpstr>
      <vt:lpstr>Apple Braille</vt:lpstr>
      <vt:lpstr>Arial</vt:lpstr>
      <vt:lpstr>Arial Black</vt:lpstr>
      <vt:lpstr>Calibri</vt:lpstr>
      <vt:lpstr>Calibri Light</vt:lpstr>
      <vt:lpstr>Wingdings</vt:lpstr>
      <vt:lpstr>Office Theme</vt:lpstr>
      <vt:lpstr>Picture</vt:lpstr>
      <vt:lpstr>Document</vt:lpstr>
      <vt:lpstr>Digital  transformation  is cool  </vt:lpstr>
      <vt:lpstr>Outlines</vt:lpstr>
      <vt:lpstr>PowerPoint Presentation</vt:lpstr>
      <vt:lpstr>Definition</vt:lpstr>
      <vt:lpstr>Digital Transformation </vt:lpstr>
      <vt:lpstr>Digitalization in Engineering &amp; Construction </vt:lpstr>
      <vt:lpstr>4 principle strategies to capture value  … from available technologies in construction industry</vt:lpstr>
      <vt:lpstr>… Let’s get back to reality!   Our Clients are expecting  GOOD ○ FAST ○ CHEAP</vt:lpstr>
      <vt:lpstr>Data driven decisions – collect real time DATA </vt:lpstr>
      <vt:lpstr>PowerPoint Presentation</vt:lpstr>
      <vt:lpstr>PowerPoint Presentation</vt:lpstr>
      <vt:lpstr>PowerPoint Presentation</vt:lpstr>
      <vt:lpstr>   Structural Health  Monitoring</vt:lpstr>
      <vt:lpstr>Focus on cool construction trends</vt:lpstr>
      <vt:lpstr>DASHBOARDS – visualization of the collected data</vt:lpstr>
      <vt:lpstr>PowerPoint Presentation</vt:lpstr>
      <vt:lpstr>BIM modelling</vt:lpstr>
      <vt:lpstr>Key Takeaways</vt:lpstr>
      <vt:lpstr>Construction tools - 3D print &amp; scan</vt:lpstr>
      <vt:lpstr># Virtual reality</vt:lpstr>
      <vt:lpstr># 3D Printing      #3D Scanning</vt:lpstr>
      <vt:lpstr>4 principle strategies to capture value  … from available technologies in construction industry</vt:lpstr>
      <vt:lpstr>Collaborative does not mean necessarily …</vt:lpstr>
      <vt:lpstr>Risk assessment/Challenges</vt:lpstr>
      <vt:lpstr>PEOPLE in FOCUS – monitor the shifting</vt:lpstr>
      <vt:lpstr>What we should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Milena Matic</dc:creator>
  <cp:lastModifiedBy>Nikola</cp:lastModifiedBy>
  <cp:revision>150</cp:revision>
  <dcterms:created xsi:type="dcterms:W3CDTF">2018-09-24T15:21:02Z</dcterms:created>
  <dcterms:modified xsi:type="dcterms:W3CDTF">2019-10-15T18:17:32Z</dcterms:modified>
</cp:coreProperties>
</file>