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PC - Associação Portuguesa de Projectistas e Consultores" initials="A-APdPeC" lastIdx="0" clrIdx="0">
    <p:extLst>
      <p:ext uri="{19B8F6BF-5375-455C-9EA6-DF929625EA0E}">
        <p15:presenceInfo xmlns:p15="http://schemas.microsoft.com/office/powerpoint/2012/main" userId="97b29bf41984ee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AE3F3"/>
    <a:srgbClr val="85170E"/>
    <a:srgbClr val="ED6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73075-260C-4FEB-98BE-2A6AD79EF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dirty="0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94F52F-A158-4EF1-855F-0E2727D13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BBF0202-2F23-496B-9BE3-3082CD1B4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 dirty="0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86F091-86CD-46A1-86D0-DF9008F8F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6E5B023-EE42-450A-ABCF-A388A3EF5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3164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D6748-EB2C-4B20-A3F3-46BC8E790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161585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1B90B14-957F-4922-9DAE-38CC117C7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B2C4974-B2A2-4321-B156-FB0DEDEF73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D154ADC-49FB-4475-93FF-42FF5F94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5DE4E74-B107-4156-8EF1-0ADA9C25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885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BA0391-DD04-4CA7-BE8D-E8B3C18EC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6A894E28-129C-42A6-946F-AB5712C06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7E46860-839F-4715-BC61-C1EE933E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4AE1102-F6C2-47D8-B0F2-E95A25399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CADCD45-4FE9-4236-9CF4-0010E04C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102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EC417-F234-49F4-8ACB-4B5503BB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161585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B8A0278-B6B7-440D-B415-833241E1B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7797188-DEF2-41A8-AC3D-20C25505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370499-30AB-476D-A5DB-78F6B248D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58CECA3-29FC-4BE4-B180-1DF25003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956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96EE12-5CFD-48A6-A6C9-B88CCEFB9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ABF33F8-515F-4510-A6A9-D99997519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0C94B0E-4094-449C-8A4E-371B263D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9612020-4008-4B98-BBA2-C903752E0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992495B-C7B1-4124-B6E2-6E413A6A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615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1B1A9-54E9-4420-BF98-01B170ECE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161585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1604EF7-BEFD-4AA3-85E7-233784A5B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7123478-1833-4D79-8857-C3C8AD34C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56D987AF-13CA-43E8-A1B2-84B3CBED67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5CC33D5-57E1-46CB-A30B-3AB93AE5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5A40155-DE1A-43BA-AEDA-7E8DAFB1B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299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7613D-218F-437A-BED5-D242DC903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65E44E4-1CCB-4D0B-B24A-B3D157E31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5B4F9CE-8E83-46BB-AB17-C9EC31A36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E02193A4-B22D-4576-9D1F-86BF547D8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7CFF708-FCC4-4B80-974F-977E88111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3C7B0AC1-0E09-45B9-BC79-6E79941F23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1B269A9-F700-464C-9CAB-031CF47DC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8E0A65F3-BF78-4FFE-B771-2FAC2631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502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F177B-FF3D-48BC-9512-7541B89C9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096" y="161585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649EBC0-18E9-46EF-B4E4-F5DB594531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1C20459-1EA7-42B3-8D21-11994BBC9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D4F931C-E25F-41AE-B615-6616DCCD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306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5F316CD3-3685-443F-9316-AB1063876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2EEC94F0-86C2-4D05-B370-35057C63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54BB361-213C-4F88-A09A-E98B7EC39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412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CBB5D-465A-42BF-956B-BEF77337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ED4E8FA-9BEF-4DA2-83D6-BCDDECB71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D4E97B7-D746-4A84-9185-571E1C021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B0901C2-7DDB-4E05-9EFC-42CE726F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8328F84-B161-4805-A507-E45622DE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75262E0-A894-4003-AE89-8D764381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620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07E04-AD3F-4340-A24B-CD57C254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12542837-B866-45E8-A158-F30A1624C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D31018A-71F1-4091-996D-151C63478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DF5E78F-EFD0-4367-875A-A5B239EF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1AEC52-04FE-4AE5-8B8B-3F11997F5CB8}" type="datetimeFigureOut">
              <a:rPr lang="pt-PT" smtClean="0"/>
              <a:t>18/09/2017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8A669D2-DE3F-434A-B548-8713B6DA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5C86293-6A87-42AD-A83A-D08605AD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819" y="6329459"/>
            <a:ext cx="969579" cy="365125"/>
          </a:xfrm>
          <a:prstGeom prst="rect">
            <a:avLst/>
          </a:prstGeom>
        </p:spPr>
        <p:txBody>
          <a:bodyPr/>
          <a:lstStyle/>
          <a:p>
            <a:fld id="{DE11B3B0-4AD9-470B-A1BD-7F69DC021C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505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5D3E3564-374A-4B8F-A320-AB73D2B566B7}"/>
              </a:ext>
            </a:extLst>
          </p:cNvPr>
          <p:cNvSpPr/>
          <p:nvPr userDrawn="1"/>
        </p:nvSpPr>
        <p:spPr>
          <a:xfrm>
            <a:off x="0" y="6051873"/>
            <a:ext cx="12192000" cy="80612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1FCD22F-BA4B-4906-AE28-5ADFE5A17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2842" y="1491916"/>
            <a:ext cx="10467474" cy="3504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/>
            <a:r>
              <a:rPr lang="pt-PT" dirty="0"/>
              <a:t>Segundo </a:t>
            </a:r>
            <a:r>
              <a:rPr lang="pt-PT" dirty="0" err="1"/>
              <a:t>níveleeeeeeeeeeeeeeeeeeeeeeeeeeeeeeeeeeee</a:t>
            </a:r>
            <a:r>
              <a:rPr lang="pt-PT" dirty="0"/>
              <a:t> </a:t>
            </a:r>
            <a:r>
              <a:rPr lang="pt-PT" dirty="0" err="1"/>
              <a:t>rrrrrrrrrrr</a:t>
            </a:r>
            <a:r>
              <a:rPr lang="pt-PT" dirty="0"/>
              <a:t> </a:t>
            </a:r>
            <a:r>
              <a:rPr lang="pt-PT" dirty="0" err="1"/>
              <a:t>tttttttttty</a:t>
            </a:r>
            <a:r>
              <a:rPr lang="pt-PT" dirty="0"/>
              <a:t> </a:t>
            </a:r>
            <a:r>
              <a:rPr lang="pt-PT" dirty="0" err="1"/>
              <a:t>yyyyyyyyyyyyyyyy</a:t>
            </a:r>
            <a:endParaRPr lang="pt-PT" dirty="0"/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99F4D15-B6F0-4575-A370-4ACD36E6EC0B}"/>
              </a:ext>
            </a:extLst>
          </p:cNvPr>
          <p:cNvSpPr/>
          <p:nvPr userDrawn="1"/>
        </p:nvSpPr>
        <p:spPr>
          <a:xfrm>
            <a:off x="272716" y="216568"/>
            <a:ext cx="11646568" cy="985823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>
            <a:glow rad="1016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pt-PT" sz="1800" b="1" dirty="0">
                <a:solidFill>
                  <a:srgbClr val="85170E"/>
                </a:solidFill>
                <a:latin typeface="Futura Md BT" panose="020B0602020204020303" pitchFamily="34" charset="0"/>
              </a:rPr>
              <a:t>Seminário de Apresentação do Projeto Engenharia</a:t>
            </a:r>
          </a:p>
          <a:p>
            <a:pPr algn="ctr">
              <a:lnSpc>
                <a:spcPts val="2600"/>
              </a:lnSpc>
            </a:pPr>
            <a:r>
              <a:rPr lang="pt-PT" sz="1800" b="1" dirty="0">
                <a:solidFill>
                  <a:srgbClr val="85170E"/>
                </a:solidFill>
                <a:latin typeface="Futura Md BT" panose="020B0602020204020303" pitchFamily="34" charset="0"/>
              </a:rPr>
              <a:t>e Arquitetura no Mundo – Porto, 19 setembro 2017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6A7DE0FF-426A-4CF0-8234-B6A7E76282F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93" y="338487"/>
            <a:ext cx="2326155" cy="756000"/>
          </a:xfrm>
          <a:prstGeom prst="rect">
            <a:avLst/>
          </a:prstGeom>
          <a:effectLst/>
          <a:scene3d>
            <a:camera prst="orthographicFront"/>
            <a:lightRig rig="contrasting" dir="t">
              <a:rot lat="0" lon="0" rev="4200000"/>
            </a:lightRig>
          </a:scene3d>
          <a:sp3d extrusionH="209550" contourW="44450" prstMaterial="softEdge">
            <a:contourClr>
              <a:schemeClr val="bg1"/>
            </a:contourClr>
          </a:sp3d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00AB9F30-6DC4-4527-B4DE-3DCDF83420D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495" y="347444"/>
            <a:ext cx="2151692" cy="7560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7091329A-D534-4DCF-9BFC-D020A3B5921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691" y="6234435"/>
            <a:ext cx="9062618" cy="503248"/>
          </a:xfrm>
          <a:prstGeom prst="rect">
            <a:avLst/>
          </a:prstGeom>
        </p:spPr>
      </p:pic>
      <p:cxnSp>
        <p:nvCxnSpPr>
          <p:cNvPr id="24" name="Conexão reta 23">
            <a:extLst>
              <a:ext uri="{FF2B5EF4-FFF2-40B4-BE49-F238E27FC236}">
                <a16:creationId xmlns:a16="http://schemas.microsoft.com/office/drawing/2014/main" id="{2BC528A3-881E-4039-9648-A7820D746C07}"/>
              </a:ext>
            </a:extLst>
          </p:cNvPr>
          <p:cNvCxnSpPr/>
          <p:nvPr userDrawn="1"/>
        </p:nvCxnSpPr>
        <p:spPr>
          <a:xfrm>
            <a:off x="0" y="6051873"/>
            <a:ext cx="12192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80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AA34B2D6-E0B1-4BE4-9068-530AC158E4EF}"/>
              </a:ext>
            </a:extLst>
          </p:cNvPr>
          <p:cNvSpPr txBox="1"/>
          <p:nvPr/>
        </p:nvSpPr>
        <p:spPr>
          <a:xfrm>
            <a:off x="493296" y="2370229"/>
            <a:ext cx="11196000" cy="3375283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 marL="342900" indent="-342900" algn="just">
              <a:lnSpc>
                <a:spcPts val="34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O Engenharia e Arquitetura no Mundo é um projeto de apoio à </a:t>
            </a:r>
            <a:r>
              <a:rPr lang="pt-PT" sz="2000" b="1" dirty="0">
                <a:solidFill>
                  <a:srgbClr val="CC0000"/>
                </a:solidFill>
              </a:rPr>
              <a:t>internacionalização</a:t>
            </a:r>
            <a:r>
              <a:rPr lang="pt-PT" sz="2000" dirty="0">
                <a:solidFill>
                  <a:srgbClr val="002060"/>
                </a:solidFill>
              </a:rPr>
              <a:t> do setor empresarial da consultoria de engenharia, arquitetura e ambiente, que visa capacitar as </a:t>
            </a:r>
            <a:r>
              <a:rPr lang="pt-PT" sz="2000" b="1" dirty="0">
                <a:solidFill>
                  <a:srgbClr val="CC0000"/>
                </a:solidFill>
              </a:rPr>
              <a:t>PME</a:t>
            </a:r>
            <a:r>
              <a:rPr lang="pt-PT" sz="2000" dirty="0">
                <a:solidFill>
                  <a:srgbClr val="002060"/>
                </a:solidFill>
              </a:rPr>
              <a:t> para a exportação e aumentar a notoriedade do setor no exterior</a:t>
            </a:r>
          </a:p>
          <a:p>
            <a:pPr marL="342900" indent="-342900" algn="just">
              <a:lnSpc>
                <a:spcPts val="34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Trata-se de um projeto SIAC- Sistema de Apoio a Ações Coletivas – Internacionalização, no âmbito do Programa Operacional </a:t>
            </a:r>
            <a:r>
              <a:rPr lang="pt-PT" sz="2000" b="1" dirty="0">
                <a:solidFill>
                  <a:srgbClr val="CC0000"/>
                </a:solidFill>
              </a:rPr>
              <a:t>Competitividade e Internacionalização</a:t>
            </a:r>
            <a:r>
              <a:rPr lang="pt-PT" sz="2000" dirty="0">
                <a:solidFill>
                  <a:srgbClr val="002060"/>
                </a:solidFill>
              </a:rPr>
              <a:t>, no quadro do COMPETE 2020</a:t>
            </a:r>
          </a:p>
          <a:p>
            <a:pPr marL="342900" indent="-342900" algn="just">
              <a:lnSpc>
                <a:spcPts val="34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Desenvolve-se ao longo de </a:t>
            </a:r>
            <a:r>
              <a:rPr lang="pt-PT" sz="2000" b="1" dirty="0">
                <a:solidFill>
                  <a:srgbClr val="CC0000"/>
                </a:solidFill>
              </a:rPr>
              <a:t>24 meses</a:t>
            </a:r>
            <a:r>
              <a:rPr lang="pt-PT" sz="2000" dirty="0">
                <a:solidFill>
                  <a:srgbClr val="002060"/>
                </a:solidFill>
              </a:rPr>
              <a:t>, desde 01 de Maio de 2017</a:t>
            </a:r>
          </a:p>
          <a:p>
            <a:pPr marL="342900" indent="-342900" algn="just">
              <a:lnSpc>
                <a:spcPts val="34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Tem um montante global de </a:t>
            </a:r>
            <a:r>
              <a:rPr lang="pt-PT" sz="2000" b="1" dirty="0">
                <a:solidFill>
                  <a:srgbClr val="CC0000"/>
                </a:solidFill>
              </a:rPr>
              <a:t>402.895,16€</a:t>
            </a:r>
            <a:r>
              <a:rPr lang="pt-PT" sz="2000" dirty="0">
                <a:solidFill>
                  <a:srgbClr val="002060"/>
                </a:solidFill>
              </a:rPr>
              <a:t>, financiados em 342.460,89€, ou seja, 85%</a:t>
            </a:r>
            <a:endParaRPr lang="pt-PT" sz="2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76A8E13-0697-44EC-90DF-A3D13D9C3E41}"/>
              </a:ext>
            </a:extLst>
          </p:cNvPr>
          <p:cNvSpPr txBox="1"/>
          <p:nvPr/>
        </p:nvSpPr>
        <p:spPr>
          <a:xfrm>
            <a:off x="493296" y="1410226"/>
            <a:ext cx="3976794" cy="967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000" b="1" u="sng" dirty="0">
                <a:solidFill>
                  <a:srgbClr val="CC0000"/>
                </a:solidFill>
              </a:rPr>
              <a:t>Apresentação das Linhas do Projeto</a:t>
            </a:r>
          </a:p>
          <a:p>
            <a:pPr>
              <a:lnSpc>
                <a:spcPct val="150000"/>
              </a:lnSpc>
            </a:pPr>
            <a:r>
              <a:rPr lang="pt-PT" sz="2000" b="1" u="sng" dirty="0">
                <a:solidFill>
                  <a:srgbClr val="CC0000"/>
                </a:solidFill>
              </a:rPr>
              <a:t>O Projecto, em resumo:</a:t>
            </a:r>
            <a:endParaRPr lang="pt-PT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72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45BA9FA-0BBC-4218-9B11-C5128D22B84E}"/>
              </a:ext>
            </a:extLst>
          </p:cNvPr>
          <p:cNvSpPr txBox="1"/>
          <p:nvPr/>
        </p:nvSpPr>
        <p:spPr>
          <a:xfrm>
            <a:off x="493296" y="1683277"/>
            <a:ext cx="11196000" cy="4067780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Segunda missão a alguns dos países, visando verificar o estado de implementação do processo de constituição e mobilização das Associações em cada um dos países e apoiar os processos eventualmente mais complexos.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Seminário de lançamento, em Portugal, na cidade do Porto, reunindo os representantes de todas as Associações integrantes da Rede e definindo as regras de funcionamento para o 1º ciclo da sua existência.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pt-PT" sz="2000" dirty="0">
              <a:solidFill>
                <a:srgbClr val="002060"/>
              </a:solidFill>
            </a:endParaRPr>
          </a:p>
          <a:p>
            <a:pPr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</a:pPr>
            <a:r>
              <a:rPr lang="pt-PT" sz="2000" dirty="0">
                <a:solidFill>
                  <a:srgbClr val="C00000"/>
                </a:solidFill>
              </a:rPr>
              <a:t>Todo este processo decorrerá ao longo da execução do Projeto, não devendo exceder 18 meses. </a:t>
            </a:r>
          </a:p>
          <a:p>
            <a:pPr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</a:pPr>
            <a:r>
              <a:rPr lang="pt-PT" sz="2000" dirty="0">
                <a:solidFill>
                  <a:srgbClr val="C00000"/>
                </a:solidFill>
              </a:rPr>
              <a:t>Para permitir a sua tempestiva realização prevê-se que a APPC, para além de custear as suas deslocações aos países, financie a deslocação de um representante de cada uma das Associações Empresariais nacionais a Portugal, por ocasião do Encontro de Promotores e do Seminário de Lançamento.</a:t>
            </a:r>
            <a:endParaRPr lang="pt-P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4D0C9DC-317D-4BED-8679-71579597B222}"/>
              </a:ext>
            </a:extLst>
          </p:cNvPr>
          <p:cNvSpPr txBox="1"/>
          <p:nvPr/>
        </p:nvSpPr>
        <p:spPr>
          <a:xfrm>
            <a:off x="493296" y="1949102"/>
            <a:ext cx="11196000" cy="3734356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</a:pPr>
            <a:r>
              <a:rPr lang="pt-PT" sz="2000" dirty="0">
                <a:solidFill>
                  <a:srgbClr val="C00000"/>
                </a:solidFill>
              </a:rPr>
              <a:t>Paralelamente ao desenvolvimento destas missões e encontros, será edificada uma plataforma informática que assegure ligação aos sites das diferentes Associações Nacionais e que por elas possa ser abastecida de conteúdos e ver fomentada a sua utilização por parte dos respetivos membros nacionais.</a:t>
            </a:r>
          </a:p>
          <a:p>
            <a:pPr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</a:pPr>
            <a:r>
              <a:rPr lang="pt-PT" sz="2000" dirty="0">
                <a:solidFill>
                  <a:srgbClr val="C00000"/>
                </a:solidFill>
              </a:rPr>
              <a:t>Essa plataforma será desenvolvida com recurso a fundos disponibilizados pelo Projeto e pela APPC, não envolvendo custos para as demais associações participantes.</a:t>
            </a:r>
          </a:p>
          <a:p>
            <a:pPr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</a:pPr>
            <a:r>
              <a:rPr lang="pt-PT" sz="2000" dirty="0">
                <a:solidFill>
                  <a:srgbClr val="C00000"/>
                </a:solidFill>
              </a:rPr>
              <a:t>Um aspeto relevante que estará presente desde os primeiros contactos tem a ver com a natureza dos conteúdos que cada organização nacional deseje ver na plataforma a edificar.</a:t>
            </a:r>
          </a:p>
          <a:p>
            <a:pPr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</a:pPr>
            <a:endParaRPr lang="pt-PT" sz="2000" dirty="0">
              <a:solidFill>
                <a:srgbClr val="002060"/>
              </a:solidFill>
            </a:endParaRPr>
          </a:p>
          <a:p>
            <a:pPr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</a:pPr>
            <a:r>
              <a:rPr lang="pt-PT" sz="2000" b="1" dirty="0">
                <a:solidFill>
                  <a:srgbClr val="C00000"/>
                </a:solidFill>
              </a:rPr>
              <a:t>Contamos com a vossa participação, certos de que a mesma é indispensável ao sucesso do projeto e razão da sua existência.</a:t>
            </a:r>
          </a:p>
        </p:txBody>
      </p:sp>
    </p:spTree>
    <p:extLst>
      <p:ext uri="{BB962C8B-B14F-4D97-AF65-F5344CB8AC3E}">
        <p14:creationId xmlns:p14="http://schemas.microsoft.com/office/powerpoint/2010/main" val="128248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1F441738-C2D1-4540-8E43-CDF41CCE6B0A}"/>
              </a:ext>
            </a:extLst>
          </p:cNvPr>
          <p:cNvSpPr txBox="1"/>
          <p:nvPr/>
        </p:nvSpPr>
        <p:spPr>
          <a:xfrm>
            <a:off x="493296" y="1624544"/>
            <a:ext cx="11196000" cy="3913892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 marL="342900" indent="-342900" algn="just">
              <a:lnSpc>
                <a:spcPts val="28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A aprovação deste Projeto é um marco potencialmente muito importante para o setor</a:t>
            </a:r>
          </a:p>
          <a:p>
            <a:pPr marL="342900" indent="-342900" algn="just">
              <a:lnSpc>
                <a:spcPts val="28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As Associações empresariais vêm submetendo candidaturas a fundos de base comunitária desde há largos anos, para reforçar a sua capacidade de prestação de serviços às empresas associadas</a:t>
            </a:r>
          </a:p>
          <a:p>
            <a:pPr marL="342900" indent="-342900" algn="just">
              <a:lnSpc>
                <a:spcPts val="28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A APPC não o fez durante muitos anos, tendo sido possível alimentar com recursos exclusivamente próprios as suas atividades, com um quadro de pessoal adequado ao desenvolvimento das mesmas</a:t>
            </a:r>
          </a:p>
          <a:p>
            <a:pPr marL="342900" indent="-342900" algn="just">
              <a:lnSpc>
                <a:spcPts val="28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Todavia, numa fase em que o Setor se orientou determinadamente para o mercado externo, entendeu a APPC que desempenharia melhor o seu papel se pudesse alargar a ambição da sua intervenção, de acordo com o interesse dos Associados e em plena conformidade com as </a:t>
            </a:r>
            <a:r>
              <a:rPr lang="pt-PT" sz="2000" b="1" dirty="0">
                <a:solidFill>
                  <a:srgbClr val="C00000"/>
                </a:solidFill>
              </a:rPr>
              <a:t>políticas públicas de incentivação da atividade internacional, com orientação para as regiões Norte e Centro</a:t>
            </a:r>
            <a:r>
              <a:rPr lang="pt-PT" sz="2000" dirty="0">
                <a:solidFill>
                  <a:srgbClr val="002060"/>
                </a:solidFill>
              </a:rPr>
              <a:t>, disponibilizando todos os outputs para todo o setor</a:t>
            </a:r>
          </a:p>
        </p:txBody>
      </p:sp>
    </p:spTree>
    <p:extLst>
      <p:ext uri="{BB962C8B-B14F-4D97-AF65-F5344CB8AC3E}">
        <p14:creationId xmlns:p14="http://schemas.microsoft.com/office/powerpoint/2010/main" val="163607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5CD1EEA-510B-4CA9-A1E0-67D6488D41F8}"/>
              </a:ext>
            </a:extLst>
          </p:cNvPr>
          <p:cNvSpPr txBox="1"/>
          <p:nvPr/>
        </p:nvSpPr>
        <p:spPr>
          <a:xfrm>
            <a:off x="493296" y="1600199"/>
            <a:ext cx="11196000" cy="4170372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>
              <a:lnSpc>
                <a:spcPts val="2600"/>
              </a:lnSpc>
              <a:spcAft>
                <a:spcPts val="600"/>
              </a:spcAft>
            </a:pPr>
            <a:r>
              <a:rPr lang="pt-PT" sz="2000" b="1" u="sng" dirty="0">
                <a:solidFill>
                  <a:srgbClr val="CC0000"/>
                </a:solidFill>
              </a:rPr>
              <a:t>O Projeto apresenta algumas componentes principais, a saber:</a:t>
            </a:r>
          </a:p>
          <a:p>
            <a:pPr marL="342900" indent="-342900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pt-PT" sz="2000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apoio à criação de uma </a:t>
            </a:r>
            <a:r>
              <a:rPr lang="pt-PT" sz="2000" b="1" dirty="0">
                <a:solidFill>
                  <a:srgbClr val="C00000"/>
                </a:solidFill>
              </a:rPr>
              <a:t>rede de associações de consultores de engenharia</a:t>
            </a:r>
            <a:r>
              <a:rPr lang="pt-PT" sz="2000" dirty="0">
                <a:solidFill>
                  <a:srgbClr val="002060"/>
                </a:solidFill>
              </a:rPr>
              <a:t>, arquitetura e ambiente em espaço de língua portuguesa (Angola, Cabo Verde, Guiné-Bissau, Moçambique, Portugal, São Tomé e Príncipe e Timor), com o suporte de uma plataforma informática de fornecimento de conteúdos e utilização comuns; esta é a ação estruturante do Projeto, pelo que será desenvolvida mais adiante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b="1" dirty="0">
                <a:solidFill>
                  <a:srgbClr val="C00000"/>
                </a:solidFill>
              </a:rPr>
              <a:t>estudo de perfis setoriais de mercados emergentes de elevado potencial </a:t>
            </a:r>
            <a:r>
              <a:rPr lang="pt-PT" sz="2000" dirty="0">
                <a:solidFill>
                  <a:srgbClr val="002060"/>
                </a:solidFill>
              </a:rPr>
              <a:t>(Colômbia, Marrocos, México e Peru) e estudo de mercado do México, associados à realização de missões de promoção do Setor nesses mercados;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b="1" dirty="0">
                <a:solidFill>
                  <a:srgbClr val="C00000"/>
                </a:solidFill>
              </a:rPr>
              <a:t>promoção do setor junto das multilaterais financeiras</a:t>
            </a:r>
            <a:r>
              <a:rPr lang="pt-PT" sz="20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lnSpc>
                <a:spcPts val="28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6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E98CDB5-0A5E-409A-AB65-ECF4290693CC}"/>
              </a:ext>
            </a:extLst>
          </p:cNvPr>
          <p:cNvSpPr txBox="1"/>
          <p:nvPr/>
        </p:nvSpPr>
        <p:spPr>
          <a:xfrm>
            <a:off x="493296" y="1600199"/>
            <a:ext cx="11196000" cy="3913892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Adicionalmente, e como suporte das atividades promocionais das realizações do setor, encontra-se incluída a </a:t>
            </a:r>
            <a:r>
              <a:rPr lang="pt-PT" sz="2000" b="1" dirty="0">
                <a:solidFill>
                  <a:srgbClr val="C00000"/>
                </a:solidFill>
              </a:rPr>
              <a:t>criação de um site internacional da APPC orientado para a promoção e atividade internacional das empresas</a:t>
            </a:r>
            <a:r>
              <a:rPr lang="pt-PT" sz="2000" dirty="0">
                <a:solidFill>
                  <a:srgbClr val="002060"/>
                </a:solidFill>
              </a:rPr>
              <a:t>, a produção de um </a:t>
            </a:r>
            <a:r>
              <a:rPr lang="pt-PT" sz="2000" b="1" dirty="0">
                <a:solidFill>
                  <a:srgbClr val="C00000"/>
                </a:solidFill>
              </a:rPr>
              <a:t>filme sobre as realizações do setor</a:t>
            </a:r>
            <a:r>
              <a:rPr lang="pt-PT" sz="2000" dirty="0">
                <a:solidFill>
                  <a:srgbClr val="002060"/>
                </a:solidFill>
              </a:rPr>
              <a:t>, de </a:t>
            </a:r>
            <a:r>
              <a:rPr lang="pt-PT" sz="2000" b="1" dirty="0">
                <a:solidFill>
                  <a:srgbClr val="C00000"/>
                </a:solidFill>
              </a:rPr>
              <a:t>material promocional ligeiro (folhetos em suporte papel e digital)</a:t>
            </a:r>
            <a:r>
              <a:rPr lang="pt-PT" sz="2000" dirty="0">
                <a:solidFill>
                  <a:srgbClr val="002060"/>
                </a:solidFill>
              </a:rPr>
              <a:t>, bem como um plano de comunicação internacional de suporte a estas atividades de promoção.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Realça-se a opção pelo </a:t>
            </a:r>
            <a:r>
              <a:rPr lang="pt-PT" sz="2000" b="1" dirty="0">
                <a:solidFill>
                  <a:srgbClr val="C00000"/>
                </a:solidFill>
              </a:rPr>
              <a:t>estudo do perfil setorial dos mercados da Colômbia, Marrocos e Peru</a:t>
            </a:r>
            <a:r>
              <a:rPr lang="pt-PT" sz="2000" dirty="0">
                <a:solidFill>
                  <a:srgbClr val="002060"/>
                </a:solidFill>
              </a:rPr>
              <a:t>, mercados de elevado potencial e em que a penetração das empresas portuguesas se encontra bastante aquém do seu potencial. 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Já quanto ao mercado do </a:t>
            </a:r>
            <a:r>
              <a:rPr lang="pt-PT" sz="2000" b="1" dirty="0">
                <a:solidFill>
                  <a:srgbClr val="C00000"/>
                </a:solidFill>
              </a:rPr>
              <a:t>México</a:t>
            </a:r>
            <a:r>
              <a:rPr lang="pt-PT" sz="2000" dirty="0">
                <a:solidFill>
                  <a:srgbClr val="002060"/>
                </a:solidFill>
              </a:rPr>
              <a:t>, sendo o desconhecimento quase absoluto, face à </a:t>
            </a:r>
            <a:r>
              <a:rPr lang="pt-PT" sz="2000" b="1" dirty="0">
                <a:solidFill>
                  <a:srgbClr val="C00000"/>
                </a:solidFill>
              </a:rPr>
              <a:t>dimensão do mercado e ao seu potencial de investimento e crescimento</a:t>
            </a:r>
            <a:r>
              <a:rPr lang="pt-PT" sz="2000" dirty="0">
                <a:solidFill>
                  <a:srgbClr val="002060"/>
                </a:solidFill>
              </a:rPr>
              <a:t>, urge que as empresas possam abordar o mercado, da forma mais informada que for possível. </a:t>
            </a:r>
            <a:endParaRPr lang="pt-P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0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8682B85-F055-497B-ADE8-1BED3B5AD9DA}"/>
              </a:ext>
            </a:extLst>
          </p:cNvPr>
          <p:cNvSpPr txBox="1"/>
          <p:nvPr/>
        </p:nvSpPr>
        <p:spPr>
          <a:xfrm>
            <a:off x="493296" y="1600199"/>
            <a:ext cx="11196000" cy="4067780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As missões de promoção a realizar nesses países visam dar a conhecer a </a:t>
            </a:r>
            <a:r>
              <a:rPr lang="pt-PT" sz="2000" b="1" dirty="0">
                <a:solidFill>
                  <a:srgbClr val="C00000"/>
                </a:solidFill>
              </a:rPr>
              <a:t>experiência de um processo de modernização de um país</a:t>
            </a:r>
            <a:r>
              <a:rPr lang="pt-PT" sz="2000" dirty="0">
                <a:solidFill>
                  <a:srgbClr val="002060"/>
                </a:solidFill>
              </a:rPr>
              <a:t> em que as empresas portuguesas participaram ativamente e de forma particularmente bem sucedida, como atestam os </a:t>
            </a:r>
            <a:r>
              <a:rPr lang="pt-PT" sz="2000" b="1" dirty="0">
                <a:solidFill>
                  <a:srgbClr val="C00000"/>
                </a:solidFill>
              </a:rPr>
              <a:t>rankings internacionais</a:t>
            </a:r>
            <a:r>
              <a:rPr lang="pt-PT" sz="2000" dirty="0">
                <a:solidFill>
                  <a:srgbClr val="002060"/>
                </a:solidFill>
              </a:rPr>
              <a:t> relativamente à qualidade e operacionalidade das infraestruturas de base nacionais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Já quanto às </a:t>
            </a:r>
            <a:r>
              <a:rPr lang="pt-PT" sz="2000" b="1" dirty="0">
                <a:solidFill>
                  <a:srgbClr val="C00000"/>
                </a:solidFill>
              </a:rPr>
              <a:t>multilaterais financeiras</a:t>
            </a:r>
            <a:r>
              <a:rPr lang="pt-PT" sz="2000" dirty="0">
                <a:solidFill>
                  <a:srgbClr val="002060"/>
                </a:solidFill>
              </a:rPr>
              <a:t>, a sua importância é sobejamente conhecida. 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Trata-se de um </a:t>
            </a:r>
            <a:r>
              <a:rPr lang="pt-PT" sz="2000" b="1" dirty="0">
                <a:solidFill>
                  <a:srgbClr val="C00000"/>
                </a:solidFill>
              </a:rPr>
              <a:t>mercado regido por clareza de procedimentos e por garantia de financiamento</a:t>
            </a:r>
            <a:r>
              <a:rPr lang="pt-PT" sz="2000" dirty="0">
                <a:solidFill>
                  <a:srgbClr val="002060"/>
                </a:solidFill>
              </a:rPr>
              <a:t>.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Trata-se também de mercado, digamos que protegido, se nos ativermos à concorrência europeia e das empresas locais/regionais no que aos mecanismos da União Europeia de apoio a Países Terceiros se refere. 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Importa que as empresas se preparem para participar de forma progressivamente mais ativa neste mercado particular.</a:t>
            </a:r>
            <a:endParaRPr lang="pt-P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6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88B3FFD-E2D2-4D46-9AD0-C02EAB3F8D5B}"/>
              </a:ext>
            </a:extLst>
          </p:cNvPr>
          <p:cNvSpPr txBox="1"/>
          <p:nvPr/>
        </p:nvSpPr>
        <p:spPr>
          <a:xfrm>
            <a:off x="493296" y="1600199"/>
            <a:ext cx="11362006" cy="1426031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É importante dar a conhecer a </a:t>
            </a:r>
            <a:r>
              <a:rPr lang="pt-PT" sz="2000" b="1" dirty="0">
                <a:solidFill>
                  <a:srgbClr val="C00000"/>
                </a:solidFill>
              </a:rPr>
              <a:t>capacidade do Setor português</a:t>
            </a:r>
            <a:r>
              <a:rPr lang="pt-PT" sz="2000" dirty="0">
                <a:solidFill>
                  <a:srgbClr val="002060"/>
                </a:solidFill>
              </a:rPr>
              <a:t>, alicerçado na boa classificação nos rankings internacionais, mercê da profunda </a:t>
            </a:r>
            <a:r>
              <a:rPr lang="pt-PT" sz="2000" b="1" dirty="0">
                <a:solidFill>
                  <a:srgbClr val="C00000"/>
                </a:solidFill>
              </a:rPr>
              <a:t>modernização das infraestruturas de base em Portugal </a:t>
            </a:r>
            <a:r>
              <a:rPr lang="pt-PT" sz="2000" dirty="0">
                <a:solidFill>
                  <a:srgbClr val="002060"/>
                </a:solidFill>
              </a:rPr>
              <a:t>ocorridas nos últimos 20-30 anos, dando um background positivo para a apresentação das empresas portuguesas a concurso em projetos lançados sob financiamento dessas entidades.</a:t>
            </a:r>
            <a:endParaRPr lang="pt-P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1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61AA5E4-9880-42BA-8268-3DE4029EC6CA}"/>
              </a:ext>
            </a:extLst>
          </p:cNvPr>
          <p:cNvSpPr txBox="1"/>
          <p:nvPr/>
        </p:nvSpPr>
        <p:spPr>
          <a:xfrm>
            <a:off x="493296" y="1663993"/>
            <a:ext cx="11196000" cy="3657411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</a:pPr>
            <a:r>
              <a:rPr lang="pt-PT" sz="2000" b="1" u="sng" dirty="0">
                <a:solidFill>
                  <a:srgbClr val="C00000"/>
                </a:solidFill>
              </a:rPr>
              <a:t>Contribuição para a criação de uma Rede de Associações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Pela sua importância e grau de absorvência dos esforços e fundos alocados, detalharemos o que se encontra previsto em matéria de promoção da rede de associações de consultores em espaço de língua portuguesa. 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É uma ação que visa a </a:t>
            </a:r>
            <a:r>
              <a:rPr lang="pt-PT" sz="2000" b="1" dirty="0">
                <a:solidFill>
                  <a:srgbClr val="C00000"/>
                </a:solidFill>
              </a:rPr>
              <a:t>consolidação de mercado e de relacionamento no seio do espaço de língua portuguesa</a:t>
            </a:r>
            <a:r>
              <a:rPr lang="pt-PT" sz="2000" dirty="0">
                <a:solidFill>
                  <a:srgbClr val="002060"/>
                </a:solidFill>
              </a:rPr>
              <a:t>.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Trata-se do apoio à criação de uma rede de associações de consultores de engenharia, arquitetura e ambiente em espaço de língua portuguesa (</a:t>
            </a:r>
            <a:r>
              <a:rPr lang="pt-PT" sz="2000" b="1" dirty="0">
                <a:solidFill>
                  <a:srgbClr val="C00000"/>
                </a:solidFill>
              </a:rPr>
              <a:t>Angola, Cabo Verde, Guiné-Bissau, Moçambique, Portugal, São Tomé e Príncipe e Timor</a:t>
            </a:r>
            <a:r>
              <a:rPr lang="pt-PT" sz="2000" dirty="0">
                <a:solidFill>
                  <a:srgbClr val="002060"/>
                </a:solidFill>
              </a:rPr>
              <a:t>), com o suporte de uma </a:t>
            </a:r>
            <a:r>
              <a:rPr lang="pt-PT" sz="2000" b="1" dirty="0">
                <a:solidFill>
                  <a:srgbClr val="C00000"/>
                </a:solidFill>
              </a:rPr>
              <a:t>plataforma informática de fornecimento de conteúdos e utilização comuns</a:t>
            </a:r>
            <a:r>
              <a:rPr lang="pt-PT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7927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F48AA75-D067-4C6D-8D28-BDACF2B88810}"/>
              </a:ext>
            </a:extLst>
          </p:cNvPr>
          <p:cNvSpPr txBox="1"/>
          <p:nvPr/>
        </p:nvSpPr>
        <p:spPr>
          <a:xfrm>
            <a:off x="493295" y="1642730"/>
            <a:ext cx="11191885" cy="3323987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As associações encontrarão então espaço para o seu </a:t>
            </a:r>
            <a:r>
              <a:rPr lang="pt-PT" sz="2000" b="1" dirty="0">
                <a:solidFill>
                  <a:srgbClr val="C00000"/>
                </a:solidFill>
              </a:rPr>
              <a:t>reconhecimento internacional </a:t>
            </a:r>
            <a:r>
              <a:rPr lang="pt-PT" sz="2000" dirty="0">
                <a:solidFill>
                  <a:srgbClr val="002060"/>
                </a:solidFill>
              </a:rPr>
              <a:t>junto das Federações existentes, designadamente a FIDIC, com as vantagens inerentes para as respetivas empresas associadas.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É um Projeto há vários anos inscrito nas </a:t>
            </a:r>
            <a:r>
              <a:rPr lang="pt-PT" sz="2000" b="1" dirty="0">
                <a:solidFill>
                  <a:srgbClr val="C00000"/>
                </a:solidFill>
              </a:rPr>
              <a:t>prioridades da APPC</a:t>
            </a:r>
            <a:r>
              <a:rPr lang="pt-PT" sz="2000" dirty="0">
                <a:solidFill>
                  <a:srgbClr val="002060"/>
                </a:solidFill>
              </a:rPr>
              <a:t> e que agora tem efetiva concretização.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A natureza da iniciativa pretende a constituição de uma Rede de Associações Empresariais do Setor de Portugal (a APPC), de Angola, de Cabo Verde, da Guiné-Bissau, de Moçambique, de São Tomé e Príncipe e de Timor-Leste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Em alguns destes países as Associações ainda não existem, pelo que um primeiro passo deverá ser o de promover a ideia e apoiar o processo de constituição das mesmas.</a:t>
            </a:r>
          </a:p>
        </p:txBody>
      </p:sp>
    </p:spTree>
    <p:extLst>
      <p:ext uri="{BB962C8B-B14F-4D97-AF65-F5344CB8AC3E}">
        <p14:creationId xmlns:p14="http://schemas.microsoft.com/office/powerpoint/2010/main" val="4284516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C3DC9C3-48F5-4395-AAC2-F1817E0A7E9A}"/>
              </a:ext>
            </a:extLst>
          </p:cNvPr>
          <p:cNvSpPr txBox="1"/>
          <p:nvPr/>
        </p:nvSpPr>
        <p:spPr>
          <a:xfrm>
            <a:off x="493296" y="1600199"/>
            <a:ext cx="11196000" cy="4401205"/>
          </a:xfrm>
          <a:prstGeom prst="rect">
            <a:avLst/>
          </a:prstGeom>
          <a:noFill/>
        </p:spPr>
        <p:txBody>
          <a:bodyPr wrap="square" numCol="1" spcCol="360000" rtlCol="0">
            <a:spAutoFit/>
          </a:bodyPr>
          <a:lstStyle/>
          <a:p>
            <a:pPr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</a:pPr>
            <a:r>
              <a:rPr lang="pt-PT" sz="2000" b="1" u="sng" dirty="0">
                <a:solidFill>
                  <a:srgbClr val="C00000"/>
                </a:solidFill>
              </a:rPr>
              <a:t>Em termos gerais, o projeto assenta no seguinte:</a:t>
            </a:r>
          </a:p>
          <a:p>
            <a:pPr marL="342900" indent="-342900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pt-PT" sz="2000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Missões de mobilização em cada um dos 6 países, com a duração máxima indicativa de uma semana, visando discutir o projeto com as Associações, quando existam, ou com interlocutores relevantes (com o duplo objetivo, neste caso, de motivar a constituição da respetiva Associação e a oferta de apoio informativo para a consecução de tal objetivo). Associações já constituídas, como é o caso da de Moçambique, serão motivadas a acompanhar a APPC </a:t>
            </a:r>
          </a:p>
          <a:p>
            <a:pPr marL="342900" indent="-342900" algn="just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pt-PT" sz="2000" dirty="0">
                <a:solidFill>
                  <a:srgbClr val="002060"/>
                </a:solidFill>
              </a:rPr>
              <a:t>Encontro de promotores da constituição da Rede, a realizar em Portugal, na cidade do Porto, devendo contar já com a participação das Associações constituídas ou em vias de constituição nos respetivos países. Visa-se dar conteúdo à iniciativa e a definição de tempos de implementação e de regras de base.</a:t>
            </a:r>
          </a:p>
          <a:p>
            <a:pPr marL="342900" indent="-342900">
              <a:lnSpc>
                <a:spcPts val="2600"/>
              </a:lnSpc>
              <a:spcAft>
                <a:spcPts val="60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pt-PT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38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1361</Words>
  <Application>Microsoft Office PowerPoint</Application>
  <PresentationFormat>Ecrã Panorâmico</PresentationFormat>
  <Paragraphs>46</Paragraphs>
  <Slides>11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Futura Md BT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APPC - Associação Portuguesa de Projectistas e Consultores</dc:creator>
  <cp:lastModifiedBy>APPC - Associação Portuguesa de Projectistas e Consultores</cp:lastModifiedBy>
  <cp:revision>22</cp:revision>
  <dcterms:created xsi:type="dcterms:W3CDTF">2017-09-18T09:51:51Z</dcterms:created>
  <dcterms:modified xsi:type="dcterms:W3CDTF">2017-09-18T15:16:46Z</dcterms:modified>
</cp:coreProperties>
</file>